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41.jpg" ContentType="image/jpeg"/>
  <Override PartName="/ppt/media/image47.jpg" ContentType="image/jpe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Ex1.xml" ContentType="application/vnd.ms-office.chartex+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39"/>
  </p:notesMasterIdLst>
  <p:sldIdLst>
    <p:sldId id="256" r:id="rId3"/>
    <p:sldId id="313" r:id="rId4"/>
    <p:sldId id="257" r:id="rId5"/>
    <p:sldId id="323" r:id="rId6"/>
    <p:sldId id="325" r:id="rId7"/>
    <p:sldId id="318" r:id="rId8"/>
    <p:sldId id="316" r:id="rId9"/>
    <p:sldId id="324" r:id="rId10"/>
    <p:sldId id="315" r:id="rId11"/>
    <p:sldId id="319" r:id="rId12"/>
    <p:sldId id="322" r:id="rId13"/>
    <p:sldId id="321" r:id="rId14"/>
    <p:sldId id="326" r:id="rId15"/>
    <p:sldId id="327" r:id="rId16"/>
    <p:sldId id="328" r:id="rId17"/>
    <p:sldId id="329" r:id="rId18"/>
    <p:sldId id="330" r:id="rId19"/>
    <p:sldId id="331" r:id="rId20"/>
    <p:sldId id="332" r:id="rId21"/>
    <p:sldId id="333" r:id="rId22"/>
    <p:sldId id="314" r:id="rId23"/>
    <p:sldId id="258" r:id="rId24"/>
    <p:sldId id="271" r:id="rId25"/>
    <p:sldId id="272" r:id="rId26"/>
    <p:sldId id="273" r:id="rId27"/>
    <p:sldId id="275" r:id="rId28"/>
    <p:sldId id="274" r:id="rId29"/>
    <p:sldId id="279" r:id="rId30"/>
    <p:sldId id="280" r:id="rId31"/>
    <p:sldId id="281" r:id="rId32"/>
    <p:sldId id="276" r:id="rId33"/>
    <p:sldId id="277" r:id="rId34"/>
    <p:sldId id="278" r:id="rId35"/>
    <p:sldId id="732" r:id="rId36"/>
    <p:sldId id="733" r:id="rId37"/>
    <p:sldId id="734" r:id="rId38"/>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1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35"/>
    <p:restoredTop sz="94658"/>
  </p:normalViewPr>
  <p:slideViewPr>
    <p:cSldViewPr>
      <p:cViewPr>
        <p:scale>
          <a:sx n="107" d="100"/>
          <a:sy n="107" d="100"/>
        </p:scale>
        <p:origin x="192" y="736"/>
      </p:cViewPr>
      <p:guideLst>
        <p:guide orient="horz" pos="2880"/>
        <p:guide pos="2160"/>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ra Güvenç" userId="de99d0df38aa6242" providerId="LiveId" clId="{659C38A4-29E1-48D8-BD64-0965024F7571}"/>
    <pc:docChg chg="modSld">
      <pc:chgData name="Esra Güvenç" userId="de99d0df38aa6242" providerId="LiveId" clId="{659C38A4-29E1-48D8-BD64-0965024F7571}" dt="2024-12-06T07:27:33.632" v="1" actId="20577"/>
      <pc:docMkLst>
        <pc:docMk/>
      </pc:docMkLst>
      <pc:sldChg chg="modSp mod">
        <pc:chgData name="Esra Güvenç" userId="de99d0df38aa6242" providerId="LiveId" clId="{659C38A4-29E1-48D8-BD64-0965024F7571}" dt="2024-12-06T07:27:33.632" v="1" actId="20577"/>
        <pc:sldMkLst>
          <pc:docMk/>
          <pc:sldMk cId="0" sldId="256"/>
        </pc:sldMkLst>
        <pc:spChg chg="mod">
          <ac:chgData name="Esra Güvenç" userId="de99d0df38aa6242" providerId="LiveId" clId="{659C38A4-29E1-48D8-BD64-0965024F7571}" dt="2024-12-06T07:27:33.632" v="1" actId="20577"/>
          <ac:spMkLst>
            <pc:docMk/>
            <pc:sldMk cId="0" sldId="256"/>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Users\goknur\Desktop\BeNova%20Consulting\Sintek\Data\SATIS&#807;(s&#305;ral&#30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TR"/>
        </a:p>
      </c:txPr>
    </c:title>
    <c:autoTitleDeleted val="0"/>
    <c:plotArea>
      <c:layout/>
      <c:lineChart>
        <c:grouping val="standard"/>
        <c:varyColors val="0"/>
        <c:ser>
          <c:idx val="0"/>
          <c:order val="0"/>
          <c:tx>
            <c:strRef>
              <c:f>Sheet1!$B$1</c:f>
              <c:strCache>
                <c:ptCount val="1"/>
                <c:pt idx="0">
                  <c:v>Yıllık Maliyet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tx>
                <c:rich>
                  <a:bodyPr/>
                  <a:lstStyle/>
                  <a:p>
                    <a:r>
                      <a:rPr lang="en-US"/>
                      <a:t>X</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913B-A042-9505-28A40829E349}"/>
                </c:ext>
              </c:extLst>
            </c:dLbl>
            <c:dLbl>
              <c:idx val="1"/>
              <c:tx>
                <c:rich>
                  <a:bodyPr/>
                  <a:lstStyle/>
                  <a:p>
                    <a:fld id="{8B54D7DD-0514-B149-BB75-0B68BEF4406D}" type="VALUE">
                      <a:rPr lang="en-US" smtClean="0"/>
                      <a:pPr/>
                      <a:t>[VALUE]</a:t>
                    </a:fld>
                    <a:r>
                      <a:rPr lang="en-US"/>
                      <a:t> X</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13B-A042-9505-28A40829E349}"/>
                </c:ext>
              </c:extLst>
            </c:dLbl>
            <c:dLbl>
              <c:idx val="2"/>
              <c:tx>
                <c:rich>
                  <a:bodyPr/>
                  <a:lstStyle/>
                  <a:p>
                    <a:fld id="{3BD34AF0-E56E-DE44-B148-55F6B94A1157}" type="VALUE">
                      <a:rPr lang="en-US" smtClean="0"/>
                      <a:pPr/>
                      <a:t>[VALUE]</a:t>
                    </a:fld>
                    <a:r>
                      <a:rPr lang="en-US"/>
                      <a:t> X</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13B-A042-9505-28A40829E349}"/>
                </c:ext>
              </c:extLst>
            </c:dLbl>
            <c:dLbl>
              <c:idx val="3"/>
              <c:tx>
                <c:rich>
                  <a:bodyPr/>
                  <a:lstStyle/>
                  <a:p>
                    <a:fld id="{88D49B58-21B7-D54D-82B8-0379D775132A}" type="VALUE">
                      <a:rPr lang="en-US" smtClean="0"/>
                      <a:pPr/>
                      <a:t>[VALUE]</a:t>
                    </a:fld>
                    <a:r>
                      <a:rPr lang="en-US"/>
                      <a:t> X</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13B-A042-9505-28A40829E349}"/>
                </c:ext>
              </c:extLst>
            </c:dLbl>
            <c:dLbl>
              <c:idx val="4"/>
              <c:tx>
                <c:rich>
                  <a:bodyPr/>
                  <a:lstStyle/>
                  <a:p>
                    <a:fld id="{15222B17-F0C5-4D4D-AA0F-6FC0D8E245AC}" type="VALUE">
                      <a:rPr lang="en-US" smtClean="0"/>
                      <a:pPr/>
                      <a:t>[VALUE]</a:t>
                    </a:fld>
                    <a:r>
                      <a:rPr lang="en-US"/>
                      <a:t> X</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13B-A042-9505-28A40829E349}"/>
                </c:ext>
              </c:extLst>
            </c:dLbl>
            <c:dLbl>
              <c:idx val="5"/>
              <c:tx>
                <c:rich>
                  <a:bodyPr/>
                  <a:lstStyle/>
                  <a:p>
                    <a:fld id="{2D4F3509-9B78-4346-978B-B9A9EFD728F5}" type="VALUE">
                      <a:rPr lang="en-US" smtClean="0"/>
                      <a:pPr/>
                      <a:t>[VALUE]</a:t>
                    </a:fld>
                    <a:r>
                      <a:rPr lang="en-US" baseline="0"/>
                      <a:t> X</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13B-A042-9505-28A40829E34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General</c:formatCode>
                <c:ptCount val="6"/>
                <c:pt idx="0">
                  <c:v>1</c:v>
                </c:pt>
                <c:pt idx="1">
                  <c:v>1.6</c:v>
                </c:pt>
                <c:pt idx="2">
                  <c:v>2.7</c:v>
                </c:pt>
                <c:pt idx="3">
                  <c:v>3.9</c:v>
                </c:pt>
                <c:pt idx="4">
                  <c:v>5.3</c:v>
                </c:pt>
                <c:pt idx="5">
                  <c:v>8.6</c:v>
                </c:pt>
              </c:numCache>
            </c:numRef>
          </c:val>
          <c:smooth val="0"/>
          <c:extLst>
            <c:ext xmlns:c16="http://schemas.microsoft.com/office/drawing/2014/chart" uri="{C3380CC4-5D6E-409C-BE32-E72D297353CC}">
              <c16:uniqueId val="{00000000-913B-A042-9505-28A40829E349}"/>
            </c:ext>
          </c:extLst>
        </c:ser>
        <c:dLbls>
          <c:showLegendKey val="0"/>
          <c:showVal val="0"/>
          <c:showCatName val="0"/>
          <c:showSerName val="0"/>
          <c:showPercent val="0"/>
          <c:showBubbleSize val="0"/>
        </c:dLbls>
        <c:marker val="1"/>
        <c:smooth val="0"/>
        <c:axId val="263864672"/>
        <c:axId val="263866384"/>
      </c:lineChart>
      <c:catAx>
        <c:axId val="26386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TR"/>
          </a:p>
        </c:txPr>
        <c:crossAx val="263866384"/>
        <c:crosses val="autoZero"/>
        <c:auto val="1"/>
        <c:lblAlgn val="ctr"/>
        <c:lblOffset val="100"/>
        <c:noMultiLvlLbl val="0"/>
      </c:catAx>
      <c:valAx>
        <c:axId val="263866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TR"/>
          </a:p>
        </c:txPr>
        <c:crossAx val="263864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b="1" dirty="0" err="1">
                <a:latin typeface="Arial" panose="020B0604020202020204" pitchFamily="34" charset="0"/>
                <a:cs typeface="Arial" panose="020B0604020202020204" pitchFamily="34" charset="0"/>
              </a:rPr>
              <a:t>Yıllık</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Maliyet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ve</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Gelirler</a:t>
            </a:r>
            <a:endParaRPr lang="en-US"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TR"/>
        </a:p>
      </c:txPr>
    </c:title>
    <c:autoTitleDeleted val="0"/>
    <c:plotArea>
      <c:layout/>
      <c:lineChart>
        <c:grouping val="standard"/>
        <c:varyColors val="0"/>
        <c:ser>
          <c:idx val="0"/>
          <c:order val="0"/>
          <c:tx>
            <c:strRef>
              <c:f>Sheet1!$B$1</c:f>
              <c:strCache>
                <c:ptCount val="1"/>
                <c:pt idx="0">
                  <c:v>Yıllık Maliyet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tx>
                <c:rich>
                  <a:bodyPr/>
                  <a:lstStyle/>
                  <a:p>
                    <a:r>
                      <a:rPr lang="en-US"/>
                      <a:t>X</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913B-A042-9505-28A40829E349}"/>
                </c:ext>
              </c:extLst>
            </c:dLbl>
            <c:dLbl>
              <c:idx val="1"/>
              <c:tx>
                <c:rich>
                  <a:bodyPr/>
                  <a:lstStyle/>
                  <a:p>
                    <a:fld id="{8B54D7DD-0514-B149-BB75-0B68BEF4406D}" type="VALUE">
                      <a:rPr lang="en-US" smtClean="0"/>
                      <a:pPr/>
                      <a:t>[VALUE]</a:t>
                    </a:fld>
                    <a:r>
                      <a:rPr lang="en-US"/>
                      <a:t> X</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13B-A042-9505-28A40829E349}"/>
                </c:ext>
              </c:extLst>
            </c:dLbl>
            <c:dLbl>
              <c:idx val="2"/>
              <c:tx>
                <c:rich>
                  <a:bodyPr/>
                  <a:lstStyle/>
                  <a:p>
                    <a:fld id="{3BD34AF0-E56E-DE44-B148-55F6B94A1157}" type="VALUE">
                      <a:rPr lang="en-US" smtClean="0"/>
                      <a:pPr/>
                      <a:t>[VALUE]</a:t>
                    </a:fld>
                    <a:r>
                      <a:rPr lang="en-US"/>
                      <a:t> X</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13B-A042-9505-28A40829E349}"/>
                </c:ext>
              </c:extLst>
            </c:dLbl>
            <c:dLbl>
              <c:idx val="3"/>
              <c:tx>
                <c:rich>
                  <a:bodyPr/>
                  <a:lstStyle/>
                  <a:p>
                    <a:fld id="{88D49B58-21B7-D54D-82B8-0379D775132A}" type="VALUE">
                      <a:rPr lang="en-US" smtClean="0"/>
                      <a:pPr/>
                      <a:t>[VALUE]</a:t>
                    </a:fld>
                    <a:r>
                      <a:rPr lang="en-US"/>
                      <a:t> X</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13B-A042-9505-28A40829E349}"/>
                </c:ext>
              </c:extLst>
            </c:dLbl>
            <c:dLbl>
              <c:idx val="4"/>
              <c:tx>
                <c:rich>
                  <a:bodyPr/>
                  <a:lstStyle/>
                  <a:p>
                    <a:fld id="{15222B17-F0C5-4D4D-AA0F-6FC0D8E245AC}" type="VALUE">
                      <a:rPr lang="en-US" smtClean="0"/>
                      <a:pPr/>
                      <a:t>[VALUE]</a:t>
                    </a:fld>
                    <a:r>
                      <a:rPr lang="en-US"/>
                      <a:t> X</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13B-A042-9505-28A40829E349}"/>
                </c:ext>
              </c:extLst>
            </c:dLbl>
            <c:dLbl>
              <c:idx val="5"/>
              <c:tx>
                <c:rich>
                  <a:bodyPr/>
                  <a:lstStyle/>
                  <a:p>
                    <a:fld id="{2D4F3509-9B78-4346-978B-B9A9EFD728F5}" type="VALUE">
                      <a:rPr lang="en-US" smtClean="0"/>
                      <a:pPr/>
                      <a:t>[VALUE]</a:t>
                    </a:fld>
                    <a:r>
                      <a:rPr lang="en-US" baseline="0"/>
                      <a:t> X</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13B-A042-9505-28A40829E34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General</c:formatCode>
                <c:ptCount val="6"/>
                <c:pt idx="0">
                  <c:v>1</c:v>
                </c:pt>
                <c:pt idx="1">
                  <c:v>1.6</c:v>
                </c:pt>
                <c:pt idx="2">
                  <c:v>2.7</c:v>
                </c:pt>
                <c:pt idx="3">
                  <c:v>3.9</c:v>
                </c:pt>
                <c:pt idx="4">
                  <c:v>5.3</c:v>
                </c:pt>
                <c:pt idx="5">
                  <c:v>8.6</c:v>
                </c:pt>
              </c:numCache>
            </c:numRef>
          </c:val>
          <c:smooth val="0"/>
          <c:extLst>
            <c:ext xmlns:c16="http://schemas.microsoft.com/office/drawing/2014/chart" uri="{C3380CC4-5D6E-409C-BE32-E72D297353CC}">
              <c16:uniqueId val="{00000000-913B-A042-9505-28A40829E349}"/>
            </c:ext>
          </c:extLst>
        </c:ser>
        <c:ser>
          <c:idx val="1"/>
          <c:order val="1"/>
          <c:tx>
            <c:strRef>
              <c:f>Sheet1!$C$1</c:f>
              <c:strCache>
                <c:ptCount val="1"/>
                <c:pt idx="0">
                  <c:v>Gelirler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6-A2BB-DC4C-B2EE-4507AE9137A5}"/>
                </c:ext>
              </c:extLst>
            </c:dLbl>
            <c:dLbl>
              <c:idx val="1"/>
              <c:delete val="1"/>
              <c:extLst>
                <c:ext xmlns:c15="http://schemas.microsoft.com/office/drawing/2012/chart" uri="{CE6537A1-D6FC-4f65-9D91-7224C49458BB}"/>
                <c:ext xmlns:c16="http://schemas.microsoft.com/office/drawing/2014/chart" uri="{C3380CC4-5D6E-409C-BE32-E72D297353CC}">
                  <c16:uniqueId val="{00000004-A2BB-DC4C-B2EE-4507AE9137A5}"/>
                </c:ext>
              </c:extLst>
            </c:dLbl>
            <c:dLbl>
              <c:idx val="2"/>
              <c:delete val="1"/>
              <c:extLst>
                <c:ext xmlns:c15="http://schemas.microsoft.com/office/drawing/2012/chart" uri="{CE6537A1-D6FC-4f65-9D91-7224C49458BB}"/>
                <c:ext xmlns:c16="http://schemas.microsoft.com/office/drawing/2014/chart" uri="{C3380CC4-5D6E-409C-BE32-E72D297353CC}">
                  <c16:uniqueId val="{00000003-A2BB-DC4C-B2EE-4507AE9137A5}"/>
                </c:ext>
              </c:extLst>
            </c:dLbl>
            <c:dLbl>
              <c:idx val="3"/>
              <c:delete val="1"/>
              <c:extLst>
                <c:ext xmlns:c15="http://schemas.microsoft.com/office/drawing/2012/chart" uri="{CE6537A1-D6FC-4f65-9D91-7224C49458BB}"/>
                <c:ext xmlns:c16="http://schemas.microsoft.com/office/drawing/2014/chart" uri="{C3380CC4-5D6E-409C-BE32-E72D297353CC}">
                  <c16:uniqueId val="{00000002-A2BB-DC4C-B2EE-4507AE9137A5}"/>
                </c:ext>
              </c:extLst>
            </c:dLbl>
            <c:dLbl>
              <c:idx val="4"/>
              <c:delete val="1"/>
              <c:extLst>
                <c:ext xmlns:c15="http://schemas.microsoft.com/office/drawing/2012/chart" uri="{CE6537A1-D6FC-4f65-9D91-7224C49458BB}"/>
                <c:ext xmlns:c16="http://schemas.microsoft.com/office/drawing/2014/chart" uri="{C3380CC4-5D6E-409C-BE32-E72D297353CC}">
                  <c16:uniqueId val="{00000001-A2BB-DC4C-B2EE-4507AE9137A5}"/>
                </c:ext>
              </c:extLst>
            </c:dLbl>
            <c:dLbl>
              <c:idx val="5"/>
              <c:tx>
                <c:rich>
                  <a:bodyPr/>
                  <a:lstStyle/>
                  <a:p>
                    <a:r>
                      <a:rPr lang="en-US">
                        <a:solidFill>
                          <a:srgbClr val="FF0000"/>
                        </a:solidFill>
                      </a:rPr>
                      <a:t> </a:t>
                    </a:r>
                    <a:fld id="{C00D42AC-6B48-E543-B959-B63AA9F0C47E}" type="VALUE">
                      <a:rPr lang="en-US" smtClean="0">
                        <a:solidFill>
                          <a:srgbClr val="FF0000"/>
                        </a:solidFill>
                      </a:rPr>
                      <a:pPr/>
                      <a:t>[VALUE]</a:t>
                    </a:fld>
                    <a:r>
                      <a:rPr lang="en-US">
                        <a:solidFill>
                          <a:srgbClr val="FF0000"/>
                        </a:solidFill>
                      </a:rPr>
                      <a:t> X</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2BB-DC4C-B2EE-4507AE9137A5}"/>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Sheet1!$C$2:$C$7</c:f>
              <c:numCache>
                <c:formatCode>General</c:formatCode>
                <c:ptCount val="6"/>
                <c:pt idx="0">
                  <c:v>1</c:v>
                </c:pt>
                <c:pt idx="1">
                  <c:v>1.5</c:v>
                </c:pt>
                <c:pt idx="2">
                  <c:v>2.4</c:v>
                </c:pt>
                <c:pt idx="3">
                  <c:v>3.5</c:v>
                </c:pt>
                <c:pt idx="4">
                  <c:v>4.5999999999999996</c:v>
                </c:pt>
                <c:pt idx="5">
                  <c:v>6.7</c:v>
                </c:pt>
              </c:numCache>
            </c:numRef>
          </c:val>
          <c:smooth val="0"/>
          <c:extLst>
            <c:ext xmlns:c16="http://schemas.microsoft.com/office/drawing/2014/chart" uri="{C3380CC4-5D6E-409C-BE32-E72D297353CC}">
              <c16:uniqueId val="{00000000-A2BB-DC4C-B2EE-4507AE9137A5}"/>
            </c:ext>
          </c:extLst>
        </c:ser>
        <c:dLbls>
          <c:showLegendKey val="0"/>
          <c:showVal val="0"/>
          <c:showCatName val="0"/>
          <c:showSerName val="0"/>
          <c:showPercent val="0"/>
          <c:showBubbleSize val="0"/>
        </c:dLbls>
        <c:marker val="1"/>
        <c:smooth val="0"/>
        <c:axId val="263864672"/>
        <c:axId val="263866384"/>
      </c:lineChart>
      <c:catAx>
        <c:axId val="26386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TR"/>
          </a:p>
        </c:txPr>
        <c:crossAx val="263866384"/>
        <c:crosses val="autoZero"/>
        <c:auto val="1"/>
        <c:lblAlgn val="ctr"/>
        <c:lblOffset val="100"/>
        <c:noMultiLvlLbl val="0"/>
      </c:catAx>
      <c:valAx>
        <c:axId val="263866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TR"/>
          </a:p>
        </c:txPr>
        <c:crossAx val="263864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TR"/>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'2021'!$A$2:$A$159</cx:f>
        <cx:lvl ptCount="158">
          <cx:pt idx="0">374BR</cx:pt>
          <cx:pt idx="1">239</cx:pt>
          <cx:pt idx="2">386BR</cx:pt>
          <cx:pt idx="3">362BR</cx:pt>
          <cx:pt idx="4">351BR</cx:pt>
          <cx:pt idx="5">155BR/24.5</cx:pt>
          <cx:pt idx="6">651</cx:pt>
          <cx:pt idx="7">365</cx:pt>
          <cx:pt idx="8">543</cx:pt>
          <cx:pt idx="9">480BR</cx:pt>
          <cx:pt idx="10">234</cx:pt>
          <cx:pt idx="11">639</cx:pt>
          <cx:pt idx="12">503</cx:pt>
          <cx:pt idx="13">504/20P</cx:pt>
          <cx:pt idx="14">621P</cx:pt>
          <cx:pt idx="15">585P</cx:pt>
          <cx:pt idx="16">627P</cx:pt>
          <cx:pt idx="17">504/26P</cx:pt>
          <cx:pt idx="18">524P</cx:pt>
          <cx:pt idx="19">596Br</cx:pt>
          <cx:pt idx="20">017BR</cx:pt>
          <cx:pt idx="21">609DBR</cx:pt>
          <cx:pt idx="22">653</cx:pt>
          <cx:pt idx="23">673P</cx:pt>
          <cx:pt idx="24">514BR</cx:pt>
          <cx:pt idx="25">430</cx:pt>
          <cx:pt idx="26">569BR</cx:pt>
          <cx:pt idx="27">489BR</cx:pt>
          <cx:pt idx="28">623</cx:pt>
          <cx:pt idx="29">554P</cx:pt>
          <cx:pt idx="30">533</cx:pt>
          <cx:pt idx="31">406BR</cx:pt>
          <cx:pt idx="32">091</cx:pt>
          <cx:pt idx="33">213DBR</cx:pt>
          <cx:pt idx="34">481</cx:pt>
          <cx:pt idx="35">632P</cx:pt>
          <cx:pt idx="36">559P</cx:pt>
          <cx:pt idx="37">504/20P</cx:pt>
          <cx:pt idx="38">407BR</cx:pt>
          <cx:pt idx="39">389BR</cx:pt>
          <cx:pt idx="40">507</cx:pt>
          <cx:pt idx="41">677</cx:pt>
          <cx:pt idx="42">526BR</cx:pt>
          <cx:pt idx="43">561P</cx:pt>
          <cx:pt idx="44">426BR</cx:pt>
          <cx:pt idx="45">600</cx:pt>
          <cx:pt idx="46">624</cx:pt>
          <cx:pt idx="47">408</cx:pt>
          <cx:pt idx="48">505P</cx:pt>
          <cx:pt idx="49">637</cx:pt>
          <cx:pt idx="50">171BR</cx:pt>
          <cx:pt idx="51">506/26P</cx:pt>
          <cx:pt idx="52">559P</cx:pt>
          <cx:pt idx="53">523</cx:pt>
          <cx:pt idx="54">380BR</cx:pt>
          <cx:pt idx="55">545P</cx:pt>
          <cx:pt idx="56">571</cx:pt>
          <cx:pt idx="57">649</cx:pt>
          <cx:pt idx="58">621P</cx:pt>
          <cx:pt idx="59">585P</cx:pt>
          <cx:pt idx="60">479</cx:pt>
          <cx:pt idx="61">507</cx:pt>
          <cx:pt idx="62">625P</cx:pt>
          <cx:pt idx="63">581P</cx:pt>
          <cx:pt idx="64">670P</cx:pt>
          <cx:pt idx="65">637/17</cx:pt>
          <cx:pt idx="66">620BR</cx:pt>
          <cx:pt idx="67">562</cx:pt>
          <cx:pt idx="68">390BR</cx:pt>
          <cx:pt idx="69">602</cx:pt>
          <cx:pt idx="70">348BR</cx:pt>
          <cx:pt idx="71">KALIP</cx:pt>
          <cx:pt idx="72">380BR</cx:pt>
          <cx:pt idx="73">506/20P</cx:pt>
          <cx:pt idx="74">193</cx:pt>
          <cx:pt idx="75">172</cx:pt>
          <cx:pt idx="76">636P</cx:pt>
          <cx:pt idx="77">489BR</cx:pt>
          <cx:pt idx="78">171BR</cx:pt>
          <cx:pt idx="79">644</cx:pt>
          <cx:pt idx="80">196BR</cx:pt>
          <cx:pt idx="81">478</cx:pt>
          <cx:pt idx="82">586</cx:pt>
          <cx:pt idx="83">662Br</cx:pt>
          <cx:pt idx="84">594P</cx:pt>
          <cx:pt idx="85">603</cx:pt>
          <cx:pt idx="86">504/26P</cx:pt>
          <cx:pt idx="87">645</cx:pt>
          <cx:pt idx="88">402BR</cx:pt>
          <cx:pt idx="89">627P</cx:pt>
          <cx:pt idx="90">196BR</cx:pt>
          <cx:pt idx="91">017BR-G7</cx:pt>
          <cx:pt idx="92">401BR</cx:pt>
          <cx:pt idx="93">513</cx:pt>
          <cx:pt idx="94">612BR</cx:pt>
          <cx:pt idx="95">D.TOZU</cx:pt>
          <cx:pt idx="96">614</cx:pt>
          <cx:pt idx="97">635P</cx:pt>
          <cx:pt idx="98">561P</cx:pt>
          <cx:pt idx="99">017BR</cx:pt>
          <cx:pt idx="100">017BR</cx:pt>
          <cx:pt idx="101">668</cx:pt>
          <cx:pt idx="102">587</cx:pt>
          <cx:pt idx="103">380DBR</cx:pt>
          <cx:pt idx="104">358</cx:pt>
          <cx:pt idx="105">504/20P</cx:pt>
          <cx:pt idx="106">183P</cx:pt>
          <cx:pt idx="107">618</cx:pt>
          <cx:pt idx="108">213DBR</cx:pt>
          <cx:pt idx="109">017BR</cx:pt>
          <cx:pt idx="110">380DBR</cx:pt>
          <cx:pt idx="111">348DBR</cx:pt>
          <cx:pt idx="112">390BR</cx:pt>
          <cx:pt idx="113">556P</cx:pt>
          <cx:pt idx="114">627P</cx:pt>
          <cx:pt idx="115">192</cx:pt>
          <cx:pt idx="116">156BR</cx:pt>
          <cx:pt idx="117">029DBR</cx:pt>
          <cx:pt idx="118">669</cx:pt>
          <cx:pt idx="119">585P</cx:pt>
          <cx:pt idx="120">017</cx:pt>
          <cx:pt idx="121">173</cx:pt>
          <cx:pt idx="122">P.TOZU</cx:pt>
          <cx:pt idx="123">506/20P</cx:pt>
          <cx:pt idx="124">630</cx:pt>
          <cx:pt idx="125">111DBR/20</cx:pt>
          <cx:pt idx="126">D.TOZU</cx:pt>
          <cx:pt idx="127">344</cx:pt>
          <cx:pt idx="128">184BR</cx:pt>
          <cx:pt idx="129">626BR</cx:pt>
          <cx:pt idx="130">568</cx:pt>
          <cx:pt idx="131">YAĞ</cx:pt>
          <cx:pt idx="132">657P</cx:pt>
          <cx:pt idx="133">172/7(Başkurt)</cx:pt>
          <cx:pt idx="134">495P</cx:pt>
          <cx:pt idx="135">406BR</cx:pt>
          <cx:pt idx="136">641DBr</cx:pt>
          <cx:pt idx="137">554P</cx:pt>
          <cx:pt idx="138">588Br</cx:pt>
          <cx:pt idx="139">407BR</cx:pt>
          <cx:pt idx="140">652P</cx:pt>
          <cx:pt idx="141">598</cx:pt>
          <cx:pt idx="142">D.TOZU</cx:pt>
          <cx:pt idx="143">599</cx:pt>
          <cx:pt idx="144">497BR</cx:pt>
          <cx:pt idx="145">555P</cx:pt>
          <cx:pt idx="146">481</cx:pt>
          <cx:pt idx="147">291</cx:pt>
          <cx:pt idx="148">171BR</cx:pt>
          <cx:pt idx="149">656</cx:pt>
          <cx:pt idx="150">508BR</cx:pt>
          <cx:pt idx="151">095/17</cx:pt>
          <cx:pt idx="152">509BR</cx:pt>
          <cx:pt idx="153">171BR</cx:pt>
          <cx:pt idx="154">666P</cx:pt>
          <cx:pt idx="155">640Br</cx:pt>
          <cx:pt idx="156">YAĞ</cx:pt>
          <cx:pt idx="157">351BR</cx:pt>
        </cx:lvl>
      </cx:strDim>
      <cx:numDim type="val">
        <cx:f>'2021'!$D$2:$D$159</cx:f>
        <cx:lvl ptCount="158" formatCode="_(* #.##0_);_(* \(#.##0\);_(* &quot;-&quot;??_);_(@_)">
          <cx:pt idx="0">1467.18136</cx:pt>
          <cx:pt idx="1">718.67283999999995</cx:pt>
          <cx:pt idx="2">660.62689999999998</cx:pt>
          <cx:pt idx="3">642.91660999999999</cx:pt>
          <cx:pt idx="4">642.29322000000002</cx:pt>
          <cx:pt idx="5">541.66732999999999</cx:pt>
          <cx:pt idx="6">502.67361</cx:pt>
          <cx:pt idx="7">497.71136999999999</cx:pt>
          <cx:pt idx="8">492.15265999999997</cx:pt>
          <cx:pt idx="9">384.88534999999996</cx:pt>
          <cx:pt idx="10">315.13078999999999</cx:pt>
          <cx:pt idx="11">282.40671000000003</cx:pt>
          <cx:pt idx="12">267.40280999999999</cx:pt>
          <cx:pt idx="13">254.53282999999996</cx:pt>
          <cx:pt idx="14">254.46552</cx:pt>
          <cx:pt idx="15">243.74849</cx:pt>
          <cx:pt idx="16">233.94161</cx:pt>
          <cx:pt idx="17">227.75575000000001</cx:pt>
          <cx:pt idx="18">181.06644999999995</cx:pt>
          <cx:pt idx="19">180.50461999999999</cx:pt>
          <cx:pt idx="20">168.80963</cx:pt>
          <cx:pt idx="21">155.48665999999997</cx:pt>
          <cx:pt idx="22">146.59769</cx:pt>
          <cx:pt idx="23">145.25737000000001</cx:pt>
          <cx:pt idx="24">130.29494</cx:pt>
          <cx:pt idx="25">128.19657999999998</cx:pt>
          <cx:pt idx="26">124.4607</cx:pt>
          <cx:pt idx="27">113.48708000000001</cx:pt>
          <cx:pt idx="28">95.541619999999995</cx:pt>
          <cx:pt idx="29">92.79216000000001</cx:pt>
          <cx:pt idx="30">91.040899999999993</cx:pt>
          <cx:pt idx="31">88.015959999999993</cx:pt>
          <cx:pt idx="32">79.30474000000001</cx:pt>
          <cx:pt idx="33">77.539079999999998</cx:pt>
          <cx:pt idx="34">74.789149999999992</cx:pt>
          <cx:pt idx="35">72.863439999999997</cx:pt>
          <cx:pt idx="36">72.688289999999995</cx:pt>
          <cx:pt idx="37">71.24691</cx:pt>
          <cx:pt idx="38">71.211790000000008</cx:pt>
          <cx:pt idx="39">71.133790000000005</cx:pt>
          <cx:pt idx="40">70.490110000000001</cx:pt>
          <cx:pt idx="41">67.859200000000001</cx:pt>
          <cx:pt idx="42">67.162750000000003</cx:pt>
          <cx:pt idx="43">59.178950000000007</cx:pt>
          <cx:pt idx="44">57.092750000000002</cx:pt>
          <cx:pt idx="45">56.221679999999999</cx:pt>
          <cx:pt idx="46">53.161219999999993</cx:pt>
          <cx:pt idx="47">51.186399999999999</cx:pt>
          <cx:pt idx="48">49.131619999999998</cx:pt>
          <cx:pt idx="49">47.83605</cx:pt>
          <cx:pt idx="50">47.533890000000007</cx:pt>
          <cx:pt idx="51">45.067610000000002</cx:pt>
          <cx:pt idx="52">44.256610000000002</cx:pt>
          <cx:pt idx="53">42.917439999999999</cx:pt>
          <cx:pt idx="54">38.779420000000002</cx:pt>
          <cx:pt idx="55">38.182290000000002</cx:pt>
          <cx:pt idx="56">37.515350000000005</cx:pt>
          <cx:pt idx="57">37.075699999999998</cx:pt>
          <cx:pt idx="58">36.798190000000005</cx:pt>
          <cx:pt idx="59">36.694729999999993</cx:pt>
          <cx:pt idx="60">34.355269999999997</cx:pt>
          <cx:pt idx="61">34.028940000000006</cx:pt>
          <cx:pt idx="62">30.144479999999998</cx:pt>
          <cx:pt idx="63">30.113340000000001</cx:pt>
          <cx:pt idx="64">28.173359999999999</cx:pt>
          <cx:pt idx="65">27.941980000000001</cx:pt>
          <cx:pt idx="66">26.887239999999998</cx:pt>
          <cx:pt idx="67">25.760450000000002</cx:pt>
          <cx:pt idx="68">23.818459999999998</cx:pt>
          <cx:pt idx="69">22.091059999999999</cx:pt>
          <cx:pt idx="70">21.556740000000001</cx:pt>
          <cx:pt idx="71">21.454499999999999</cx:pt>
          <cx:pt idx="72">20.610169999999997</cx:pt>
          <cx:pt idx="73">20.147400000000001</cx:pt>
          <cx:pt idx="74">19.543880000000001</cx:pt>
          <cx:pt idx="75">18.917860000000001</cx:pt>
          <cx:pt idx="76">18.722510000000003</cx:pt>
          <cx:pt idx="77">18.648209999999999</cx:pt>
          <cx:pt idx="78">18.0992</cx:pt>
          <cx:pt idx="79">18.060249999999996</cx:pt>
          <cx:pt idx="80">17.426940000000002</cx:pt>
          <cx:pt idx="81">17.358489999999996</cx:pt>
          <cx:pt idx="82">16.77713</cx:pt>
          <cx:pt idx="83">16.49596</cx:pt>
          <cx:pt idx="84">16.385180000000002</cx:pt>
          <cx:pt idx="85">15.431370000000001</cx:pt>
          <cx:pt idx="86">15.08123</cx:pt>
          <cx:pt idx="87">15.026459999999998</cx:pt>
          <cx:pt idx="88">13.47852</cx:pt>
          <cx:pt idx="89">13.29743</cx:pt>
          <cx:pt idx="90">13.2425</cx:pt>
          <cx:pt idx="91">13.091659999999999</cx:pt>
          <cx:pt idx="92">12.253200000000001</cx:pt>
          <cx:pt idx="93">11.989580000000002</cx:pt>
          <cx:pt idx="94">11.53767</cx:pt>
          <cx:pt idx="95">11.213430000000001</cx:pt>
          <cx:pt idx="96">11.07644</cx:pt>
          <cx:pt idx="97">10.672889999999999</cx:pt>
          <cx:pt idx="98">10.579709999999999</cx:pt>
          <cx:pt idx="99">10.032200000000001</cx:pt>
          <cx:pt idx="100">9.4916699999999974</cx:pt>
          <cx:pt idx="101">9.48264</cx:pt>
          <cx:pt idx="102">9.399779999999998</cx:pt>
          <cx:pt idx="103">9.1830999999999996</cx:pt>
          <cx:pt idx="104">9.1308100000000003</cx:pt>
          <cx:pt idx="105">9.0930099999999996</cx:pt>
          <cx:pt idx="106">8.9906500000000005</cx:pt>
          <cx:pt idx="107">8.1518100000000011</cx:pt>
          <cx:pt idx="108">7.6138599999999999</cx:pt>
          <cx:pt idx="109">7.4860899999999999</cx:pt>
          <cx:pt idx="110">7.2744500000000007</cx:pt>
          <cx:pt idx="111">7.2671200000000002</cx:pt>
          <cx:pt idx="112">6.91472</cx:pt>
          <cx:pt idx="113">5.9176800000000007</cx:pt>
          <cx:pt idx="114">5.7904</cx:pt>
          <cx:pt idx="115">5.6681400000000002</cx:pt>
          <cx:pt idx="116">5.5488</cx:pt>
          <cx:pt idx="117">5.4638100000000005</cx:pt>
          <cx:pt idx="118">5.3752500000000003</cx:pt>
          <cx:pt idx="119">5.3306000000000004</cx:pt>
          <cx:pt idx="120">5.2177699999999998</cx:pt>
          <cx:pt idx="121">5.0099099999999996</cx:pt>
          <cx:pt idx="122">4.6398299999999999</cx:pt>
          <cx:pt idx="123">4.4879499999999997</cx:pt>
          <cx:pt idx="124">4.4400000000000004</cx:pt>
          <cx:pt idx="125">4.3504199999999997</cx:pt>
          <cx:pt idx="126">4.3158300000000001</cx:pt>
          <cx:pt idx="127">4.2497299999999996</cx:pt>
          <cx:pt idx="128">4.1533199999999999</cx:pt>
          <cx:pt idx="129">4.0583100000000005</cx:pt>
          <cx:pt idx="130">3.5970500000000003</cx:pt>
          <cx:pt idx="131">3.3577600000000003</cx:pt>
          <cx:pt idx="132">3.2459499999999997</cx:pt>
          <cx:pt idx="133">3.1321899999999996</cx:pt>
          <cx:pt idx="134">2.532</cx:pt>
          <cx:pt idx="135">2.46</cx:pt>
          <cx:pt idx="136">2.4466000000000001</cx:pt>
          <cx:pt idx="137">2.2439800000000001</cx:pt>
          <cx:pt idx="138">2.21793</cx:pt>
          <cx:pt idx="139">2.1000000000000001</cx:pt>
          <cx:pt idx="140">2.0272200000000002</cx:pt>
          <cx:pt idx="141">1.9610700000000001</cx:pt>
          <cx:pt idx="142">1.88574</cx:pt>
          <cx:pt idx="143">1.77756</cx:pt>
          <cx:pt idx="144">1.6441199999999998</cx:pt>
          <cx:pt idx="145">1.6435</cx:pt>
          <cx:pt idx="146">1.52542</cx:pt>
          <cx:pt idx="147">1.5</cx:pt>
          <cx:pt idx="148">1.3649299999999998</cx:pt>
          <cx:pt idx="149">1.35347</cx:pt>
          <cx:pt idx="150">1.2749999999999999</cx:pt>
          <cx:pt idx="151">1.2189300000000001</cx:pt>
          <cx:pt idx="152">1.175</cx:pt>
          <cx:pt idx="153">1.06311</cx:pt>
          <cx:pt idx="154">1.0304599999999999</cx:pt>
          <cx:pt idx="155">1.0275699999999999</cx:pt>
          <cx:pt idx="156">0.49237000000000003</cx:pt>
          <cx:pt idx="157">0.013300000000000001</cx:pt>
        </cx:lvl>
      </cx:numDim>
    </cx:data>
    <cx:data id="1">
      <cx:strDim type="cat">
        <cx:f>'2021'!$A$2:$A$159</cx:f>
        <cx:lvl ptCount="158">
          <cx:pt idx="0">374BR</cx:pt>
          <cx:pt idx="1">239</cx:pt>
          <cx:pt idx="2">386BR</cx:pt>
          <cx:pt idx="3">362BR</cx:pt>
          <cx:pt idx="4">351BR</cx:pt>
          <cx:pt idx="5">155BR/24.5</cx:pt>
          <cx:pt idx="6">651</cx:pt>
          <cx:pt idx="7">365</cx:pt>
          <cx:pt idx="8">543</cx:pt>
          <cx:pt idx="9">480BR</cx:pt>
          <cx:pt idx="10">234</cx:pt>
          <cx:pt idx="11">639</cx:pt>
          <cx:pt idx="12">503</cx:pt>
          <cx:pt idx="13">504/20P</cx:pt>
          <cx:pt idx="14">621P</cx:pt>
          <cx:pt idx="15">585P</cx:pt>
          <cx:pt idx="16">627P</cx:pt>
          <cx:pt idx="17">504/26P</cx:pt>
          <cx:pt idx="18">524P</cx:pt>
          <cx:pt idx="19">596Br</cx:pt>
          <cx:pt idx="20">017BR</cx:pt>
          <cx:pt idx="21">609DBR</cx:pt>
          <cx:pt idx="22">653</cx:pt>
          <cx:pt idx="23">673P</cx:pt>
          <cx:pt idx="24">514BR</cx:pt>
          <cx:pt idx="25">430</cx:pt>
          <cx:pt idx="26">569BR</cx:pt>
          <cx:pt idx="27">489BR</cx:pt>
          <cx:pt idx="28">623</cx:pt>
          <cx:pt idx="29">554P</cx:pt>
          <cx:pt idx="30">533</cx:pt>
          <cx:pt idx="31">406BR</cx:pt>
          <cx:pt idx="32">091</cx:pt>
          <cx:pt idx="33">213DBR</cx:pt>
          <cx:pt idx="34">481</cx:pt>
          <cx:pt idx="35">632P</cx:pt>
          <cx:pt idx="36">559P</cx:pt>
          <cx:pt idx="37">504/20P</cx:pt>
          <cx:pt idx="38">407BR</cx:pt>
          <cx:pt idx="39">389BR</cx:pt>
          <cx:pt idx="40">507</cx:pt>
          <cx:pt idx="41">677</cx:pt>
          <cx:pt idx="42">526BR</cx:pt>
          <cx:pt idx="43">561P</cx:pt>
          <cx:pt idx="44">426BR</cx:pt>
          <cx:pt idx="45">600</cx:pt>
          <cx:pt idx="46">624</cx:pt>
          <cx:pt idx="47">408</cx:pt>
          <cx:pt idx="48">505P</cx:pt>
          <cx:pt idx="49">637</cx:pt>
          <cx:pt idx="50">171BR</cx:pt>
          <cx:pt idx="51">506/26P</cx:pt>
          <cx:pt idx="52">559P</cx:pt>
          <cx:pt idx="53">523</cx:pt>
          <cx:pt idx="54">380BR</cx:pt>
          <cx:pt idx="55">545P</cx:pt>
          <cx:pt idx="56">571</cx:pt>
          <cx:pt idx="57">649</cx:pt>
          <cx:pt idx="58">621P</cx:pt>
          <cx:pt idx="59">585P</cx:pt>
          <cx:pt idx="60">479</cx:pt>
          <cx:pt idx="61">507</cx:pt>
          <cx:pt idx="62">625P</cx:pt>
          <cx:pt idx="63">581P</cx:pt>
          <cx:pt idx="64">670P</cx:pt>
          <cx:pt idx="65">637/17</cx:pt>
          <cx:pt idx="66">620BR</cx:pt>
          <cx:pt idx="67">562</cx:pt>
          <cx:pt idx="68">390BR</cx:pt>
          <cx:pt idx="69">602</cx:pt>
          <cx:pt idx="70">348BR</cx:pt>
          <cx:pt idx="71">KALIP</cx:pt>
          <cx:pt idx="72">380BR</cx:pt>
          <cx:pt idx="73">506/20P</cx:pt>
          <cx:pt idx="74">193</cx:pt>
          <cx:pt idx="75">172</cx:pt>
          <cx:pt idx="76">636P</cx:pt>
          <cx:pt idx="77">489BR</cx:pt>
          <cx:pt idx="78">171BR</cx:pt>
          <cx:pt idx="79">644</cx:pt>
          <cx:pt idx="80">196BR</cx:pt>
          <cx:pt idx="81">478</cx:pt>
          <cx:pt idx="82">586</cx:pt>
          <cx:pt idx="83">662Br</cx:pt>
          <cx:pt idx="84">594P</cx:pt>
          <cx:pt idx="85">603</cx:pt>
          <cx:pt idx="86">504/26P</cx:pt>
          <cx:pt idx="87">645</cx:pt>
          <cx:pt idx="88">402BR</cx:pt>
          <cx:pt idx="89">627P</cx:pt>
          <cx:pt idx="90">196BR</cx:pt>
          <cx:pt idx="91">017BR-G7</cx:pt>
          <cx:pt idx="92">401BR</cx:pt>
          <cx:pt idx="93">513</cx:pt>
          <cx:pt idx="94">612BR</cx:pt>
          <cx:pt idx="95">D.TOZU</cx:pt>
          <cx:pt idx="96">614</cx:pt>
          <cx:pt idx="97">635P</cx:pt>
          <cx:pt idx="98">561P</cx:pt>
          <cx:pt idx="99">017BR</cx:pt>
          <cx:pt idx="100">017BR</cx:pt>
          <cx:pt idx="101">668</cx:pt>
          <cx:pt idx="102">587</cx:pt>
          <cx:pt idx="103">380DBR</cx:pt>
          <cx:pt idx="104">358</cx:pt>
          <cx:pt idx="105">504/20P</cx:pt>
          <cx:pt idx="106">183P</cx:pt>
          <cx:pt idx="107">618</cx:pt>
          <cx:pt idx="108">213DBR</cx:pt>
          <cx:pt idx="109">017BR</cx:pt>
          <cx:pt idx="110">380DBR</cx:pt>
          <cx:pt idx="111">348DBR</cx:pt>
          <cx:pt idx="112">390BR</cx:pt>
          <cx:pt idx="113">556P</cx:pt>
          <cx:pt idx="114">627P</cx:pt>
          <cx:pt idx="115">192</cx:pt>
          <cx:pt idx="116">156BR</cx:pt>
          <cx:pt idx="117">029DBR</cx:pt>
          <cx:pt idx="118">669</cx:pt>
          <cx:pt idx="119">585P</cx:pt>
          <cx:pt idx="120">017</cx:pt>
          <cx:pt idx="121">173</cx:pt>
          <cx:pt idx="122">P.TOZU</cx:pt>
          <cx:pt idx="123">506/20P</cx:pt>
          <cx:pt idx="124">630</cx:pt>
          <cx:pt idx="125">111DBR/20</cx:pt>
          <cx:pt idx="126">D.TOZU</cx:pt>
          <cx:pt idx="127">344</cx:pt>
          <cx:pt idx="128">184BR</cx:pt>
          <cx:pt idx="129">626BR</cx:pt>
          <cx:pt idx="130">568</cx:pt>
          <cx:pt idx="131">YAĞ</cx:pt>
          <cx:pt idx="132">657P</cx:pt>
          <cx:pt idx="133">172/7(Başkurt)</cx:pt>
          <cx:pt idx="134">495P</cx:pt>
          <cx:pt idx="135">406BR</cx:pt>
          <cx:pt idx="136">641DBr</cx:pt>
          <cx:pt idx="137">554P</cx:pt>
          <cx:pt idx="138">588Br</cx:pt>
          <cx:pt idx="139">407BR</cx:pt>
          <cx:pt idx="140">652P</cx:pt>
          <cx:pt idx="141">598</cx:pt>
          <cx:pt idx="142">D.TOZU</cx:pt>
          <cx:pt idx="143">599</cx:pt>
          <cx:pt idx="144">497BR</cx:pt>
          <cx:pt idx="145">555P</cx:pt>
          <cx:pt idx="146">481</cx:pt>
          <cx:pt idx="147">291</cx:pt>
          <cx:pt idx="148">171BR</cx:pt>
          <cx:pt idx="149">656</cx:pt>
          <cx:pt idx="150">508BR</cx:pt>
          <cx:pt idx="151">095/17</cx:pt>
          <cx:pt idx="152">509BR</cx:pt>
          <cx:pt idx="153">171BR</cx:pt>
          <cx:pt idx="154">666P</cx:pt>
          <cx:pt idx="155">640Br</cx:pt>
          <cx:pt idx="156">YAĞ</cx:pt>
          <cx:pt idx="157">351BR</cx:pt>
        </cx:lvl>
      </cx:strDim>
      <cx:numDim type="val">
        <cx:f>'2021'!$F$2:$F$159</cx:f>
        <cx:lvl ptCount="158" formatCode="0,00%">
          <cx:pt idx="0">0.11248828540416252</cx:pt>
          <cx:pt idx="1">0.16758868249354486</cx:pt>
          <cx:pt idx="2">0.21823871751911739</cx:pt>
          <cx:pt idx="3">0.26753091076014701</cx:pt>
          <cx:pt idx="4">0.31677530890634387</cx:pt>
          <cx:pt idx="5">0.35830475500777925</cx:pt>
          <cx:pt idx="6">0.39684456613707325</cx:pt>
          <cx:pt idx="7">0.43500392404866556</cx:pt>
          <cx:pt idx="8">0.47273709759477561</cx:pt>
          <cx:pt idx="9">0.50224612373090438</cx:pt>
          <cx:pt idx="10">0.5264070919735484</cx:pt>
          <cx:pt idx="11">0.54805911636576843</cx:pt>
          <cx:pt idx="12">0.56856079695497319</cx:pt>
          <cx:pt idx="13">0.58807574064657597</cx:pt>
          <cx:pt idx="14">0.60758552370385166</cx:pt>
          <cx:pt idx="15">0.62627363579243056</cx:pt>
          <cx:pt idx="16">0.64420985779677042</cx:pt>
          <cx:pt idx="17">0.66167181206290093</cx:pt>
          <cx:pt idx="18">0.67555411391051878</cx:pt>
          <cx:pt idx="19">0.68939334044712763</cx:pt>
          <cx:pt idx="20">0.70233591616142865</cx:pt>
          <cx:pt idx="21">0.7142570243921248</cx:pt>
          <cx:pt idx="22">0.72549661837954493</cx:pt>
          <cx:pt idx="23">0.73663345049798057</cx:pt>
          <cx:pt idx="24">0.74662311830390082</cx:pt>
          <cx:pt idx="25">0.75645190557725983</cx:pt>
          <cx:pt idx="26">0.76599426422827344</cx:pt>
          <cx:pt idx="27">0.77469527924438908</cx:pt>
          <cx:pt idx="28">0.7820204220737228</cx:pt>
          <cx:pt idx="29">0.78913476475958455</cx:pt>
          <cx:pt idx="30">0.79611483894935742</cx:pt>
          <cx:pt idx="31">0.80286299203971656</cx:pt>
          <cx:pt idx="32">0.80894325891757746</cx:pt>
          <cx:pt idx="33">0.81488815325634967</cx:pt>
          <cx:pt idx="34">0.82062221141691316</cx:pt>
          <cx:pt idx="35">0.82620862606046419</cx:pt>
          <cx:pt idx="36">0.83178161201433465</cx:pt>
          <cx:pt idx="37">0.83724408786411286</cx:pt>
          <cx:pt idx="38">0.84270387107568612</cx:pt>
          <cx:pt idx="39">0.84815767405434428</cx:pt>
          <cx:pt idx="40">0.85356212631091521</cx:pt>
          <cx:pt idx="41">0.85876486761134874</cx:pt>
          <cx:pt idx="42">0.86391421233211896</cx:pt>
          <cx:pt idx="43">0.86845144187920009</cx:pt>
          <cx:pt idx="44">0.87282872319669758</cx:pt>
          <cx:pt idx="45">0.87713921987976717</cx:pt>
          <cx:pt idx="46">0.88121507215735706</cx:pt>
          <cx:pt idx="47">0.88513951567128746</cx:pt>
          <cx:pt idx="48">0.88890641991612385</cx:pt>
          <cx:pt idx="49">0.8925739932589366</cx:pt>
          <cx:pt idx="50">0.89621840009947207</cx:pt>
          <cx:pt idx="51">0.89967371810880359</cx:pt>
          <cx:pt idx="52">0.90306685702974843</cx:pt>
          <cx:pt idx="53">0.90635732225180932</cx:pt>
          <cx:pt idx="54">0.90933052691736471</cx:pt>
          <cx:pt idx="55">0.91225794983316877</cx:pt>
          <cx:pt idx="56">0.91513423869076238</cx:pt>
          <cx:pt idx="57">0.91797681973552092</cx:pt>
          <cx:pt idx="58">0.92079812418494267</cx:pt>
          <cx:pt idx="59">0.92361149639209006</cx:pt>
          <cx:pt idx="60">0.92624550301339625</cx:pt>
          <cx:pt idx="61">0.928854490026918</cx:pt>
          <cx:pt idx="62">0.93116565684108754</cx:pt>
          <cx:pt idx="63">0.9334744361622701</cx:pt>
          <cx:pt idx="64">0.93563447789049536</cx:pt>
          <cx:pt idx="65">0.93777677979446539</cx:pt>
          <cx:pt idx="66">0.93983821514888555</cx:pt>
          <cx:pt idx="67">0.94181325990527454</cx:pt>
          <cx:pt idx="68">0.94363941296270404</cx:pt>
          <cx:pt idx="69">0.94533312686195947</cx:pt>
          <cx:pt idx="70">0.94698587463235329</cx:pt>
          <cx:pt idx="71">0.94863078369744913</cx:pt>
          <cx:pt idx="72">0.95021095827463176</cx:pt>
          <cx:pt idx="73">0.95175565243660765</cx:pt>
          <cx:pt idx="74">0.95325407492975101</cx:pt>
          <cx:pt idx="75">0.95470450068687485</cx:pt>
          <cx:pt idx="76">0.95613994902733246</cx:pt>
          <cx:pt idx="77">0.95756970081259007</cx:pt>
          <cx:pt idx="78">0.95895736019178712</cx:pt>
          <cx:pt idx="79">0.96034203328800916</cx:pt>
          <cx:pt idx="80">0.96167815072644314</cx:pt>
          <cx:pt idx="81">0.96300902012714584</cx:pt>
          <cx:pt idx="82">0.9642953168585211</cx:pt>
          <cx:pt idx="83">0.96556005638363041</cx:pt>
          <cx:pt idx="84">0.96681630244460715</cx:pt>
          <cx:pt idx="85">0.96799942022408691</cx:pt>
          <cx:pt idx="86">0.96915569289134995</cx:pt>
          <cx:pt idx="87">0.97030776636173144</cx:pt>
          <cx:pt idx="88">0.97134115980982272</cx:pt>
          <cx:pt idx="89">0.97236066915049613</cx:pt>
          <cx:pt idx="90">0.97337596702714346</cx:pt>
          <cx:pt idx="91">0.97437970005336882</cx:pt>
          <cx:pt idx="92">0.97531914864254277</cx:pt>
          <cx:pt idx="93">0.97623838557785669</cx:pt>
          <cx:pt idx="94">0.97712297473039267</cx:pt>
          <cx:pt idx="95">0.97798270451471847</cx:pt>
          <cx:pt idx="96">0.97883193132331292</cx:pt>
          <cx:pt idx="97">0.97965021809353692</cx:pt>
          <cx:pt idx="98">0.98046136078551693</cx:pt>
          <cx:pt idx="99">0.98123052607591543</cx:pt>
          <cx:pt idx="100">0.98195824911890861</cx:pt>
          <cx:pt idx="101">0.98268527983493748</cx:pt>
          <cx:pt idx="102">0.98340595770353878</cx:pt>
          <cx:pt idx="103">0.9841100227917805</cx:pt>
          <cx:pt idx="104">0.9848100788238795</cx:pt>
          <cx:pt idx="105">0.98550723674310425</cx:pt>
          <cx:pt idx="106">0.98619654675667268</cx:pt>
          <cx:pt idx="107">0.98682154319872162</cx:pt>
          <cx:pt idx="108">0.98740529520106934</cx:pt>
          <cx:pt idx="109">0.98797925112188423</cx:pt>
          <cx:pt idx="110">0.98853698067738938</cx:pt>
          <cx:pt idx="111">0.98909414824433983</cx:pt>
          <cx:pt idx="112">0.98962429742565838</cx:pt>
          <cx:pt idx="113">0.99007800389639111</cx:pt>
          <cx:pt idx="114">0.99052195185372083</cx:pt>
          <cx:pt idx="115">0.99095652617930441</cx:pt>
          <cx:pt idx="116">0.99138195074852786</cx:pt>
          <cx:pt idx="117">0.99180085916396332</cx:pt>
          <cx:pt idx="118">0.99221297771495054</cx:pt>
          <cx:pt idx="119">0.99262167296594217</cx:pt>
          <cx:pt idx="120">0.99302171758001312</cx:pt>
          <cx:pt idx="121">0.99340582564006175</cx:pt>
          <cx:pt idx="122">0.99376155979501779</cx:pt>
          <cx:pt idx="123">0.99410564936311296</cx:pt>
          <cx:pt idx="124">0.99444606262135837</cx:pt>
          <cx:pt idx="125">0.99477960781210972</cx:pt>
          <cx:pt idx="126">0.9951105009995721</cx:pt>
          <cx:pt idx="127">0.99543632632298717</cx:pt>
          <cx:pt idx="128">0.99575475992517992</cx:pt>
          <cx:pt idx="129">0.99606590914366411</cx:pt>
          <cx:pt idx="130">0.99634169371811721</cx:pt>
          <cx:pt idx="131">0.99659913201136174</cx:pt>
          <cx:pt idx="132">0.99684799787073142</cx:pt>
          <cx:pt idx="133">0.99708814179040339</cx:pt>
          <cx:pt idx="134">0.99728226935118658</cx:pt>
          <cx:pt idx="135">0.99747087669697121</cx:pt>
          <cx:pt idx="136">0.99765845666940889</cx:pt>
          <cx:pt idx="137">0.99783050183680466</cx:pt>
          <cx:pt idx="138">0.99800054975974617</cx:pt>
          <cx:pt idx="139">0.99816155603053791</cx:pt>
          <cx:pt idx="140">0.9983169822840019</cx:pt>
          <cx:pt idx="141">0.99846733683993594</cx:pt>
          <cx:pt idx="142">0.99861191587092779</cx:pt>
          <cx:pt idx="143">0.99874820077888427</cx:pt>
          <cx:pt idx="144">0.99887425488837667</cx:pt>
          <cx:pt idx="145">0.99900026146268439</cx:pt>
          <cx:pt idx="146">0.99911721488439442</cx:pt>
          <cx:pt idx="147">0.99923221936353135</cx:pt>
          <cx:pt idx="148">0.9993368680726703</cx:pt>
          <cx:pt idx="149">0.99944063814758866</cx:pt>
          <cx:pt idx="150">0.99953839195485505</cx:pt>
          <cx:pt idx="151">0.99963184689469131</cx:pt>
          <cx:pt idx="152">0.99972193373668194</cx:pt>
          <cx:pt idx="153">0.99980344201122551</cx:pt>
          <cx:pt idx="154">0.99988244702160645</cx:pt>
          <cx:pt idx="155">0.99996123045669094</cx:pt>
          <cx:pt idx="156">0.99999898029361933</cx:pt>
          <cx:pt idx="157">1.0000000000000011</cx:pt>
        </cx:lvl>
      </cx:numDim>
    </cx:data>
  </cx:chartData>
  <cx:chart>
    <cx:title pos="t" align="ctr" overlay="0">
      <cx:tx>
        <cx:txData>
          <cx:v/>
        </cx:txData>
      </cx:tx>
      <cx:txPr>
        <a:bodyPr spcFirstLastPara="1" vertOverflow="ellipsis" horzOverflow="overflow" wrap="square" lIns="0" tIns="0" rIns="0" bIns="0" anchor="ctr" anchorCtr="1"/>
        <a:lstStyle/>
        <a:p>
          <a:pPr algn="ctr" rtl="0">
            <a:defRPr b="1">
              <a:solidFill>
                <a:srgbClr val="002060"/>
              </a:solidFill>
            </a:defRPr>
          </a:pPr>
          <a:endParaRPr lang="en-US" sz="1400" b="1" i="0" u="none" strike="noStrike" baseline="0" dirty="0">
            <a:solidFill>
              <a:srgbClr val="002060"/>
            </a:solidFill>
            <a:latin typeface="Calibri" panose="020F0502020204030204"/>
          </a:endParaRPr>
        </a:p>
      </cx:txPr>
    </cx:title>
    <cx:plotArea>
      <cx:plotAreaRegion>
        <cx:series layoutId="clusteredColumn" uniqueId="{444B07C4-6255-9A47-8A8B-6E6EC13C8F37}" formatIdx="4">
          <cx:tx>
            <cx:txData>
              <cx:f>'2021'!$D$1</cx:f>
              <cx:v/>
            </cx:txData>
          </cx:tx>
          <cx:spPr>
            <a:solidFill>
              <a:srgbClr val="002060"/>
            </a:solidFill>
          </cx:spPr>
          <cx:dataId val="0"/>
          <cx:layoutPr>
            <cx:aggregation/>
          </cx:layoutPr>
          <cx:axisId val="1"/>
        </cx:series>
        <cx:series layoutId="clusteredColumn" hidden="1" uniqueId="{C718FB68-14A5-6E4F-AD78-3EF17056D19B}" formatIdx="8">
          <cx:tx>
            <cx:txData>
              <cx:f>'2021'!$F$1</cx:f>
              <cx:v>CUM</cx:v>
            </cx:txData>
          </cx:tx>
          <cx:dataId val="1"/>
          <cx:layoutPr>
            <cx:aggregation/>
          </cx:layoutPr>
          <cx:axisId val="1"/>
        </cx:series>
        <cx:series layoutId="paretoLine" ownerIdx="0" uniqueId="{93415A87-E973-344B-B58E-21E8D9CD1AF3}" formatIdx="5">
          <cx:spPr>
            <a:ln>
              <a:solidFill>
                <a:srgbClr val="002060"/>
              </a:solidFill>
            </a:ln>
          </cx:spPr>
          <cx:axisId val="2"/>
        </cx:series>
        <cx:series layoutId="paretoLine" ownerIdx="1" uniqueId="{0CE46881-31D5-2147-8B35-F801C33FC37B}" formatIdx="9">
          <cx:axisId val="2"/>
        </cx:series>
      </cx:plotAreaRegion>
      <cx:axis id="0" hidden="1">
        <cx:catScaling gapWidth="0"/>
        <cx:tickLabels/>
      </cx:axis>
      <cx:axis id="1">
        <cx:valScaling max="1600" min="0"/>
        <cx:majorGridlines/>
        <cx:tickLabels/>
        <cx:numFmt formatCode="0" sourceLinked="0"/>
      </cx:axis>
      <cx:axis id="2">
        <cx:valScaling max="1" min="0"/>
        <cx:units unit="percentage"/>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FC9F84-588C-4C1B-9FC5-9182CD68B886}" type="doc">
      <dgm:prSet loTypeId="urn:microsoft.com/office/officeart/2005/8/layout/arrow6" loCatId="relationship" qsTypeId="urn:microsoft.com/office/officeart/2005/8/quickstyle/simple1" qsCatId="simple" csTypeId="urn:microsoft.com/office/officeart/2005/8/colors/colorful4" csCatId="colorful" phldr="1"/>
      <dgm:spPr/>
      <dgm:t>
        <a:bodyPr/>
        <a:lstStyle/>
        <a:p>
          <a:endParaRPr lang="tr-TR"/>
        </a:p>
      </dgm:t>
    </dgm:pt>
    <dgm:pt modelId="{53616BB7-9B85-428D-A359-14623AFF3CE4}">
      <dgm:prSet phldrT="[Metin]"/>
      <dgm:spPr/>
      <dgm:t>
        <a:bodyPr/>
        <a:lstStyle/>
        <a:p>
          <a:endParaRPr lang="tr-TR" dirty="0"/>
        </a:p>
        <a:p>
          <a:r>
            <a:rPr lang="tr-TR" dirty="0"/>
            <a:t>Kuruluştan</a:t>
          </a:r>
        </a:p>
      </dgm:t>
    </dgm:pt>
    <dgm:pt modelId="{52FA3445-6E35-403C-ABF2-7699E4183D0B}" type="parTrans" cxnId="{87844D49-3ADE-4551-8323-5A3274952454}">
      <dgm:prSet/>
      <dgm:spPr/>
      <dgm:t>
        <a:bodyPr/>
        <a:lstStyle/>
        <a:p>
          <a:endParaRPr lang="tr-TR"/>
        </a:p>
      </dgm:t>
    </dgm:pt>
    <dgm:pt modelId="{F922A716-0BA8-42B9-8958-8F23BDF1E62B}" type="sibTrans" cxnId="{87844D49-3ADE-4551-8323-5A3274952454}">
      <dgm:prSet/>
      <dgm:spPr/>
      <dgm:t>
        <a:bodyPr/>
        <a:lstStyle/>
        <a:p>
          <a:endParaRPr lang="tr-TR"/>
        </a:p>
      </dgm:t>
    </dgm:pt>
    <dgm:pt modelId="{39BD51A9-3A3F-427F-9F0E-8D0095C37DE1}">
      <dgm:prSet phldrT="[Metin]" custT="1"/>
      <dgm:spPr/>
      <dgm:t>
        <a:bodyPr/>
        <a:lstStyle/>
        <a:p>
          <a:endParaRPr lang="tr-TR" sz="1300" dirty="0"/>
        </a:p>
        <a:p>
          <a:r>
            <a:rPr lang="tr-TR" sz="1200" dirty="0"/>
            <a:t>Geliştirmeye</a:t>
          </a:r>
        </a:p>
      </dgm:t>
    </dgm:pt>
    <dgm:pt modelId="{931DD453-8FC6-4189-AD76-001F3372FC32}" type="parTrans" cxnId="{A97E8CF2-090A-4971-A443-BE8314451002}">
      <dgm:prSet/>
      <dgm:spPr/>
      <dgm:t>
        <a:bodyPr/>
        <a:lstStyle/>
        <a:p>
          <a:endParaRPr lang="tr-TR"/>
        </a:p>
      </dgm:t>
    </dgm:pt>
    <dgm:pt modelId="{8756947D-D73B-4254-AB30-C390F997E963}" type="sibTrans" cxnId="{A97E8CF2-090A-4971-A443-BE8314451002}">
      <dgm:prSet/>
      <dgm:spPr/>
      <dgm:t>
        <a:bodyPr/>
        <a:lstStyle/>
        <a:p>
          <a:endParaRPr lang="tr-TR"/>
        </a:p>
      </dgm:t>
    </dgm:pt>
    <dgm:pt modelId="{3884AE23-6738-4060-8DAE-47A951E76A05}" type="pres">
      <dgm:prSet presAssocID="{D7FC9F84-588C-4C1B-9FC5-9182CD68B886}" presName="compositeShape" presStyleCnt="0">
        <dgm:presLayoutVars>
          <dgm:chMax val="2"/>
          <dgm:dir/>
          <dgm:resizeHandles val="exact"/>
        </dgm:presLayoutVars>
      </dgm:prSet>
      <dgm:spPr/>
    </dgm:pt>
    <dgm:pt modelId="{D3C4B3BA-64E8-46F4-A3E7-91C3277E7E07}" type="pres">
      <dgm:prSet presAssocID="{D7FC9F84-588C-4C1B-9FC5-9182CD68B886}" presName="ribbon" presStyleLbl="node1" presStyleIdx="0" presStyleCnt="1" custLinFactNeighborX="96500" custLinFactNeighborY="11750"/>
      <dgm:spPr/>
    </dgm:pt>
    <dgm:pt modelId="{02821399-E19E-41CF-A45C-EF09AEC45DB1}" type="pres">
      <dgm:prSet presAssocID="{D7FC9F84-588C-4C1B-9FC5-9182CD68B886}" presName="leftArrowText" presStyleLbl="node1" presStyleIdx="0" presStyleCnt="1">
        <dgm:presLayoutVars>
          <dgm:chMax val="0"/>
          <dgm:bulletEnabled val="1"/>
        </dgm:presLayoutVars>
      </dgm:prSet>
      <dgm:spPr/>
    </dgm:pt>
    <dgm:pt modelId="{83D8FB21-341C-452F-ADEC-DB0ACD49FD76}" type="pres">
      <dgm:prSet presAssocID="{D7FC9F84-588C-4C1B-9FC5-9182CD68B886}" presName="rightArrowText" presStyleLbl="node1" presStyleIdx="0" presStyleCnt="1">
        <dgm:presLayoutVars>
          <dgm:chMax val="0"/>
          <dgm:bulletEnabled val="1"/>
        </dgm:presLayoutVars>
      </dgm:prSet>
      <dgm:spPr/>
    </dgm:pt>
  </dgm:ptLst>
  <dgm:cxnLst>
    <dgm:cxn modelId="{87844D49-3ADE-4551-8323-5A3274952454}" srcId="{D7FC9F84-588C-4C1B-9FC5-9182CD68B886}" destId="{53616BB7-9B85-428D-A359-14623AFF3CE4}" srcOrd="0" destOrd="0" parTransId="{52FA3445-6E35-403C-ABF2-7699E4183D0B}" sibTransId="{F922A716-0BA8-42B9-8958-8F23BDF1E62B}"/>
    <dgm:cxn modelId="{AA738781-1086-4823-B9E1-ABDA8C0979B7}" type="presOf" srcId="{D7FC9F84-588C-4C1B-9FC5-9182CD68B886}" destId="{3884AE23-6738-4060-8DAE-47A951E76A05}" srcOrd="0" destOrd="0" presId="urn:microsoft.com/office/officeart/2005/8/layout/arrow6"/>
    <dgm:cxn modelId="{45DEF7A2-293B-4232-8C91-1694E0764F3A}" type="presOf" srcId="{39BD51A9-3A3F-427F-9F0E-8D0095C37DE1}" destId="{83D8FB21-341C-452F-ADEC-DB0ACD49FD76}" srcOrd="0" destOrd="0" presId="urn:microsoft.com/office/officeart/2005/8/layout/arrow6"/>
    <dgm:cxn modelId="{701F55C5-EAB0-47A6-BD93-A41406339765}" type="presOf" srcId="{53616BB7-9B85-428D-A359-14623AFF3CE4}" destId="{02821399-E19E-41CF-A45C-EF09AEC45DB1}" srcOrd="0" destOrd="0" presId="urn:microsoft.com/office/officeart/2005/8/layout/arrow6"/>
    <dgm:cxn modelId="{A97E8CF2-090A-4971-A443-BE8314451002}" srcId="{D7FC9F84-588C-4C1B-9FC5-9182CD68B886}" destId="{39BD51A9-3A3F-427F-9F0E-8D0095C37DE1}" srcOrd="1" destOrd="0" parTransId="{931DD453-8FC6-4189-AD76-001F3372FC32}" sibTransId="{8756947D-D73B-4254-AB30-C390F997E963}"/>
    <dgm:cxn modelId="{94FEFEB7-9ADA-4FE3-9BCB-EECD3B9F391B}" type="presParOf" srcId="{3884AE23-6738-4060-8DAE-47A951E76A05}" destId="{D3C4B3BA-64E8-46F4-A3E7-91C3277E7E07}" srcOrd="0" destOrd="0" presId="urn:microsoft.com/office/officeart/2005/8/layout/arrow6"/>
    <dgm:cxn modelId="{250F091C-4FC9-4F0B-9DA4-8EC194B91710}" type="presParOf" srcId="{3884AE23-6738-4060-8DAE-47A951E76A05}" destId="{02821399-E19E-41CF-A45C-EF09AEC45DB1}" srcOrd="1" destOrd="0" presId="urn:microsoft.com/office/officeart/2005/8/layout/arrow6"/>
    <dgm:cxn modelId="{E284AFA8-3836-4F3F-838E-368D79D8C532}" type="presParOf" srcId="{3884AE23-6738-4060-8DAE-47A951E76A05}" destId="{83D8FB21-341C-452F-ADEC-DB0ACD49FD76}"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FC9F84-588C-4C1B-9FC5-9182CD68B886}" type="doc">
      <dgm:prSet loTypeId="urn:microsoft.com/office/officeart/2005/8/layout/arrow6" loCatId="relationship" qsTypeId="urn:microsoft.com/office/officeart/2005/8/quickstyle/simple1" qsCatId="simple" csTypeId="urn:microsoft.com/office/officeart/2005/8/colors/colorful4" csCatId="colorful" phldr="1"/>
      <dgm:spPr/>
      <dgm:t>
        <a:bodyPr/>
        <a:lstStyle/>
        <a:p>
          <a:endParaRPr lang="tr-TR"/>
        </a:p>
      </dgm:t>
    </dgm:pt>
    <dgm:pt modelId="{53616BB7-9B85-428D-A359-14623AFF3CE4}">
      <dgm:prSet phldrT="[Metin]"/>
      <dgm:spPr/>
      <dgm:t>
        <a:bodyPr/>
        <a:lstStyle/>
        <a:p>
          <a:endParaRPr lang="tr-TR" dirty="0"/>
        </a:p>
        <a:p>
          <a:r>
            <a:rPr lang="tr-TR" dirty="0"/>
            <a:t>Tasarımdan</a:t>
          </a:r>
        </a:p>
      </dgm:t>
    </dgm:pt>
    <dgm:pt modelId="{52FA3445-6E35-403C-ABF2-7699E4183D0B}" type="parTrans" cxnId="{87844D49-3ADE-4551-8323-5A3274952454}">
      <dgm:prSet/>
      <dgm:spPr/>
      <dgm:t>
        <a:bodyPr/>
        <a:lstStyle/>
        <a:p>
          <a:endParaRPr lang="tr-TR"/>
        </a:p>
      </dgm:t>
    </dgm:pt>
    <dgm:pt modelId="{F922A716-0BA8-42B9-8958-8F23BDF1E62B}" type="sibTrans" cxnId="{87844D49-3ADE-4551-8323-5A3274952454}">
      <dgm:prSet/>
      <dgm:spPr/>
      <dgm:t>
        <a:bodyPr/>
        <a:lstStyle/>
        <a:p>
          <a:endParaRPr lang="tr-TR"/>
        </a:p>
      </dgm:t>
    </dgm:pt>
    <dgm:pt modelId="{39BD51A9-3A3F-427F-9F0E-8D0095C37DE1}">
      <dgm:prSet phldrT="[Metin]"/>
      <dgm:spPr/>
      <dgm:t>
        <a:bodyPr/>
        <a:lstStyle/>
        <a:p>
          <a:endParaRPr lang="tr-TR" dirty="0"/>
        </a:p>
        <a:p>
          <a:r>
            <a:rPr lang="tr-TR" dirty="0"/>
            <a:t>Üretime</a:t>
          </a:r>
        </a:p>
      </dgm:t>
    </dgm:pt>
    <dgm:pt modelId="{931DD453-8FC6-4189-AD76-001F3372FC32}" type="parTrans" cxnId="{A97E8CF2-090A-4971-A443-BE8314451002}">
      <dgm:prSet/>
      <dgm:spPr/>
      <dgm:t>
        <a:bodyPr/>
        <a:lstStyle/>
        <a:p>
          <a:endParaRPr lang="tr-TR"/>
        </a:p>
      </dgm:t>
    </dgm:pt>
    <dgm:pt modelId="{8756947D-D73B-4254-AB30-C390F997E963}" type="sibTrans" cxnId="{A97E8CF2-090A-4971-A443-BE8314451002}">
      <dgm:prSet/>
      <dgm:spPr/>
      <dgm:t>
        <a:bodyPr/>
        <a:lstStyle/>
        <a:p>
          <a:endParaRPr lang="tr-TR"/>
        </a:p>
      </dgm:t>
    </dgm:pt>
    <dgm:pt modelId="{3884AE23-6738-4060-8DAE-47A951E76A05}" type="pres">
      <dgm:prSet presAssocID="{D7FC9F84-588C-4C1B-9FC5-9182CD68B886}" presName="compositeShape" presStyleCnt="0">
        <dgm:presLayoutVars>
          <dgm:chMax val="2"/>
          <dgm:dir/>
          <dgm:resizeHandles val="exact"/>
        </dgm:presLayoutVars>
      </dgm:prSet>
      <dgm:spPr/>
    </dgm:pt>
    <dgm:pt modelId="{D3C4B3BA-64E8-46F4-A3E7-91C3277E7E07}" type="pres">
      <dgm:prSet presAssocID="{D7FC9F84-588C-4C1B-9FC5-9182CD68B886}" presName="ribbon" presStyleLbl="node1" presStyleIdx="0" presStyleCnt="1" custLinFactNeighborX="96500" custLinFactNeighborY="11750"/>
      <dgm:spPr/>
    </dgm:pt>
    <dgm:pt modelId="{02821399-E19E-41CF-A45C-EF09AEC45DB1}" type="pres">
      <dgm:prSet presAssocID="{D7FC9F84-588C-4C1B-9FC5-9182CD68B886}" presName="leftArrowText" presStyleLbl="node1" presStyleIdx="0" presStyleCnt="1">
        <dgm:presLayoutVars>
          <dgm:chMax val="0"/>
          <dgm:bulletEnabled val="1"/>
        </dgm:presLayoutVars>
      </dgm:prSet>
      <dgm:spPr/>
    </dgm:pt>
    <dgm:pt modelId="{83D8FB21-341C-452F-ADEC-DB0ACD49FD76}" type="pres">
      <dgm:prSet presAssocID="{D7FC9F84-588C-4C1B-9FC5-9182CD68B886}" presName="rightArrowText" presStyleLbl="node1" presStyleIdx="0" presStyleCnt="1">
        <dgm:presLayoutVars>
          <dgm:chMax val="0"/>
          <dgm:bulletEnabled val="1"/>
        </dgm:presLayoutVars>
      </dgm:prSet>
      <dgm:spPr/>
    </dgm:pt>
  </dgm:ptLst>
  <dgm:cxnLst>
    <dgm:cxn modelId="{87844D49-3ADE-4551-8323-5A3274952454}" srcId="{D7FC9F84-588C-4C1B-9FC5-9182CD68B886}" destId="{53616BB7-9B85-428D-A359-14623AFF3CE4}" srcOrd="0" destOrd="0" parTransId="{52FA3445-6E35-403C-ABF2-7699E4183D0B}" sibTransId="{F922A716-0BA8-42B9-8958-8F23BDF1E62B}"/>
    <dgm:cxn modelId="{AA738781-1086-4823-B9E1-ABDA8C0979B7}" type="presOf" srcId="{D7FC9F84-588C-4C1B-9FC5-9182CD68B886}" destId="{3884AE23-6738-4060-8DAE-47A951E76A05}" srcOrd="0" destOrd="0" presId="urn:microsoft.com/office/officeart/2005/8/layout/arrow6"/>
    <dgm:cxn modelId="{45DEF7A2-293B-4232-8C91-1694E0764F3A}" type="presOf" srcId="{39BD51A9-3A3F-427F-9F0E-8D0095C37DE1}" destId="{83D8FB21-341C-452F-ADEC-DB0ACD49FD76}" srcOrd="0" destOrd="0" presId="urn:microsoft.com/office/officeart/2005/8/layout/arrow6"/>
    <dgm:cxn modelId="{701F55C5-EAB0-47A6-BD93-A41406339765}" type="presOf" srcId="{53616BB7-9B85-428D-A359-14623AFF3CE4}" destId="{02821399-E19E-41CF-A45C-EF09AEC45DB1}" srcOrd="0" destOrd="0" presId="urn:microsoft.com/office/officeart/2005/8/layout/arrow6"/>
    <dgm:cxn modelId="{A97E8CF2-090A-4971-A443-BE8314451002}" srcId="{D7FC9F84-588C-4C1B-9FC5-9182CD68B886}" destId="{39BD51A9-3A3F-427F-9F0E-8D0095C37DE1}" srcOrd="1" destOrd="0" parTransId="{931DD453-8FC6-4189-AD76-001F3372FC32}" sibTransId="{8756947D-D73B-4254-AB30-C390F997E963}"/>
    <dgm:cxn modelId="{94FEFEB7-9ADA-4FE3-9BCB-EECD3B9F391B}" type="presParOf" srcId="{3884AE23-6738-4060-8DAE-47A951E76A05}" destId="{D3C4B3BA-64E8-46F4-A3E7-91C3277E7E07}" srcOrd="0" destOrd="0" presId="urn:microsoft.com/office/officeart/2005/8/layout/arrow6"/>
    <dgm:cxn modelId="{250F091C-4FC9-4F0B-9DA4-8EC194B91710}" type="presParOf" srcId="{3884AE23-6738-4060-8DAE-47A951E76A05}" destId="{02821399-E19E-41CF-A45C-EF09AEC45DB1}" srcOrd="1" destOrd="0" presId="urn:microsoft.com/office/officeart/2005/8/layout/arrow6"/>
    <dgm:cxn modelId="{E284AFA8-3836-4F3F-838E-368D79D8C532}" type="presParOf" srcId="{3884AE23-6738-4060-8DAE-47A951E76A05}" destId="{83D8FB21-341C-452F-ADEC-DB0ACD49FD76}" srcOrd="2" destOrd="0" presId="urn:microsoft.com/office/officeart/2005/8/layout/arrow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FC9F84-588C-4C1B-9FC5-9182CD68B886}" type="doc">
      <dgm:prSet loTypeId="urn:microsoft.com/office/officeart/2005/8/layout/arrow6" loCatId="relationship" qsTypeId="urn:microsoft.com/office/officeart/2005/8/quickstyle/simple1" qsCatId="simple" csTypeId="urn:microsoft.com/office/officeart/2005/8/colors/colorful4" csCatId="colorful" phldr="1"/>
      <dgm:spPr/>
      <dgm:t>
        <a:bodyPr/>
        <a:lstStyle/>
        <a:p>
          <a:endParaRPr lang="tr-TR"/>
        </a:p>
      </dgm:t>
    </dgm:pt>
    <dgm:pt modelId="{53616BB7-9B85-428D-A359-14623AFF3CE4}">
      <dgm:prSet phldrT="[Metin]"/>
      <dgm:spPr/>
      <dgm:t>
        <a:bodyPr/>
        <a:lstStyle/>
        <a:p>
          <a:endParaRPr lang="tr-TR" dirty="0"/>
        </a:p>
        <a:p>
          <a:r>
            <a:rPr lang="tr-TR" dirty="0"/>
            <a:t>Marka Olmaktan</a:t>
          </a:r>
        </a:p>
      </dgm:t>
    </dgm:pt>
    <dgm:pt modelId="{52FA3445-6E35-403C-ABF2-7699E4183D0B}" type="parTrans" cxnId="{87844D49-3ADE-4551-8323-5A3274952454}">
      <dgm:prSet/>
      <dgm:spPr/>
      <dgm:t>
        <a:bodyPr/>
        <a:lstStyle/>
        <a:p>
          <a:endParaRPr lang="tr-TR"/>
        </a:p>
      </dgm:t>
    </dgm:pt>
    <dgm:pt modelId="{F922A716-0BA8-42B9-8958-8F23BDF1E62B}" type="sibTrans" cxnId="{87844D49-3ADE-4551-8323-5A3274952454}">
      <dgm:prSet/>
      <dgm:spPr/>
      <dgm:t>
        <a:bodyPr/>
        <a:lstStyle/>
        <a:p>
          <a:endParaRPr lang="tr-TR"/>
        </a:p>
      </dgm:t>
    </dgm:pt>
    <dgm:pt modelId="{39BD51A9-3A3F-427F-9F0E-8D0095C37DE1}">
      <dgm:prSet phldrT="[Metin]"/>
      <dgm:spPr/>
      <dgm:t>
        <a:bodyPr/>
        <a:lstStyle/>
        <a:p>
          <a:endParaRPr lang="tr-TR" dirty="0"/>
        </a:p>
        <a:p>
          <a:r>
            <a:rPr lang="tr-TR" dirty="0"/>
            <a:t>İhracata</a:t>
          </a:r>
        </a:p>
      </dgm:t>
    </dgm:pt>
    <dgm:pt modelId="{931DD453-8FC6-4189-AD76-001F3372FC32}" type="parTrans" cxnId="{A97E8CF2-090A-4971-A443-BE8314451002}">
      <dgm:prSet/>
      <dgm:spPr/>
      <dgm:t>
        <a:bodyPr/>
        <a:lstStyle/>
        <a:p>
          <a:endParaRPr lang="tr-TR"/>
        </a:p>
      </dgm:t>
    </dgm:pt>
    <dgm:pt modelId="{8756947D-D73B-4254-AB30-C390F997E963}" type="sibTrans" cxnId="{A97E8CF2-090A-4971-A443-BE8314451002}">
      <dgm:prSet/>
      <dgm:spPr/>
      <dgm:t>
        <a:bodyPr/>
        <a:lstStyle/>
        <a:p>
          <a:endParaRPr lang="tr-TR"/>
        </a:p>
      </dgm:t>
    </dgm:pt>
    <dgm:pt modelId="{3884AE23-6738-4060-8DAE-47A951E76A05}" type="pres">
      <dgm:prSet presAssocID="{D7FC9F84-588C-4C1B-9FC5-9182CD68B886}" presName="compositeShape" presStyleCnt="0">
        <dgm:presLayoutVars>
          <dgm:chMax val="2"/>
          <dgm:dir/>
          <dgm:resizeHandles val="exact"/>
        </dgm:presLayoutVars>
      </dgm:prSet>
      <dgm:spPr/>
    </dgm:pt>
    <dgm:pt modelId="{D3C4B3BA-64E8-46F4-A3E7-91C3277E7E07}" type="pres">
      <dgm:prSet presAssocID="{D7FC9F84-588C-4C1B-9FC5-9182CD68B886}" presName="ribbon" presStyleLbl="node1" presStyleIdx="0" presStyleCnt="1" custLinFactNeighborX="96500" custLinFactNeighborY="11750"/>
      <dgm:spPr/>
    </dgm:pt>
    <dgm:pt modelId="{02821399-E19E-41CF-A45C-EF09AEC45DB1}" type="pres">
      <dgm:prSet presAssocID="{D7FC9F84-588C-4C1B-9FC5-9182CD68B886}" presName="leftArrowText" presStyleLbl="node1" presStyleIdx="0" presStyleCnt="1">
        <dgm:presLayoutVars>
          <dgm:chMax val="0"/>
          <dgm:bulletEnabled val="1"/>
        </dgm:presLayoutVars>
      </dgm:prSet>
      <dgm:spPr/>
    </dgm:pt>
    <dgm:pt modelId="{83D8FB21-341C-452F-ADEC-DB0ACD49FD76}" type="pres">
      <dgm:prSet presAssocID="{D7FC9F84-588C-4C1B-9FC5-9182CD68B886}" presName="rightArrowText" presStyleLbl="node1" presStyleIdx="0" presStyleCnt="1">
        <dgm:presLayoutVars>
          <dgm:chMax val="0"/>
          <dgm:bulletEnabled val="1"/>
        </dgm:presLayoutVars>
      </dgm:prSet>
      <dgm:spPr/>
    </dgm:pt>
  </dgm:ptLst>
  <dgm:cxnLst>
    <dgm:cxn modelId="{87844D49-3ADE-4551-8323-5A3274952454}" srcId="{D7FC9F84-588C-4C1B-9FC5-9182CD68B886}" destId="{53616BB7-9B85-428D-A359-14623AFF3CE4}" srcOrd="0" destOrd="0" parTransId="{52FA3445-6E35-403C-ABF2-7699E4183D0B}" sibTransId="{F922A716-0BA8-42B9-8958-8F23BDF1E62B}"/>
    <dgm:cxn modelId="{AA738781-1086-4823-B9E1-ABDA8C0979B7}" type="presOf" srcId="{D7FC9F84-588C-4C1B-9FC5-9182CD68B886}" destId="{3884AE23-6738-4060-8DAE-47A951E76A05}" srcOrd="0" destOrd="0" presId="urn:microsoft.com/office/officeart/2005/8/layout/arrow6"/>
    <dgm:cxn modelId="{45DEF7A2-293B-4232-8C91-1694E0764F3A}" type="presOf" srcId="{39BD51A9-3A3F-427F-9F0E-8D0095C37DE1}" destId="{83D8FB21-341C-452F-ADEC-DB0ACD49FD76}" srcOrd="0" destOrd="0" presId="urn:microsoft.com/office/officeart/2005/8/layout/arrow6"/>
    <dgm:cxn modelId="{701F55C5-EAB0-47A6-BD93-A41406339765}" type="presOf" srcId="{53616BB7-9B85-428D-A359-14623AFF3CE4}" destId="{02821399-E19E-41CF-A45C-EF09AEC45DB1}" srcOrd="0" destOrd="0" presId="urn:microsoft.com/office/officeart/2005/8/layout/arrow6"/>
    <dgm:cxn modelId="{A97E8CF2-090A-4971-A443-BE8314451002}" srcId="{D7FC9F84-588C-4C1B-9FC5-9182CD68B886}" destId="{39BD51A9-3A3F-427F-9F0E-8D0095C37DE1}" srcOrd="1" destOrd="0" parTransId="{931DD453-8FC6-4189-AD76-001F3372FC32}" sibTransId="{8756947D-D73B-4254-AB30-C390F997E963}"/>
    <dgm:cxn modelId="{94FEFEB7-9ADA-4FE3-9BCB-EECD3B9F391B}" type="presParOf" srcId="{3884AE23-6738-4060-8DAE-47A951E76A05}" destId="{D3C4B3BA-64E8-46F4-A3E7-91C3277E7E07}" srcOrd="0" destOrd="0" presId="urn:microsoft.com/office/officeart/2005/8/layout/arrow6"/>
    <dgm:cxn modelId="{250F091C-4FC9-4F0B-9DA4-8EC194B91710}" type="presParOf" srcId="{3884AE23-6738-4060-8DAE-47A951E76A05}" destId="{02821399-E19E-41CF-A45C-EF09AEC45DB1}" srcOrd="1" destOrd="0" presId="urn:microsoft.com/office/officeart/2005/8/layout/arrow6"/>
    <dgm:cxn modelId="{E284AFA8-3836-4F3F-838E-368D79D8C532}" type="presParOf" srcId="{3884AE23-6738-4060-8DAE-47A951E76A05}" destId="{83D8FB21-341C-452F-ADEC-DB0ACD49FD76}" srcOrd="2" destOrd="0" presId="urn:microsoft.com/office/officeart/2005/8/layout/arrow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B33A31-5ADA-4B48-8B2A-961DC4C9C603}" type="doc">
      <dgm:prSet loTypeId="urn:microsoft.com/office/officeart/2005/8/layout/radial6" loCatId="cycle" qsTypeId="urn:microsoft.com/office/officeart/2005/8/quickstyle/simple1" qsCatId="simple" csTypeId="urn:microsoft.com/office/officeart/2005/8/colors/accent4_3" csCatId="accent4" phldr="1"/>
      <dgm:spPr/>
      <dgm:t>
        <a:bodyPr/>
        <a:lstStyle/>
        <a:p>
          <a:endParaRPr lang="tr-TR"/>
        </a:p>
      </dgm:t>
    </dgm:pt>
    <dgm:pt modelId="{61084028-127A-4566-B19F-B2340A263E1F}">
      <dgm:prSet phldrT="[Metin]"/>
      <dgm:spPr/>
      <dgm:t>
        <a:bodyPr/>
        <a:lstStyle/>
        <a:p>
          <a:r>
            <a:rPr lang="tr-TR" dirty="0"/>
            <a:t>Ar-</a:t>
          </a:r>
          <a:r>
            <a:rPr lang="tr-TR" dirty="0" err="1"/>
            <a:t>Ge</a:t>
          </a:r>
          <a:r>
            <a:rPr lang="tr-TR" dirty="0"/>
            <a:t> ve Tasarım Merkezi</a:t>
          </a:r>
        </a:p>
      </dgm:t>
    </dgm:pt>
    <dgm:pt modelId="{969589AD-7E52-4D43-8A47-58132A7945B9}" type="parTrans" cxnId="{029BF1D8-E6C1-41ED-98DD-8E5E708C1103}">
      <dgm:prSet/>
      <dgm:spPr/>
      <dgm:t>
        <a:bodyPr/>
        <a:lstStyle/>
        <a:p>
          <a:endParaRPr lang="tr-TR"/>
        </a:p>
      </dgm:t>
    </dgm:pt>
    <dgm:pt modelId="{DD441684-923C-4E59-BBF8-FECB041EF60A}" type="sibTrans" cxnId="{029BF1D8-E6C1-41ED-98DD-8E5E708C1103}">
      <dgm:prSet/>
      <dgm:spPr/>
      <dgm:t>
        <a:bodyPr/>
        <a:lstStyle/>
        <a:p>
          <a:endParaRPr lang="tr-TR"/>
        </a:p>
      </dgm:t>
    </dgm:pt>
    <dgm:pt modelId="{F6D13356-5A17-47BF-870D-86C3458D8A9D}">
      <dgm:prSet phldrT="[Metin]"/>
      <dgm:spPr/>
      <dgm:t>
        <a:bodyPr/>
        <a:lstStyle/>
        <a:p>
          <a:r>
            <a:rPr lang="tr-TR" dirty="0"/>
            <a:t>Yerleşke / Kontrol</a:t>
          </a:r>
        </a:p>
      </dgm:t>
    </dgm:pt>
    <dgm:pt modelId="{30D26AA7-E8C5-4898-8432-C564D6C999E8}" type="parTrans" cxnId="{A05F6490-502A-4C88-9D39-FC3E62AB1ED8}">
      <dgm:prSet/>
      <dgm:spPr/>
      <dgm:t>
        <a:bodyPr/>
        <a:lstStyle/>
        <a:p>
          <a:endParaRPr lang="tr-TR"/>
        </a:p>
      </dgm:t>
    </dgm:pt>
    <dgm:pt modelId="{27CE461F-6562-45A5-BFC1-3A0ABF6C5B6D}" type="sibTrans" cxnId="{A05F6490-502A-4C88-9D39-FC3E62AB1ED8}">
      <dgm:prSet/>
      <dgm:spPr/>
      <dgm:t>
        <a:bodyPr/>
        <a:lstStyle/>
        <a:p>
          <a:endParaRPr lang="tr-TR"/>
        </a:p>
      </dgm:t>
    </dgm:pt>
    <dgm:pt modelId="{F2484E54-E8A7-46B6-898F-82E472DC8FFD}">
      <dgm:prSet phldrT="[Metin]"/>
      <dgm:spPr/>
      <dgm:t>
        <a:bodyPr/>
        <a:lstStyle/>
        <a:p>
          <a:r>
            <a:rPr lang="tr-TR" dirty="0"/>
            <a:t>Bilgi Güvenliği </a:t>
          </a:r>
        </a:p>
      </dgm:t>
    </dgm:pt>
    <dgm:pt modelId="{E3DA3BC2-BE22-4589-8FD1-9F5107BBE17E}" type="parTrans" cxnId="{2EFBD54D-2717-490C-BA0A-FF6898C83F10}">
      <dgm:prSet/>
      <dgm:spPr/>
      <dgm:t>
        <a:bodyPr/>
        <a:lstStyle/>
        <a:p>
          <a:endParaRPr lang="tr-TR"/>
        </a:p>
      </dgm:t>
    </dgm:pt>
    <dgm:pt modelId="{19417733-E32E-46B7-9FD7-A516D175131D}" type="sibTrans" cxnId="{2EFBD54D-2717-490C-BA0A-FF6898C83F10}">
      <dgm:prSet/>
      <dgm:spPr/>
      <dgm:t>
        <a:bodyPr/>
        <a:lstStyle/>
        <a:p>
          <a:endParaRPr lang="tr-TR"/>
        </a:p>
      </dgm:t>
    </dgm:pt>
    <dgm:pt modelId="{62468EA1-D5EB-4C88-ABEB-356275B885A0}">
      <dgm:prSet phldrT="[Metin]"/>
      <dgm:spPr/>
      <dgm:t>
        <a:bodyPr/>
        <a:lstStyle/>
        <a:p>
          <a:r>
            <a:rPr lang="tr-TR" dirty="0"/>
            <a:t>Mali Teşvikler</a:t>
          </a:r>
        </a:p>
      </dgm:t>
    </dgm:pt>
    <dgm:pt modelId="{C1B62494-6434-45E7-A415-2F5EE8E39ADB}" type="parTrans" cxnId="{F00AF4C2-358D-4AB8-9A6A-6AD1FCB1AE82}">
      <dgm:prSet/>
      <dgm:spPr/>
      <dgm:t>
        <a:bodyPr/>
        <a:lstStyle/>
        <a:p>
          <a:endParaRPr lang="tr-TR"/>
        </a:p>
      </dgm:t>
    </dgm:pt>
    <dgm:pt modelId="{2B75A654-F610-40DA-B72B-FC56CA0CB9B1}" type="sibTrans" cxnId="{F00AF4C2-358D-4AB8-9A6A-6AD1FCB1AE82}">
      <dgm:prSet/>
      <dgm:spPr/>
      <dgm:t>
        <a:bodyPr/>
        <a:lstStyle/>
        <a:p>
          <a:endParaRPr lang="tr-TR"/>
        </a:p>
      </dgm:t>
    </dgm:pt>
    <dgm:pt modelId="{3D5380DB-1C45-4178-A24B-007A9718D74D}">
      <dgm:prSet phldrT="[Metin]"/>
      <dgm:spPr/>
      <dgm:t>
        <a:bodyPr/>
        <a:lstStyle/>
        <a:p>
          <a:r>
            <a:rPr lang="tr-TR" dirty="0"/>
            <a:t>Strateji/Sürekli İnovasyon Sistematiği</a:t>
          </a:r>
        </a:p>
      </dgm:t>
    </dgm:pt>
    <dgm:pt modelId="{0803191D-C773-4F26-A8F9-D0063DA679B1}" type="parTrans" cxnId="{F5EA81E6-2569-4231-A5EE-E048035D8DEF}">
      <dgm:prSet/>
      <dgm:spPr/>
      <dgm:t>
        <a:bodyPr/>
        <a:lstStyle/>
        <a:p>
          <a:endParaRPr lang="tr-TR"/>
        </a:p>
      </dgm:t>
    </dgm:pt>
    <dgm:pt modelId="{320A0B65-0427-43A7-8A1C-B01FA6CD3FA2}" type="sibTrans" cxnId="{F5EA81E6-2569-4231-A5EE-E048035D8DEF}">
      <dgm:prSet/>
      <dgm:spPr/>
      <dgm:t>
        <a:bodyPr/>
        <a:lstStyle/>
        <a:p>
          <a:endParaRPr lang="tr-TR"/>
        </a:p>
      </dgm:t>
    </dgm:pt>
    <dgm:pt modelId="{8F0B0408-F85D-49CD-80B2-23B5A062571B}">
      <dgm:prSet/>
      <dgm:spPr/>
      <dgm:t>
        <a:bodyPr/>
        <a:lstStyle/>
        <a:p>
          <a:r>
            <a:rPr lang="tr-TR" dirty="0"/>
            <a:t>Nitelikli Projeler</a:t>
          </a:r>
        </a:p>
      </dgm:t>
    </dgm:pt>
    <dgm:pt modelId="{D1DEAA41-945D-4F69-AAD1-D40EDD9DEB9E}" type="parTrans" cxnId="{CE7729F9-9F80-4902-B35D-DB2392B69C89}">
      <dgm:prSet/>
      <dgm:spPr/>
      <dgm:t>
        <a:bodyPr/>
        <a:lstStyle/>
        <a:p>
          <a:endParaRPr lang="tr-TR"/>
        </a:p>
      </dgm:t>
    </dgm:pt>
    <dgm:pt modelId="{C66A40E3-143B-46DB-8E98-3E25C12D1D05}" type="sibTrans" cxnId="{CE7729F9-9F80-4902-B35D-DB2392B69C89}">
      <dgm:prSet/>
      <dgm:spPr/>
      <dgm:t>
        <a:bodyPr/>
        <a:lstStyle/>
        <a:p>
          <a:endParaRPr lang="tr-TR"/>
        </a:p>
      </dgm:t>
    </dgm:pt>
    <dgm:pt modelId="{AF4E0041-8F8A-4E12-A0D4-DB38813BF0DF}">
      <dgm:prSet/>
      <dgm:spPr/>
      <dgm:t>
        <a:bodyPr/>
        <a:lstStyle/>
        <a:p>
          <a:r>
            <a:rPr lang="tr-TR" dirty="0"/>
            <a:t>Nitelikli Personel</a:t>
          </a:r>
        </a:p>
      </dgm:t>
    </dgm:pt>
    <dgm:pt modelId="{BCA56EFC-63A2-4FAF-B1A6-A92523502872}" type="parTrans" cxnId="{4BE9AE49-B231-4734-9CDF-D9AA8DDAF1C9}">
      <dgm:prSet/>
      <dgm:spPr/>
      <dgm:t>
        <a:bodyPr/>
        <a:lstStyle/>
        <a:p>
          <a:endParaRPr lang="tr-TR"/>
        </a:p>
      </dgm:t>
    </dgm:pt>
    <dgm:pt modelId="{F6EF58E2-79AF-4778-94C1-E6C3900230D4}" type="sibTrans" cxnId="{4BE9AE49-B231-4734-9CDF-D9AA8DDAF1C9}">
      <dgm:prSet/>
      <dgm:spPr/>
      <dgm:t>
        <a:bodyPr/>
        <a:lstStyle/>
        <a:p>
          <a:endParaRPr lang="tr-TR"/>
        </a:p>
      </dgm:t>
    </dgm:pt>
    <dgm:pt modelId="{22CC870F-BCB3-457D-AB6A-30DA06A6AA06}">
      <dgm:prSet/>
      <dgm:spPr/>
      <dgm:t>
        <a:bodyPr/>
        <a:lstStyle/>
        <a:p>
          <a:r>
            <a:rPr lang="tr-TR"/>
            <a:t>Fikri Haklar </a:t>
          </a:r>
          <a:endParaRPr lang="tr-TR" dirty="0"/>
        </a:p>
      </dgm:t>
    </dgm:pt>
    <dgm:pt modelId="{79053B00-48E7-4B0C-9AEC-04DD878F6863}" type="parTrans" cxnId="{0C423001-CD85-470B-A301-4B4E30971347}">
      <dgm:prSet/>
      <dgm:spPr/>
      <dgm:t>
        <a:bodyPr/>
        <a:lstStyle/>
        <a:p>
          <a:endParaRPr lang="tr-TR"/>
        </a:p>
      </dgm:t>
    </dgm:pt>
    <dgm:pt modelId="{03E2C4B3-859A-4AD1-B85C-F62E38601775}" type="sibTrans" cxnId="{0C423001-CD85-470B-A301-4B4E30971347}">
      <dgm:prSet/>
      <dgm:spPr/>
      <dgm:t>
        <a:bodyPr/>
        <a:lstStyle/>
        <a:p>
          <a:endParaRPr lang="tr-TR"/>
        </a:p>
      </dgm:t>
    </dgm:pt>
    <dgm:pt modelId="{E907750D-E5B1-47A3-A36C-2839EEF9FFA0}" type="pres">
      <dgm:prSet presAssocID="{73B33A31-5ADA-4B48-8B2A-961DC4C9C603}" presName="Name0" presStyleCnt="0">
        <dgm:presLayoutVars>
          <dgm:chMax val="1"/>
          <dgm:dir/>
          <dgm:animLvl val="ctr"/>
          <dgm:resizeHandles val="exact"/>
        </dgm:presLayoutVars>
      </dgm:prSet>
      <dgm:spPr/>
    </dgm:pt>
    <dgm:pt modelId="{FBAF6690-9412-416C-A842-367F06A59B07}" type="pres">
      <dgm:prSet presAssocID="{61084028-127A-4566-B19F-B2340A263E1F}" presName="centerShape" presStyleLbl="node0" presStyleIdx="0" presStyleCnt="1"/>
      <dgm:spPr/>
    </dgm:pt>
    <dgm:pt modelId="{BFCB3A33-4933-4290-9F1B-AC9F7020E6F1}" type="pres">
      <dgm:prSet presAssocID="{F6D13356-5A17-47BF-870D-86C3458D8A9D}" presName="node" presStyleLbl="node1" presStyleIdx="0" presStyleCnt="7">
        <dgm:presLayoutVars>
          <dgm:bulletEnabled val="1"/>
        </dgm:presLayoutVars>
      </dgm:prSet>
      <dgm:spPr/>
    </dgm:pt>
    <dgm:pt modelId="{EA3E04E9-B82F-49D9-BB36-9DA604C3EECB}" type="pres">
      <dgm:prSet presAssocID="{F6D13356-5A17-47BF-870D-86C3458D8A9D}" presName="dummy" presStyleCnt="0"/>
      <dgm:spPr/>
    </dgm:pt>
    <dgm:pt modelId="{F284BAE8-5160-458A-8CF0-6ABD40C6D964}" type="pres">
      <dgm:prSet presAssocID="{27CE461F-6562-45A5-BFC1-3A0ABF6C5B6D}" presName="sibTrans" presStyleLbl="sibTrans2D1" presStyleIdx="0" presStyleCnt="7"/>
      <dgm:spPr/>
    </dgm:pt>
    <dgm:pt modelId="{4B427E8E-3C89-4F17-B3F5-49DA79300EC6}" type="pres">
      <dgm:prSet presAssocID="{F2484E54-E8A7-46B6-898F-82E472DC8FFD}" presName="node" presStyleLbl="node1" presStyleIdx="1" presStyleCnt="7">
        <dgm:presLayoutVars>
          <dgm:bulletEnabled val="1"/>
        </dgm:presLayoutVars>
      </dgm:prSet>
      <dgm:spPr/>
    </dgm:pt>
    <dgm:pt modelId="{A8544261-0BCE-406B-9913-53F883520CBF}" type="pres">
      <dgm:prSet presAssocID="{F2484E54-E8A7-46B6-898F-82E472DC8FFD}" presName="dummy" presStyleCnt="0"/>
      <dgm:spPr/>
    </dgm:pt>
    <dgm:pt modelId="{D2FE83F4-1293-4AA5-A770-47303984DD76}" type="pres">
      <dgm:prSet presAssocID="{19417733-E32E-46B7-9FD7-A516D175131D}" presName="sibTrans" presStyleLbl="sibTrans2D1" presStyleIdx="1" presStyleCnt="7"/>
      <dgm:spPr/>
    </dgm:pt>
    <dgm:pt modelId="{FC87A363-0FA0-4E26-B7EC-211D39DAB579}" type="pres">
      <dgm:prSet presAssocID="{8F0B0408-F85D-49CD-80B2-23B5A062571B}" presName="node" presStyleLbl="node1" presStyleIdx="2" presStyleCnt="7">
        <dgm:presLayoutVars>
          <dgm:bulletEnabled val="1"/>
        </dgm:presLayoutVars>
      </dgm:prSet>
      <dgm:spPr/>
    </dgm:pt>
    <dgm:pt modelId="{458B230D-77A2-4E76-87E3-A14AA75BC662}" type="pres">
      <dgm:prSet presAssocID="{8F0B0408-F85D-49CD-80B2-23B5A062571B}" presName="dummy" presStyleCnt="0"/>
      <dgm:spPr/>
    </dgm:pt>
    <dgm:pt modelId="{2F635F1A-81A3-4395-BF0E-1DE514C3536B}" type="pres">
      <dgm:prSet presAssocID="{C66A40E3-143B-46DB-8E98-3E25C12D1D05}" presName="sibTrans" presStyleLbl="sibTrans2D1" presStyleIdx="2" presStyleCnt="7"/>
      <dgm:spPr/>
    </dgm:pt>
    <dgm:pt modelId="{DC293E90-9F4C-4D15-92E7-198F8B62BCF0}" type="pres">
      <dgm:prSet presAssocID="{AF4E0041-8F8A-4E12-A0D4-DB38813BF0DF}" presName="node" presStyleLbl="node1" presStyleIdx="3" presStyleCnt="7">
        <dgm:presLayoutVars>
          <dgm:bulletEnabled val="1"/>
        </dgm:presLayoutVars>
      </dgm:prSet>
      <dgm:spPr/>
    </dgm:pt>
    <dgm:pt modelId="{CBF99873-B6B2-456C-AECC-75874BD514C3}" type="pres">
      <dgm:prSet presAssocID="{AF4E0041-8F8A-4E12-A0D4-DB38813BF0DF}" presName="dummy" presStyleCnt="0"/>
      <dgm:spPr/>
    </dgm:pt>
    <dgm:pt modelId="{85D4D40A-306A-4BEC-846A-963DF9D81B4A}" type="pres">
      <dgm:prSet presAssocID="{F6EF58E2-79AF-4778-94C1-E6C3900230D4}" presName="sibTrans" presStyleLbl="sibTrans2D1" presStyleIdx="3" presStyleCnt="7"/>
      <dgm:spPr/>
    </dgm:pt>
    <dgm:pt modelId="{933EE7B7-CB78-4B67-8383-D905E7200030}" type="pres">
      <dgm:prSet presAssocID="{62468EA1-D5EB-4C88-ABEB-356275B885A0}" presName="node" presStyleLbl="node1" presStyleIdx="4" presStyleCnt="7">
        <dgm:presLayoutVars>
          <dgm:bulletEnabled val="1"/>
        </dgm:presLayoutVars>
      </dgm:prSet>
      <dgm:spPr/>
    </dgm:pt>
    <dgm:pt modelId="{C931DB1E-E19F-4EE1-BD58-5D25E3090361}" type="pres">
      <dgm:prSet presAssocID="{62468EA1-D5EB-4C88-ABEB-356275B885A0}" presName="dummy" presStyleCnt="0"/>
      <dgm:spPr/>
    </dgm:pt>
    <dgm:pt modelId="{5D910FE3-DC50-40EC-9104-E069447B79C7}" type="pres">
      <dgm:prSet presAssocID="{2B75A654-F610-40DA-B72B-FC56CA0CB9B1}" presName="sibTrans" presStyleLbl="sibTrans2D1" presStyleIdx="4" presStyleCnt="7"/>
      <dgm:spPr/>
    </dgm:pt>
    <dgm:pt modelId="{2F6A325A-AC11-4ACC-A1E8-967982A5E133}" type="pres">
      <dgm:prSet presAssocID="{22CC870F-BCB3-457D-AB6A-30DA06A6AA06}" presName="node" presStyleLbl="node1" presStyleIdx="5" presStyleCnt="7">
        <dgm:presLayoutVars>
          <dgm:bulletEnabled val="1"/>
        </dgm:presLayoutVars>
      </dgm:prSet>
      <dgm:spPr/>
    </dgm:pt>
    <dgm:pt modelId="{B972CAA2-EFD7-4841-A514-E85362B05FA7}" type="pres">
      <dgm:prSet presAssocID="{22CC870F-BCB3-457D-AB6A-30DA06A6AA06}" presName="dummy" presStyleCnt="0"/>
      <dgm:spPr/>
    </dgm:pt>
    <dgm:pt modelId="{38DD3FD8-9A0F-422E-ABFB-8982DC8EF364}" type="pres">
      <dgm:prSet presAssocID="{03E2C4B3-859A-4AD1-B85C-F62E38601775}" presName="sibTrans" presStyleLbl="sibTrans2D1" presStyleIdx="5" presStyleCnt="7"/>
      <dgm:spPr/>
    </dgm:pt>
    <dgm:pt modelId="{4299A872-6957-43F6-8C40-65AE19AF8BB9}" type="pres">
      <dgm:prSet presAssocID="{3D5380DB-1C45-4178-A24B-007A9718D74D}" presName="node" presStyleLbl="node1" presStyleIdx="6" presStyleCnt="7">
        <dgm:presLayoutVars>
          <dgm:bulletEnabled val="1"/>
        </dgm:presLayoutVars>
      </dgm:prSet>
      <dgm:spPr/>
    </dgm:pt>
    <dgm:pt modelId="{DD591A8D-34E1-4248-B530-F187D3732A48}" type="pres">
      <dgm:prSet presAssocID="{3D5380DB-1C45-4178-A24B-007A9718D74D}" presName="dummy" presStyleCnt="0"/>
      <dgm:spPr/>
    </dgm:pt>
    <dgm:pt modelId="{75521EF0-E57C-4974-B9B7-B7E4B660E2B3}" type="pres">
      <dgm:prSet presAssocID="{320A0B65-0427-43A7-8A1C-B01FA6CD3FA2}" presName="sibTrans" presStyleLbl="sibTrans2D1" presStyleIdx="6" presStyleCnt="7"/>
      <dgm:spPr/>
    </dgm:pt>
  </dgm:ptLst>
  <dgm:cxnLst>
    <dgm:cxn modelId="{0C423001-CD85-470B-A301-4B4E30971347}" srcId="{61084028-127A-4566-B19F-B2340A263E1F}" destId="{22CC870F-BCB3-457D-AB6A-30DA06A6AA06}" srcOrd="5" destOrd="0" parTransId="{79053B00-48E7-4B0C-9AEC-04DD878F6863}" sibTransId="{03E2C4B3-859A-4AD1-B85C-F62E38601775}"/>
    <dgm:cxn modelId="{46806A08-805C-4EA9-A267-94F03EF490F3}" type="presOf" srcId="{320A0B65-0427-43A7-8A1C-B01FA6CD3FA2}" destId="{75521EF0-E57C-4974-B9B7-B7E4B660E2B3}" srcOrd="0" destOrd="0" presId="urn:microsoft.com/office/officeart/2005/8/layout/radial6"/>
    <dgm:cxn modelId="{1C1A770E-CC84-4EE6-A5F1-4AA50DC54D4A}" type="presOf" srcId="{61084028-127A-4566-B19F-B2340A263E1F}" destId="{FBAF6690-9412-416C-A842-367F06A59B07}" srcOrd="0" destOrd="0" presId="urn:microsoft.com/office/officeart/2005/8/layout/radial6"/>
    <dgm:cxn modelId="{5C74A81C-1896-4B91-9BD9-2F6C88350772}" type="presOf" srcId="{2B75A654-F610-40DA-B72B-FC56CA0CB9B1}" destId="{5D910FE3-DC50-40EC-9104-E069447B79C7}" srcOrd="0" destOrd="0" presId="urn:microsoft.com/office/officeart/2005/8/layout/radial6"/>
    <dgm:cxn modelId="{694A5C2A-6AD0-49F7-9367-849A8FACB68E}" type="presOf" srcId="{C66A40E3-143B-46DB-8E98-3E25C12D1D05}" destId="{2F635F1A-81A3-4395-BF0E-1DE514C3536B}" srcOrd="0" destOrd="0" presId="urn:microsoft.com/office/officeart/2005/8/layout/radial6"/>
    <dgm:cxn modelId="{307CD63B-DFD7-49FD-A46E-92357DC75A07}" type="presOf" srcId="{AF4E0041-8F8A-4E12-A0D4-DB38813BF0DF}" destId="{DC293E90-9F4C-4D15-92E7-198F8B62BCF0}" srcOrd="0" destOrd="0" presId="urn:microsoft.com/office/officeart/2005/8/layout/radial6"/>
    <dgm:cxn modelId="{A6C14149-E3A0-4D60-96B8-C5E59AC93EAA}" type="presOf" srcId="{3D5380DB-1C45-4178-A24B-007A9718D74D}" destId="{4299A872-6957-43F6-8C40-65AE19AF8BB9}" srcOrd="0" destOrd="0" presId="urn:microsoft.com/office/officeart/2005/8/layout/radial6"/>
    <dgm:cxn modelId="{4BE9AE49-B231-4734-9CDF-D9AA8DDAF1C9}" srcId="{61084028-127A-4566-B19F-B2340A263E1F}" destId="{AF4E0041-8F8A-4E12-A0D4-DB38813BF0DF}" srcOrd="3" destOrd="0" parTransId="{BCA56EFC-63A2-4FAF-B1A6-A92523502872}" sibTransId="{F6EF58E2-79AF-4778-94C1-E6C3900230D4}"/>
    <dgm:cxn modelId="{2EFBD54D-2717-490C-BA0A-FF6898C83F10}" srcId="{61084028-127A-4566-B19F-B2340A263E1F}" destId="{F2484E54-E8A7-46B6-898F-82E472DC8FFD}" srcOrd="1" destOrd="0" parTransId="{E3DA3BC2-BE22-4589-8FD1-9F5107BBE17E}" sibTransId="{19417733-E32E-46B7-9FD7-A516D175131D}"/>
    <dgm:cxn modelId="{9E002856-909A-43F0-89F5-BEE29A2A7412}" type="presOf" srcId="{F6EF58E2-79AF-4778-94C1-E6C3900230D4}" destId="{85D4D40A-306A-4BEC-846A-963DF9D81B4A}" srcOrd="0" destOrd="0" presId="urn:microsoft.com/office/officeart/2005/8/layout/radial6"/>
    <dgm:cxn modelId="{F63D1F72-6344-4EA0-9904-7AD0A2DB647F}" type="presOf" srcId="{03E2C4B3-859A-4AD1-B85C-F62E38601775}" destId="{38DD3FD8-9A0F-422E-ABFB-8982DC8EF364}" srcOrd="0" destOrd="0" presId="urn:microsoft.com/office/officeart/2005/8/layout/radial6"/>
    <dgm:cxn modelId="{04196578-CDF8-446D-BBDE-C148DD1F3140}" type="presOf" srcId="{F6D13356-5A17-47BF-870D-86C3458D8A9D}" destId="{BFCB3A33-4933-4290-9F1B-AC9F7020E6F1}" srcOrd="0" destOrd="0" presId="urn:microsoft.com/office/officeart/2005/8/layout/radial6"/>
    <dgm:cxn modelId="{CD7D7D7A-C800-4B45-93E7-9DF39A98343D}" type="presOf" srcId="{F2484E54-E8A7-46B6-898F-82E472DC8FFD}" destId="{4B427E8E-3C89-4F17-B3F5-49DA79300EC6}" srcOrd="0" destOrd="0" presId="urn:microsoft.com/office/officeart/2005/8/layout/radial6"/>
    <dgm:cxn modelId="{A05F6490-502A-4C88-9D39-FC3E62AB1ED8}" srcId="{61084028-127A-4566-B19F-B2340A263E1F}" destId="{F6D13356-5A17-47BF-870D-86C3458D8A9D}" srcOrd="0" destOrd="0" parTransId="{30D26AA7-E8C5-4898-8432-C564D6C999E8}" sibTransId="{27CE461F-6562-45A5-BFC1-3A0ABF6C5B6D}"/>
    <dgm:cxn modelId="{B541E394-BFA5-494D-A3D1-A61B4A846206}" type="presOf" srcId="{62468EA1-D5EB-4C88-ABEB-356275B885A0}" destId="{933EE7B7-CB78-4B67-8383-D905E7200030}" srcOrd="0" destOrd="0" presId="urn:microsoft.com/office/officeart/2005/8/layout/radial6"/>
    <dgm:cxn modelId="{5D699897-1E6A-4A2D-915C-85E76AD968BE}" type="presOf" srcId="{27CE461F-6562-45A5-BFC1-3A0ABF6C5B6D}" destId="{F284BAE8-5160-458A-8CF0-6ABD40C6D964}" srcOrd="0" destOrd="0" presId="urn:microsoft.com/office/officeart/2005/8/layout/radial6"/>
    <dgm:cxn modelId="{6BD240A5-05EC-4854-A1F4-5823526C6A2B}" type="presOf" srcId="{22CC870F-BCB3-457D-AB6A-30DA06A6AA06}" destId="{2F6A325A-AC11-4ACC-A1E8-967982A5E133}" srcOrd="0" destOrd="0" presId="urn:microsoft.com/office/officeart/2005/8/layout/radial6"/>
    <dgm:cxn modelId="{D0941BBA-92F2-4270-9233-1801CC2E3FB4}" type="presOf" srcId="{73B33A31-5ADA-4B48-8B2A-961DC4C9C603}" destId="{E907750D-E5B1-47A3-A36C-2839EEF9FFA0}" srcOrd="0" destOrd="0" presId="urn:microsoft.com/office/officeart/2005/8/layout/radial6"/>
    <dgm:cxn modelId="{F00AF4C2-358D-4AB8-9A6A-6AD1FCB1AE82}" srcId="{61084028-127A-4566-B19F-B2340A263E1F}" destId="{62468EA1-D5EB-4C88-ABEB-356275B885A0}" srcOrd="4" destOrd="0" parTransId="{C1B62494-6434-45E7-A415-2F5EE8E39ADB}" sibTransId="{2B75A654-F610-40DA-B72B-FC56CA0CB9B1}"/>
    <dgm:cxn modelId="{D92759D4-BD25-4C1B-BE70-B57B731C0B36}" type="presOf" srcId="{19417733-E32E-46B7-9FD7-A516D175131D}" destId="{D2FE83F4-1293-4AA5-A770-47303984DD76}" srcOrd="0" destOrd="0" presId="urn:microsoft.com/office/officeart/2005/8/layout/radial6"/>
    <dgm:cxn modelId="{029BF1D8-E6C1-41ED-98DD-8E5E708C1103}" srcId="{73B33A31-5ADA-4B48-8B2A-961DC4C9C603}" destId="{61084028-127A-4566-B19F-B2340A263E1F}" srcOrd="0" destOrd="0" parTransId="{969589AD-7E52-4D43-8A47-58132A7945B9}" sibTransId="{DD441684-923C-4E59-BBF8-FECB041EF60A}"/>
    <dgm:cxn modelId="{E8D408E2-DE89-4D00-9E2C-DD21AEC4EAE4}" type="presOf" srcId="{8F0B0408-F85D-49CD-80B2-23B5A062571B}" destId="{FC87A363-0FA0-4E26-B7EC-211D39DAB579}" srcOrd="0" destOrd="0" presId="urn:microsoft.com/office/officeart/2005/8/layout/radial6"/>
    <dgm:cxn modelId="{F5EA81E6-2569-4231-A5EE-E048035D8DEF}" srcId="{61084028-127A-4566-B19F-B2340A263E1F}" destId="{3D5380DB-1C45-4178-A24B-007A9718D74D}" srcOrd="6" destOrd="0" parTransId="{0803191D-C773-4F26-A8F9-D0063DA679B1}" sibTransId="{320A0B65-0427-43A7-8A1C-B01FA6CD3FA2}"/>
    <dgm:cxn modelId="{CE7729F9-9F80-4902-B35D-DB2392B69C89}" srcId="{61084028-127A-4566-B19F-B2340A263E1F}" destId="{8F0B0408-F85D-49CD-80B2-23B5A062571B}" srcOrd="2" destOrd="0" parTransId="{D1DEAA41-945D-4F69-AAD1-D40EDD9DEB9E}" sibTransId="{C66A40E3-143B-46DB-8E98-3E25C12D1D05}"/>
    <dgm:cxn modelId="{C18A1E0D-8DA8-49D4-8A73-1D8118887118}" type="presParOf" srcId="{E907750D-E5B1-47A3-A36C-2839EEF9FFA0}" destId="{FBAF6690-9412-416C-A842-367F06A59B07}" srcOrd="0" destOrd="0" presId="urn:microsoft.com/office/officeart/2005/8/layout/radial6"/>
    <dgm:cxn modelId="{06FA97EC-1C09-473C-8FAF-B9C459DCDFCD}" type="presParOf" srcId="{E907750D-E5B1-47A3-A36C-2839EEF9FFA0}" destId="{BFCB3A33-4933-4290-9F1B-AC9F7020E6F1}" srcOrd="1" destOrd="0" presId="urn:microsoft.com/office/officeart/2005/8/layout/radial6"/>
    <dgm:cxn modelId="{BC463E73-B9A8-4EBA-AB77-F6EDF57BFFC3}" type="presParOf" srcId="{E907750D-E5B1-47A3-A36C-2839EEF9FFA0}" destId="{EA3E04E9-B82F-49D9-BB36-9DA604C3EECB}" srcOrd="2" destOrd="0" presId="urn:microsoft.com/office/officeart/2005/8/layout/radial6"/>
    <dgm:cxn modelId="{41374553-7ECC-42E3-84E7-750B0CA71B40}" type="presParOf" srcId="{E907750D-E5B1-47A3-A36C-2839EEF9FFA0}" destId="{F284BAE8-5160-458A-8CF0-6ABD40C6D964}" srcOrd="3" destOrd="0" presId="urn:microsoft.com/office/officeart/2005/8/layout/radial6"/>
    <dgm:cxn modelId="{F4920459-6C68-47E0-BBC0-1851F7B8351B}" type="presParOf" srcId="{E907750D-E5B1-47A3-A36C-2839EEF9FFA0}" destId="{4B427E8E-3C89-4F17-B3F5-49DA79300EC6}" srcOrd="4" destOrd="0" presId="urn:microsoft.com/office/officeart/2005/8/layout/radial6"/>
    <dgm:cxn modelId="{8EF5BABD-275C-45FF-98AE-9CAB8BFB11D5}" type="presParOf" srcId="{E907750D-E5B1-47A3-A36C-2839EEF9FFA0}" destId="{A8544261-0BCE-406B-9913-53F883520CBF}" srcOrd="5" destOrd="0" presId="urn:microsoft.com/office/officeart/2005/8/layout/radial6"/>
    <dgm:cxn modelId="{6912171F-F07A-4D4D-AA8F-3AF2D819D850}" type="presParOf" srcId="{E907750D-E5B1-47A3-A36C-2839EEF9FFA0}" destId="{D2FE83F4-1293-4AA5-A770-47303984DD76}" srcOrd="6" destOrd="0" presId="urn:microsoft.com/office/officeart/2005/8/layout/radial6"/>
    <dgm:cxn modelId="{01EE560F-73EB-4A1F-A17F-AC99BC0BBBA1}" type="presParOf" srcId="{E907750D-E5B1-47A3-A36C-2839EEF9FFA0}" destId="{FC87A363-0FA0-4E26-B7EC-211D39DAB579}" srcOrd="7" destOrd="0" presId="urn:microsoft.com/office/officeart/2005/8/layout/radial6"/>
    <dgm:cxn modelId="{D833DD81-D2BF-4722-9771-2D3176BB05EB}" type="presParOf" srcId="{E907750D-E5B1-47A3-A36C-2839EEF9FFA0}" destId="{458B230D-77A2-4E76-87E3-A14AA75BC662}" srcOrd="8" destOrd="0" presId="urn:microsoft.com/office/officeart/2005/8/layout/radial6"/>
    <dgm:cxn modelId="{E5479F2B-54FA-4A97-BF1E-041B309CBDD7}" type="presParOf" srcId="{E907750D-E5B1-47A3-A36C-2839EEF9FFA0}" destId="{2F635F1A-81A3-4395-BF0E-1DE514C3536B}" srcOrd="9" destOrd="0" presId="urn:microsoft.com/office/officeart/2005/8/layout/radial6"/>
    <dgm:cxn modelId="{7459624F-4F77-41F6-8941-E7F6CE5F82EC}" type="presParOf" srcId="{E907750D-E5B1-47A3-A36C-2839EEF9FFA0}" destId="{DC293E90-9F4C-4D15-92E7-198F8B62BCF0}" srcOrd="10" destOrd="0" presId="urn:microsoft.com/office/officeart/2005/8/layout/radial6"/>
    <dgm:cxn modelId="{21F1B580-DE66-4581-B1D0-150FB17AE67F}" type="presParOf" srcId="{E907750D-E5B1-47A3-A36C-2839EEF9FFA0}" destId="{CBF99873-B6B2-456C-AECC-75874BD514C3}" srcOrd="11" destOrd="0" presId="urn:microsoft.com/office/officeart/2005/8/layout/radial6"/>
    <dgm:cxn modelId="{95A780A4-5719-4338-8EB8-1257572D7849}" type="presParOf" srcId="{E907750D-E5B1-47A3-A36C-2839EEF9FFA0}" destId="{85D4D40A-306A-4BEC-846A-963DF9D81B4A}" srcOrd="12" destOrd="0" presId="urn:microsoft.com/office/officeart/2005/8/layout/radial6"/>
    <dgm:cxn modelId="{8A93582F-277E-4F46-BFBB-5DE7D9E714F3}" type="presParOf" srcId="{E907750D-E5B1-47A3-A36C-2839EEF9FFA0}" destId="{933EE7B7-CB78-4B67-8383-D905E7200030}" srcOrd="13" destOrd="0" presId="urn:microsoft.com/office/officeart/2005/8/layout/radial6"/>
    <dgm:cxn modelId="{2402C265-819C-4D03-822E-308E329EFFF4}" type="presParOf" srcId="{E907750D-E5B1-47A3-A36C-2839EEF9FFA0}" destId="{C931DB1E-E19F-4EE1-BD58-5D25E3090361}" srcOrd="14" destOrd="0" presId="urn:microsoft.com/office/officeart/2005/8/layout/radial6"/>
    <dgm:cxn modelId="{6605DA1B-FE3E-48FF-82ED-08FFE6898940}" type="presParOf" srcId="{E907750D-E5B1-47A3-A36C-2839EEF9FFA0}" destId="{5D910FE3-DC50-40EC-9104-E069447B79C7}" srcOrd="15" destOrd="0" presId="urn:microsoft.com/office/officeart/2005/8/layout/radial6"/>
    <dgm:cxn modelId="{3FFCBC13-0304-4015-B9DF-ABD6755AC5E0}" type="presParOf" srcId="{E907750D-E5B1-47A3-A36C-2839EEF9FFA0}" destId="{2F6A325A-AC11-4ACC-A1E8-967982A5E133}" srcOrd="16" destOrd="0" presId="urn:microsoft.com/office/officeart/2005/8/layout/radial6"/>
    <dgm:cxn modelId="{C9EB8B87-17DA-4A40-9162-6F92DA9F4672}" type="presParOf" srcId="{E907750D-E5B1-47A3-A36C-2839EEF9FFA0}" destId="{B972CAA2-EFD7-4841-A514-E85362B05FA7}" srcOrd="17" destOrd="0" presId="urn:microsoft.com/office/officeart/2005/8/layout/radial6"/>
    <dgm:cxn modelId="{BA7316EE-F7DF-4C8A-9A4F-655F230F8DA3}" type="presParOf" srcId="{E907750D-E5B1-47A3-A36C-2839EEF9FFA0}" destId="{38DD3FD8-9A0F-422E-ABFB-8982DC8EF364}" srcOrd="18" destOrd="0" presId="urn:microsoft.com/office/officeart/2005/8/layout/radial6"/>
    <dgm:cxn modelId="{B2262E82-2379-4C07-A1D7-236277E6A413}" type="presParOf" srcId="{E907750D-E5B1-47A3-A36C-2839EEF9FFA0}" destId="{4299A872-6957-43F6-8C40-65AE19AF8BB9}" srcOrd="19" destOrd="0" presId="urn:microsoft.com/office/officeart/2005/8/layout/radial6"/>
    <dgm:cxn modelId="{4C7E0877-95CD-44C5-8AFF-8413B3EB063D}" type="presParOf" srcId="{E907750D-E5B1-47A3-A36C-2839EEF9FFA0}" destId="{DD591A8D-34E1-4248-B530-F187D3732A48}" srcOrd="20" destOrd="0" presId="urn:microsoft.com/office/officeart/2005/8/layout/radial6"/>
    <dgm:cxn modelId="{001FA2AE-D379-49DC-972A-02900650A581}" type="presParOf" srcId="{E907750D-E5B1-47A3-A36C-2839EEF9FFA0}" destId="{75521EF0-E57C-4974-B9B7-B7E4B660E2B3}" srcOrd="21"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B33A31-5ADA-4B48-8B2A-961DC4C9C603}" type="doc">
      <dgm:prSet loTypeId="urn:microsoft.com/office/officeart/2009/layout/CircleArrowProcess" loCatId="cycle" qsTypeId="urn:microsoft.com/office/officeart/2005/8/quickstyle/simple1" qsCatId="simple" csTypeId="urn:microsoft.com/office/officeart/2005/8/colors/accent4_3" csCatId="accent4" phldr="1"/>
      <dgm:spPr/>
      <dgm:t>
        <a:bodyPr/>
        <a:lstStyle/>
        <a:p>
          <a:endParaRPr lang="tr-TR"/>
        </a:p>
      </dgm:t>
    </dgm:pt>
    <dgm:pt modelId="{61084028-127A-4566-B19F-B2340A263E1F}">
      <dgm:prSet phldrT="[Metin]"/>
      <dgm:spPr/>
      <dgm:t>
        <a:bodyPr/>
        <a:lstStyle/>
        <a:p>
          <a:r>
            <a:rPr lang="tr-TR" dirty="0"/>
            <a:t>DESTEK UNSURLARI</a:t>
          </a:r>
        </a:p>
      </dgm:t>
    </dgm:pt>
    <dgm:pt modelId="{969589AD-7E52-4D43-8A47-58132A7945B9}" type="parTrans" cxnId="{029BF1D8-E6C1-41ED-98DD-8E5E708C1103}">
      <dgm:prSet/>
      <dgm:spPr/>
      <dgm:t>
        <a:bodyPr/>
        <a:lstStyle/>
        <a:p>
          <a:endParaRPr lang="tr-TR"/>
        </a:p>
      </dgm:t>
    </dgm:pt>
    <dgm:pt modelId="{DD441684-923C-4E59-BBF8-FECB041EF60A}" type="sibTrans" cxnId="{029BF1D8-E6C1-41ED-98DD-8E5E708C1103}">
      <dgm:prSet/>
      <dgm:spPr/>
      <dgm:t>
        <a:bodyPr/>
        <a:lstStyle/>
        <a:p>
          <a:endParaRPr lang="tr-TR"/>
        </a:p>
      </dgm:t>
    </dgm:pt>
    <dgm:pt modelId="{F6D13356-5A17-47BF-870D-86C3458D8A9D}">
      <dgm:prSet phldrT="[Metin]"/>
      <dgm:spPr/>
      <dgm:t>
        <a:bodyPr/>
        <a:lstStyle/>
        <a:p>
          <a:r>
            <a:rPr lang="tr-TR" dirty="0"/>
            <a:t>KDV İstisnası</a:t>
          </a:r>
        </a:p>
      </dgm:t>
    </dgm:pt>
    <dgm:pt modelId="{30D26AA7-E8C5-4898-8432-C564D6C999E8}" type="parTrans" cxnId="{A05F6490-502A-4C88-9D39-FC3E62AB1ED8}">
      <dgm:prSet/>
      <dgm:spPr/>
      <dgm:t>
        <a:bodyPr/>
        <a:lstStyle/>
        <a:p>
          <a:endParaRPr lang="tr-TR"/>
        </a:p>
      </dgm:t>
    </dgm:pt>
    <dgm:pt modelId="{27CE461F-6562-45A5-BFC1-3A0ABF6C5B6D}" type="sibTrans" cxnId="{A05F6490-502A-4C88-9D39-FC3E62AB1ED8}">
      <dgm:prSet/>
      <dgm:spPr/>
      <dgm:t>
        <a:bodyPr/>
        <a:lstStyle/>
        <a:p>
          <a:endParaRPr lang="tr-TR"/>
        </a:p>
      </dgm:t>
    </dgm:pt>
    <dgm:pt modelId="{F2484E54-E8A7-46B6-898F-82E472DC8FFD}">
      <dgm:prSet phldrT="[Metin]"/>
      <dgm:spPr/>
      <dgm:t>
        <a:bodyPr/>
        <a:lstStyle/>
        <a:p>
          <a:r>
            <a:rPr lang="tr-TR" dirty="0"/>
            <a:t>Gümrük Vergisi Muafiyeti</a:t>
          </a:r>
        </a:p>
      </dgm:t>
    </dgm:pt>
    <dgm:pt modelId="{E3DA3BC2-BE22-4589-8FD1-9F5107BBE17E}" type="parTrans" cxnId="{2EFBD54D-2717-490C-BA0A-FF6898C83F10}">
      <dgm:prSet/>
      <dgm:spPr/>
      <dgm:t>
        <a:bodyPr/>
        <a:lstStyle/>
        <a:p>
          <a:endParaRPr lang="tr-TR"/>
        </a:p>
      </dgm:t>
    </dgm:pt>
    <dgm:pt modelId="{19417733-E32E-46B7-9FD7-A516D175131D}" type="sibTrans" cxnId="{2EFBD54D-2717-490C-BA0A-FF6898C83F10}">
      <dgm:prSet/>
      <dgm:spPr/>
      <dgm:t>
        <a:bodyPr/>
        <a:lstStyle/>
        <a:p>
          <a:endParaRPr lang="tr-TR"/>
        </a:p>
      </dgm:t>
    </dgm:pt>
    <dgm:pt modelId="{83FA770B-C79C-4A70-915C-38C100E50FA9}">
      <dgm:prSet phldrT="[Metin]"/>
      <dgm:spPr/>
      <dgm:t>
        <a:bodyPr/>
        <a:lstStyle/>
        <a:p>
          <a:r>
            <a:rPr lang="tr-TR" dirty="0"/>
            <a:t>Vergi İndirimi</a:t>
          </a:r>
        </a:p>
      </dgm:t>
    </dgm:pt>
    <dgm:pt modelId="{FC69372E-3AF9-47FA-AD58-DB278B75FB34}" type="parTrans" cxnId="{C5627260-82C1-4EC8-A557-275F8E87E4A6}">
      <dgm:prSet/>
      <dgm:spPr/>
      <dgm:t>
        <a:bodyPr/>
        <a:lstStyle/>
        <a:p>
          <a:endParaRPr lang="tr-TR"/>
        </a:p>
      </dgm:t>
    </dgm:pt>
    <dgm:pt modelId="{BECD070E-6C20-42E0-BE76-E9A7287D656F}" type="sibTrans" cxnId="{C5627260-82C1-4EC8-A557-275F8E87E4A6}">
      <dgm:prSet/>
      <dgm:spPr/>
      <dgm:t>
        <a:bodyPr/>
        <a:lstStyle/>
        <a:p>
          <a:endParaRPr lang="tr-TR"/>
        </a:p>
      </dgm:t>
    </dgm:pt>
    <dgm:pt modelId="{16202F64-D119-407E-A733-A2C414C86F8B}">
      <dgm:prSet phldrT="[Metin]"/>
      <dgm:spPr/>
      <dgm:t>
        <a:bodyPr/>
        <a:lstStyle/>
        <a:p>
          <a:r>
            <a:rPr lang="tr-TR" dirty="0"/>
            <a:t>Sigorta Primi İşveren Hissesi Desteği</a:t>
          </a:r>
        </a:p>
      </dgm:t>
    </dgm:pt>
    <dgm:pt modelId="{FD281CE5-DFF1-4AC1-8945-BD145416ECF0}" type="parTrans" cxnId="{16E4BB62-22EE-4E8B-ABC5-9DC1F2D402E7}">
      <dgm:prSet/>
      <dgm:spPr/>
      <dgm:t>
        <a:bodyPr/>
        <a:lstStyle/>
        <a:p>
          <a:endParaRPr lang="tr-TR"/>
        </a:p>
      </dgm:t>
    </dgm:pt>
    <dgm:pt modelId="{AACE91BA-B28F-43DB-AEC0-F116AD8FF01A}" type="sibTrans" cxnId="{16E4BB62-22EE-4E8B-ABC5-9DC1F2D402E7}">
      <dgm:prSet/>
      <dgm:spPr/>
      <dgm:t>
        <a:bodyPr/>
        <a:lstStyle/>
        <a:p>
          <a:endParaRPr lang="tr-TR"/>
        </a:p>
      </dgm:t>
    </dgm:pt>
    <dgm:pt modelId="{AAA45E08-3252-46EA-80E8-968F5CFBEA12}">
      <dgm:prSet phldrT="[Metin]"/>
      <dgm:spPr/>
      <dgm:t>
        <a:bodyPr/>
        <a:lstStyle/>
        <a:p>
          <a:r>
            <a:rPr lang="tr-TR" dirty="0"/>
            <a:t>Sigorta Primi İşçi Hissesi Desteği</a:t>
          </a:r>
        </a:p>
      </dgm:t>
    </dgm:pt>
    <dgm:pt modelId="{956D91E1-21E1-46F6-A079-84B811F6227E}" type="parTrans" cxnId="{1E9ADCF0-9B65-4345-9B4A-E77CD4145056}">
      <dgm:prSet/>
      <dgm:spPr/>
      <dgm:t>
        <a:bodyPr/>
        <a:lstStyle/>
        <a:p>
          <a:endParaRPr lang="tr-TR"/>
        </a:p>
      </dgm:t>
    </dgm:pt>
    <dgm:pt modelId="{3B4B4633-E06F-4952-AAB4-B3C6682A5B43}" type="sibTrans" cxnId="{1E9ADCF0-9B65-4345-9B4A-E77CD4145056}">
      <dgm:prSet/>
      <dgm:spPr/>
      <dgm:t>
        <a:bodyPr/>
        <a:lstStyle/>
        <a:p>
          <a:endParaRPr lang="tr-TR"/>
        </a:p>
      </dgm:t>
    </dgm:pt>
    <dgm:pt modelId="{D195DEBD-D8F3-4D38-9798-65F550A3FC9A}">
      <dgm:prSet phldrT="[Metin]"/>
      <dgm:spPr/>
      <dgm:t>
        <a:bodyPr/>
        <a:lstStyle/>
        <a:p>
          <a:r>
            <a:rPr lang="tr-TR" dirty="0"/>
            <a:t>Kredilerde Faiz/Kar Payı Desteği</a:t>
          </a:r>
        </a:p>
      </dgm:t>
    </dgm:pt>
    <dgm:pt modelId="{AB99339D-EDEB-461B-8238-35BA886F61E3}" type="parTrans" cxnId="{A4108530-10F5-4C2D-95F2-60BC1BE90492}">
      <dgm:prSet/>
      <dgm:spPr/>
      <dgm:t>
        <a:bodyPr/>
        <a:lstStyle/>
        <a:p>
          <a:endParaRPr lang="tr-TR"/>
        </a:p>
      </dgm:t>
    </dgm:pt>
    <dgm:pt modelId="{0D90B4D1-50FA-49D1-8C3C-B774762236A2}" type="sibTrans" cxnId="{A4108530-10F5-4C2D-95F2-60BC1BE90492}">
      <dgm:prSet/>
      <dgm:spPr/>
      <dgm:t>
        <a:bodyPr/>
        <a:lstStyle/>
        <a:p>
          <a:endParaRPr lang="tr-TR"/>
        </a:p>
      </dgm:t>
    </dgm:pt>
    <dgm:pt modelId="{593CEDCD-FA32-454D-BEE6-E005C25BC8DC}">
      <dgm:prSet phldrT="[Metin]"/>
      <dgm:spPr/>
      <dgm:t>
        <a:bodyPr/>
        <a:lstStyle/>
        <a:p>
          <a:r>
            <a:rPr lang="tr-TR" dirty="0"/>
            <a:t>Yatırım Yeri Tahsisi</a:t>
          </a:r>
        </a:p>
      </dgm:t>
    </dgm:pt>
    <dgm:pt modelId="{0780A520-1E44-4A3A-B74E-53891818C1C5}" type="parTrans" cxnId="{9F1ED89E-5A9E-4451-8EA7-43B5DB8AF0BC}">
      <dgm:prSet/>
      <dgm:spPr/>
      <dgm:t>
        <a:bodyPr/>
        <a:lstStyle/>
        <a:p>
          <a:endParaRPr lang="tr-TR"/>
        </a:p>
      </dgm:t>
    </dgm:pt>
    <dgm:pt modelId="{79FA647E-33F0-4233-A6E0-AFA04021AB07}" type="sibTrans" cxnId="{9F1ED89E-5A9E-4451-8EA7-43B5DB8AF0BC}">
      <dgm:prSet/>
      <dgm:spPr/>
      <dgm:t>
        <a:bodyPr/>
        <a:lstStyle/>
        <a:p>
          <a:endParaRPr lang="tr-TR"/>
        </a:p>
      </dgm:t>
    </dgm:pt>
    <dgm:pt modelId="{6B6524EF-34EC-43EB-B066-8B91EEBACBAB}">
      <dgm:prSet phldrT="[Metin]"/>
      <dgm:spPr/>
      <dgm:t>
        <a:bodyPr/>
        <a:lstStyle/>
        <a:p>
          <a:r>
            <a:rPr lang="tr-TR" dirty="0"/>
            <a:t>KDV İadesi</a:t>
          </a:r>
        </a:p>
      </dgm:t>
    </dgm:pt>
    <dgm:pt modelId="{558BF8BC-58C8-40DF-B124-80FE73BF5326}" type="parTrans" cxnId="{D9180FC0-00C2-4151-B1C5-D87049FC52C3}">
      <dgm:prSet/>
      <dgm:spPr/>
      <dgm:t>
        <a:bodyPr/>
        <a:lstStyle/>
        <a:p>
          <a:endParaRPr lang="tr-TR"/>
        </a:p>
      </dgm:t>
    </dgm:pt>
    <dgm:pt modelId="{BCC9789B-71BD-4572-8725-75CD1BA8FAD6}" type="sibTrans" cxnId="{D9180FC0-00C2-4151-B1C5-D87049FC52C3}">
      <dgm:prSet/>
      <dgm:spPr/>
      <dgm:t>
        <a:bodyPr/>
        <a:lstStyle/>
        <a:p>
          <a:endParaRPr lang="tr-TR"/>
        </a:p>
      </dgm:t>
    </dgm:pt>
    <dgm:pt modelId="{A488107D-A66C-42ED-BD19-34A90454E2EF}" type="pres">
      <dgm:prSet presAssocID="{73B33A31-5ADA-4B48-8B2A-961DC4C9C603}" presName="Name0" presStyleCnt="0">
        <dgm:presLayoutVars>
          <dgm:chMax val="7"/>
          <dgm:chPref val="7"/>
          <dgm:dir/>
          <dgm:animLvl val="lvl"/>
        </dgm:presLayoutVars>
      </dgm:prSet>
      <dgm:spPr/>
    </dgm:pt>
    <dgm:pt modelId="{2CF62E76-A3EF-4CD5-9228-04C14C79D258}" type="pres">
      <dgm:prSet presAssocID="{61084028-127A-4566-B19F-B2340A263E1F}" presName="Accent1" presStyleCnt="0"/>
      <dgm:spPr/>
    </dgm:pt>
    <dgm:pt modelId="{57A924C3-B190-4903-9C43-9BB09791D9B3}" type="pres">
      <dgm:prSet presAssocID="{61084028-127A-4566-B19F-B2340A263E1F}" presName="Accent" presStyleLbl="node1" presStyleIdx="0" presStyleCnt="1"/>
      <dgm:spPr/>
    </dgm:pt>
    <dgm:pt modelId="{A07AA57C-B5F8-4B4E-8D05-EED5D599D504}" type="pres">
      <dgm:prSet presAssocID="{61084028-127A-4566-B19F-B2340A263E1F}" presName="Child1" presStyleLbl="revTx" presStyleIdx="0" presStyleCnt="2">
        <dgm:presLayoutVars>
          <dgm:chMax val="0"/>
          <dgm:chPref val="0"/>
          <dgm:bulletEnabled val="1"/>
        </dgm:presLayoutVars>
      </dgm:prSet>
      <dgm:spPr/>
    </dgm:pt>
    <dgm:pt modelId="{F28979FE-DDB7-4D23-B9D0-2BE7F4275B96}" type="pres">
      <dgm:prSet presAssocID="{61084028-127A-4566-B19F-B2340A263E1F}" presName="Parent1" presStyleLbl="revTx" presStyleIdx="1" presStyleCnt="2">
        <dgm:presLayoutVars>
          <dgm:chMax val="1"/>
          <dgm:chPref val="1"/>
          <dgm:bulletEnabled val="1"/>
        </dgm:presLayoutVars>
      </dgm:prSet>
      <dgm:spPr/>
    </dgm:pt>
  </dgm:ptLst>
  <dgm:cxnLst>
    <dgm:cxn modelId="{56B3560B-72B9-4F52-94BC-619A5E4F698B}" type="presOf" srcId="{61084028-127A-4566-B19F-B2340A263E1F}" destId="{F28979FE-DDB7-4D23-B9D0-2BE7F4275B96}" srcOrd="0" destOrd="0" presId="urn:microsoft.com/office/officeart/2009/layout/CircleArrowProcess"/>
    <dgm:cxn modelId="{6AE87716-930E-42F5-BF02-3FA02EA422CE}" type="presOf" srcId="{AAA45E08-3252-46EA-80E8-968F5CFBEA12}" destId="{A07AA57C-B5F8-4B4E-8D05-EED5D599D504}" srcOrd="0" destOrd="4" presId="urn:microsoft.com/office/officeart/2009/layout/CircleArrowProcess"/>
    <dgm:cxn modelId="{A4108530-10F5-4C2D-95F2-60BC1BE90492}" srcId="{61084028-127A-4566-B19F-B2340A263E1F}" destId="{D195DEBD-D8F3-4D38-9798-65F550A3FC9A}" srcOrd="5" destOrd="0" parTransId="{AB99339D-EDEB-461B-8238-35BA886F61E3}" sibTransId="{0D90B4D1-50FA-49D1-8C3C-B774762236A2}"/>
    <dgm:cxn modelId="{50219E31-F448-4F60-BF9D-946EA424DD85}" type="presOf" srcId="{83FA770B-C79C-4A70-915C-38C100E50FA9}" destId="{A07AA57C-B5F8-4B4E-8D05-EED5D599D504}" srcOrd="0" destOrd="2" presId="urn:microsoft.com/office/officeart/2009/layout/CircleArrowProcess"/>
    <dgm:cxn modelId="{2EFBD54D-2717-490C-BA0A-FF6898C83F10}" srcId="{61084028-127A-4566-B19F-B2340A263E1F}" destId="{F2484E54-E8A7-46B6-898F-82E472DC8FFD}" srcOrd="1" destOrd="0" parTransId="{E3DA3BC2-BE22-4589-8FD1-9F5107BBE17E}" sibTransId="{19417733-E32E-46B7-9FD7-A516D175131D}"/>
    <dgm:cxn modelId="{42972951-1261-472D-B1D6-E537D332467F}" type="presOf" srcId="{593CEDCD-FA32-454D-BEE6-E005C25BC8DC}" destId="{A07AA57C-B5F8-4B4E-8D05-EED5D599D504}" srcOrd="0" destOrd="6" presId="urn:microsoft.com/office/officeart/2009/layout/CircleArrowProcess"/>
    <dgm:cxn modelId="{A8811C56-7537-4F15-89B6-73C527FEFBA9}" type="presOf" srcId="{6B6524EF-34EC-43EB-B066-8B91EEBACBAB}" destId="{A07AA57C-B5F8-4B4E-8D05-EED5D599D504}" srcOrd="0" destOrd="7" presId="urn:microsoft.com/office/officeart/2009/layout/CircleArrowProcess"/>
    <dgm:cxn modelId="{E3A2D959-538C-436F-82B3-E0951CF77869}" type="presOf" srcId="{D195DEBD-D8F3-4D38-9798-65F550A3FC9A}" destId="{A07AA57C-B5F8-4B4E-8D05-EED5D599D504}" srcOrd="0" destOrd="5" presId="urn:microsoft.com/office/officeart/2009/layout/CircleArrowProcess"/>
    <dgm:cxn modelId="{58F1BF5C-AEB8-484D-921E-FD1B5CDB697E}" type="presOf" srcId="{73B33A31-5ADA-4B48-8B2A-961DC4C9C603}" destId="{A488107D-A66C-42ED-BD19-34A90454E2EF}" srcOrd="0" destOrd="0" presId="urn:microsoft.com/office/officeart/2009/layout/CircleArrowProcess"/>
    <dgm:cxn modelId="{C5627260-82C1-4EC8-A557-275F8E87E4A6}" srcId="{61084028-127A-4566-B19F-B2340A263E1F}" destId="{83FA770B-C79C-4A70-915C-38C100E50FA9}" srcOrd="2" destOrd="0" parTransId="{FC69372E-3AF9-47FA-AD58-DB278B75FB34}" sibTransId="{BECD070E-6C20-42E0-BE76-E9A7287D656F}"/>
    <dgm:cxn modelId="{16E4BB62-22EE-4E8B-ABC5-9DC1F2D402E7}" srcId="{61084028-127A-4566-B19F-B2340A263E1F}" destId="{16202F64-D119-407E-A733-A2C414C86F8B}" srcOrd="3" destOrd="0" parTransId="{FD281CE5-DFF1-4AC1-8945-BD145416ECF0}" sibTransId="{AACE91BA-B28F-43DB-AEC0-F116AD8FF01A}"/>
    <dgm:cxn modelId="{FD349965-2171-4B48-9FF8-1E22D3813454}" type="presOf" srcId="{F6D13356-5A17-47BF-870D-86C3458D8A9D}" destId="{A07AA57C-B5F8-4B4E-8D05-EED5D599D504}" srcOrd="0" destOrd="0" presId="urn:microsoft.com/office/officeart/2009/layout/CircleArrowProcess"/>
    <dgm:cxn modelId="{A05F6490-502A-4C88-9D39-FC3E62AB1ED8}" srcId="{61084028-127A-4566-B19F-B2340A263E1F}" destId="{F6D13356-5A17-47BF-870D-86C3458D8A9D}" srcOrd="0" destOrd="0" parTransId="{30D26AA7-E8C5-4898-8432-C564D6C999E8}" sibTransId="{27CE461F-6562-45A5-BFC1-3A0ABF6C5B6D}"/>
    <dgm:cxn modelId="{09B08C92-A7D2-43E8-85EE-F01239737A28}" type="presOf" srcId="{16202F64-D119-407E-A733-A2C414C86F8B}" destId="{A07AA57C-B5F8-4B4E-8D05-EED5D599D504}" srcOrd="0" destOrd="3" presId="urn:microsoft.com/office/officeart/2009/layout/CircleArrowProcess"/>
    <dgm:cxn modelId="{9F1ED89E-5A9E-4451-8EA7-43B5DB8AF0BC}" srcId="{61084028-127A-4566-B19F-B2340A263E1F}" destId="{593CEDCD-FA32-454D-BEE6-E005C25BC8DC}" srcOrd="6" destOrd="0" parTransId="{0780A520-1E44-4A3A-B74E-53891818C1C5}" sibTransId="{79FA647E-33F0-4233-A6E0-AFA04021AB07}"/>
    <dgm:cxn modelId="{D9180FC0-00C2-4151-B1C5-D87049FC52C3}" srcId="{61084028-127A-4566-B19F-B2340A263E1F}" destId="{6B6524EF-34EC-43EB-B066-8B91EEBACBAB}" srcOrd="7" destOrd="0" parTransId="{558BF8BC-58C8-40DF-B124-80FE73BF5326}" sibTransId="{BCC9789B-71BD-4572-8725-75CD1BA8FAD6}"/>
    <dgm:cxn modelId="{029BF1D8-E6C1-41ED-98DD-8E5E708C1103}" srcId="{73B33A31-5ADA-4B48-8B2A-961DC4C9C603}" destId="{61084028-127A-4566-B19F-B2340A263E1F}" srcOrd="0" destOrd="0" parTransId="{969589AD-7E52-4D43-8A47-58132A7945B9}" sibTransId="{DD441684-923C-4E59-BBF8-FECB041EF60A}"/>
    <dgm:cxn modelId="{1E9ADCF0-9B65-4345-9B4A-E77CD4145056}" srcId="{61084028-127A-4566-B19F-B2340A263E1F}" destId="{AAA45E08-3252-46EA-80E8-968F5CFBEA12}" srcOrd="4" destOrd="0" parTransId="{956D91E1-21E1-46F6-A079-84B811F6227E}" sibTransId="{3B4B4633-E06F-4952-AAB4-B3C6682A5B43}"/>
    <dgm:cxn modelId="{4563D8F9-0C28-4F0B-862F-505909EA8BFB}" type="presOf" srcId="{F2484E54-E8A7-46B6-898F-82E472DC8FFD}" destId="{A07AA57C-B5F8-4B4E-8D05-EED5D599D504}" srcOrd="0" destOrd="1" presId="urn:microsoft.com/office/officeart/2009/layout/CircleArrowProcess"/>
    <dgm:cxn modelId="{2E68B575-5AC8-4CF7-9623-E0CE39402BA6}" type="presParOf" srcId="{A488107D-A66C-42ED-BD19-34A90454E2EF}" destId="{2CF62E76-A3EF-4CD5-9228-04C14C79D258}" srcOrd="0" destOrd="0" presId="urn:microsoft.com/office/officeart/2009/layout/CircleArrowProcess"/>
    <dgm:cxn modelId="{2D0B90EE-F947-4F1E-B9F4-C33F4585E57F}" type="presParOf" srcId="{2CF62E76-A3EF-4CD5-9228-04C14C79D258}" destId="{57A924C3-B190-4903-9C43-9BB09791D9B3}" srcOrd="0" destOrd="0" presId="urn:microsoft.com/office/officeart/2009/layout/CircleArrowProcess"/>
    <dgm:cxn modelId="{9B13BC9F-868D-4BC1-8F50-C260E8A746F9}" type="presParOf" srcId="{A488107D-A66C-42ED-BD19-34A90454E2EF}" destId="{A07AA57C-B5F8-4B4E-8D05-EED5D599D504}" srcOrd="1" destOrd="0" presId="urn:microsoft.com/office/officeart/2009/layout/CircleArrowProcess"/>
    <dgm:cxn modelId="{9CF8F519-403A-450D-95FF-1473EC2E525C}" type="presParOf" srcId="{A488107D-A66C-42ED-BD19-34A90454E2EF}" destId="{F28979FE-DDB7-4D23-B9D0-2BE7F4275B96}" srcOrd="2"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C4B3BA-64E8-46F4-A3E7-91C3277E7E07}">
      <dsp:nvSpPr>
        <dsp:cNvPr id="0" name=""/>
        <dsp:cNvSpPr/>
      </dsp:nvSpPr>
      <dsp:spPr>
        <a:xfrm>
          <a:off x="0" y="781897"/>
          <a:ext cx="2667001" cy="1066800"/>
        </a:xfrm>
        <a:prstGeom prst="leftRightRibb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821399-E19E-41CF-A45C-EF09AEC45DB1}">
      <dsp:nvSpPr>
        <dsp:cNvPr id="0" name=""/>
        <dsp:cNvSpPr/>
      </dsp:nvSpPr>
      <dsp:spPr>
        <a:xfrm>
          <a:off x="320040" y="843238"/>
          <a:ext cx="880110" cy="52273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2672" rIns="0" bIns="45720" numCol="1" spcCol="1270" anchor="ctr" anchorCtr="0">
          <a:noAutofit/>
        </a:bodyPr>
        <a:lstStyle/>
        <a:p>
          <a:pPr marL="0" lvl="0" indent="0" algn="ctr" defTabSz="533400">
            <a:lnSpc>
              <a:spcPct val="90000"/>
            </a:lnSpc>
            <a:spcBef>
              <a:spcPct val="0"/>
            </a:spcBef>
            <a:spcAft>
              <a:spcPct val="35000"/>
            </a:spcAft>
            <a:buNone/>
          </a:pPr>
          <a:endParaRPr lang="tr-TR" sz="1200" kern="1200" dirty="0"/>
        </a:p>
        <a:p>
          <a:pPr marL="0" lvl="0" indent="0" algn="ctr" defTabSz="533400">
            <a:lnSpc>
              <a:spcPct val="90000"/>
            </a:lnSpc>
            <a:spcBef>
              <a:spcPct val="0"/>
            </a:spcBef>
            <a:spcAft>
              <a:spcPct val="35000"/>
            </a:spcAft>
            <a:buNone/>
          </a:pPr>
          <a:r>
            <a:rPr lang="tr-TR" sz="1200" kern="1200" dirty="0"/>
            <a:t>Kuruluştan</a:t>
          </a:r>
        </a:p>
      </dsp:txBody>
      <dsp:txXfrm>
        <a:off x="320040" y="843238"/>
        <a:ext cx="880110" cy="522732"/>
      </dsp:txXfrm>
    </dsp:sp>
    <dsp:sp modelId="{83D8FB21-341C-452F-ADEC-DB0ACD49FD76}">
      <dsp:nvSpPr>
        <dsp:cNvPr id="0" name=""/>
        <dsp:cNvSpPr/>
      </dsp:nvSpPr>
      <dsp:spPr>
        <a:xfrm>
          <a:off x="1333500" y="1013926"/>
          <a:ext cx="1040130" cy="52273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6228" rIns="0" bIns="49530" numCol="1" spcCol="1270" anchor="ctr" anchorCtr="0">
          <a:noAutofit/>
        </a:bodyPr>
        <a:lstStyle/>
        <a:p>
          <a:pPr marL="0" lvl="0" indent="0" algn="ctr" defTabSz="577850">
            <a:lnSpc>
              <a:spcPct val="90000"/>
            </a:lnSpc>
            <a:spcBef>
              <a:spcPct val="0"/>
            </a:spcBef>
            <a:spcAft>
              <a:spcPct val="35000"/>
            </a:spcAft>
            <a:buNone/>
          </a:pPr>
          <a:endParaRPr lang="tr-TR" sz="1300" kern="1200" dirty="0"/>
        </a:p>
        <a:p>
          <a:pPr marL="0" lvl="0" indent="0" algn="ctr" defTabSz="577850">
            <a:lnSpc>
              <a:spcPct val="90000"/>
            </a:lnSpc>
            <a:spcBef>
              <a:spcPct val="0"/>
            </a:spcBef>
            <a:spcAft>
              <a:spcPct val="35000"/>
            </a:spcAft>
            <a:buNone/>
          </a:pPr>
          <a:r>
            <a:rPr lang="tr-TR" sz="1200" kern="1200" dirty="0"/>
            <a:t>Geliştirmeye</a:t>
          </a:r>
        </a:p>
      </dsp:txBody>
      <dsp:txXfrm>
        <a:off x="1333500" y="1013926"/>
        <a:ext cx="1040130" cy="5227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C4B3BA-64E8-46F4-A3E7-91C3277E7E07}">
      <dsp:nvSpPr>
        <dsp:cNvPr id="0" name=""/>
        <dsp:cNvSpPr/>
      </dsp:nvSpPr>
      <dsp:spPr>
        <a:xfrm>
          <a:off x="0" y="834881"/>
          <a:ext cx="2899870" cy="1159948"/>
        </a:xfrm>
        <a:prstGeom prst="leftRightRibb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821399-E19E-41CF-A45C-EF09AEC45DB1}">
      <dsp:nvSpPr>
        <dsp:cNvPr id="0" name=""/>
        <dsp:cNvSpPr/>
      </dsp:nvSpPr>
      <dsp:spPr>
        <a:xfrm>
          <a:off x="347984" y="901578"/>
          <a:ext cx="956957" cy="56837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6228" rIns="0" bIns="49530" numCol="1" spcCol="1270" anchor="ctr" anchorCtr="0">
          <a:noAutofit/>
        </a:bodyPr>
        <a:lstStyle/>
        <a:p>
          <a:pPr marL="0" lvl="0" indent="0" algn="ctr" defTabSz="577850">
            <a:lnSpc>
              <a:spcPct val="90000"/>
            </a:lnSpc>
            <a:spcBef>
              <a:spcPct val="0"/>
            </a:spcBef>
            <a:spcAft>
              <a:spcPct val="35000"/>
            </a:spcAft>
            <a:buNone/>
          </a:pPr>
          <a:endParaRPr lang="tr-TR" sz="1300" kern="1200" dirty="0"/>
        </a:p>
        <a:p>
          <a:pPr marL="0" lvl="0" indent="0" algn="ctr" defTabSz="577850">
            <a:lnSpc>
              <a:spcPct val="90000"/>
            </a:lnSpc>
            <a:spcBef>
              <a:spcPct val="0"/>
            </a:spcBef>
            <a:spcAft>
              <a:spcPct val="35000"/>
            </a:spcAft>
            <a:buNone/>
          </a:pPr>
          <a:r>
            <a:rPr lang="tr-TR" sz="1300" kern="1200" dirty="0"/>
            <a:t>Tasarımdan</a:t>
          </a:r>
        </a:p>
      </dsp:txBody>
      <dsp:txXfrm>
        <a:off x="347984" y="901578"/>
        <a:ext cx="956957" cy="568374"/>
      </dsp:txXfrm>
    </dsp:sp>
    <dsp:sp modelId="{83D8FB21-341C-452F-ADEC-DB0ACD49FD76}">
      <dsp:nvSpPr>
        <dsp:cNvPr id="0" name=""/>
        <dsp:cNvSpPr/>
      </dsp:nvSpPr>
      <dsp:spPr>
        <a:xfrm>
          <a:off x="1449935" y="1087170"/>
          <a:ext cx="1130949" cy="56837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6228" rIns="0" bIns="49530" numCol="1" spcCol="1270" anchor="ctr" anchorCtr="0">
          <a:noAutofit/>
        </a:bodyPr>
        <a:lstStyle/>
        <a:p>
          <a:pPr marL="0" lvl="0" indent="0" algn="ctr" defTabSz="577850">
            <a:lnSpc>
              <a:spcPct val="90000"/>
            </a:lnSpc>
            <a:spcBef>
              <a:spcPct val="0"/>
            </a:spcBef>
            <a:spcAft>
              <a:spcPct val="35000"/>
            </a:spcAft>
            <a:buNone/>
          </a:pPr>
          <a:endParaRPr lang="tr-TR" sz="1300" kern="1200" dirty="0"/>
        </a:p>
        <a:p>
          <a:pPr marL="0" lvl="0" indent="0" algn="ctr" defTabSz="577850">
            <a:lnSpc>
              <a:spcPct val="90000"/>
            </a:lnSpc>
            <a:spcBef>
              <a:spcPct val="0"/>
            </a:spcBef>
            <a:spcAft>
              <a:spcPct val="35000"/>
            </a:spcAft>
            <a:buNone/>
          </a:pPr>
          <a:r>
            <a:rPr lang="tr-TR" sz="1300" kern="1200" dirty="0"/>
            <a:t>Üretime</a:t>
          </a:r>
        </a:p>
      </dsp:txBody>
      <dsp:txXfrm>
        <a:off x="1449935" y="1087170"/>
        <a:ext cx="1130949" cy="5683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C4B3BA-64E8-46F4-A3E7-91C3277E7E07}">
      <dsp:nvSpPr>
        <dsp:cNvPr id="0" name=""/>
        <dsp:cNvSpPr/>
      </dsp:nvSpPr>
      <dsp:spPr>
        <a:xfrm>
          <a:off x="0" y="834881"/>
          <a:ext cx="2899870" cy="1159948"/>
        </a:xfrm>
        <a:prstGeom prst="leftRightRibb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821399-E19E-41CF-A45C-EF09AEC45DB1}">
      <dsp:nvSpPr>
        <dsp:cNvPr id="0" name=""/>
        <dsp:cNvSpPr/>
      </dsp:nvSpPr>
      <dsp:spPr>
        <a:xfrm>
          <a:off x="347984" y="901578"/>
          <a:ext cx="956957" cy="56837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9116" rIns="0" bIns="41910" numCol="1" spcCol="1270" anchor="ctr" anchorCtr="0">
          <a:noAutofit/>
        </a:bodyPr>
        <a:lstStyle/>
        <a:p>
          <a:pPr marL="0" lvl="0" indent="0" algn="ctr" defTabSz="488950">
            <a:lnSpc>
              <a:spcPct val="90000"/>
            </a:lnSpc>
            <a:spcBef>
              <a:spcPct val="0"/>
            </a:spcBef>
            <a:spcAft>
              <a:spcPct val="35000"/>
            </a:spcAft>
            <a:buNone/>
          </a:pPr>
          <a:endParaRPr lang="tr-TR" sz="1100" kern="1200" dirty="0"/>
        </a:p>
        <a:p>
          <a:pPr marL="0" lvl="0" indent="0" algn="ctr" defTabSz="488950">
            <a:lnSpc>
              <a:spcPct val="90000"/>
            </a:lnSpc>
            <a:spcBef>
              <a:spcPct val="0"/>
            </a:spcBef>
            <a:spcAft>
              <a:spcPct val="35000"/>
            </a:spcAft>
            <a:buNone/>
          </a:pPr>
          <a:r>
            <a:rPr lang="tr-TR" sz="1100" kern="1200" dirty="0"/>
            <a:t>Marka Olmaktan</a:t>
          </a:r>
        </a:p>
      </dsp:txBody>
      <dsp:txXfrm>
        <a:off x="347984" y="901578"/>
        <a:ext cx="956957" cy="568374"/>
      </dsp:txXfrm>
    </dsp:sp>
    <dsp:sp modelId="{83D8FB21-341C-452F-ADEC-DB0ACD49FD76}">
      <dsp:nvSpPr>
        <dsp:cNvPr id="0" name=""/>
        <dsp:cNvSpPr/>
      </dsp:nvSpPr>
      <dsp:spPr>
        <a:xfrm>
          <a:off x="1449935" y="1087170"/>
          <a:ext cx="1130949" cy="56837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9116" rIns="0" bIns="41910" numCol="1" spcCol="1270" anchor="ctr" anchorCtr="0">
          <a:noAutofit/>
        </a:bodyPr>
        <a:lstStyle/>
        <a:p>
          <a:pPr marL="0" lvl="0" indent="0" algn="ctr" defTabSz="488950">
            <a:lnSpc>
              <a:spcPct val="90000"/>
            </a:lnSpc>
            <a:spcBef>
              <a:spcPct val="0"/>
            </a:spcBef>
            <a:spcAft>
              <a:spcPct val="35000"/>
            </a:spcAft>
            <a:buNone/>
          </a:pPr>
          <a:endParaRPr lang="tr-TR" sz="1100" kern="1200" dirty="0"/>
        </a:p>
        <a:p>
          <a:pPr marL="0" lvl="0" indent="0" algn="ctr" defTabSz="488950">
            <a:lnSpc>
              <a:spcPct val="90000"/>
            </a:lnSpc>
            <a:spcBef>
              <a:spcPct val="0"/>
            </a:spcBef>
            <a:spcAft>
              <a:spcPct val="35000"/>
            </a:spcAft>
            <a:buNone/>
          </a:pPr>
          <a:r>
            <a:rPr lang="tr-TR" sz="1100" kern="1200" dirty="0"/>
            <a:t>İhracata</a:t>
          </a:r>
        </a:p>
      </dsp:txBody>
      <dsp:txXfrm>
        <a:off x="1449935" y="1087170"/>
        <a:ext cx="1130949" cy="5683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21EF0-E57C-4974-B9B7-B7E4B660E2B3}">
      <dsp:nvSpPr>
        <dsp:cNvPr id="0" name=""/>
        <dsp:cNvSpPr/>
      </dsp:nvSpPr>
      <dsp:spPr>
        <a:xfrm>
          <a:off x="396229" y="596489"/>
          <a:ext cx="3500140" cy="3500140"/>
        </a:xfrm>
        <a:prstGeom prst="blockArc">
          <a:avLst>
            <a:gd name="adj1" fmla="val 13114286"/>
            <a:gd name="adj2" fmla="val 16200000"/>
            <a:gd name="adj3" fmla="val 3887"/>
          </a:avLst>
        </a:prstGeom>
        <a:solidFill>
          <a:schemeClr val="accent4">
            <a:shade val="90000"/>
            <a:hueOff val="-176373"/>
            <a:satOff val="-4228"/>
            <a:lumOff val="2238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DD3FD8-9A0F-422E-ABFB-8982DC8EF364}">
      <dsp:nvSpPr>
        <dsp:cNvPr id="0" name=""/>
        <dsp:cNvSpPr/>
      </dsp:nvSpPr>
      <dsp:spPr>
        <a:xfrm>
          <a:off x="396229" y="596489"/>
          <a:ext cx="3500140" cy="3500140"/>
        </a:xfrm>
        <a:prstGeom prst="blockArc">
          <a:avLst>
            <a:gd name="adj1" fmla="val 10028571"/>
            <a:gd name="adj2" fmla="val 13114286"/>
            <a:gd name="adj3" fmla="val 3887"/>
          </a:avLst>
        </a:prstGeom>
        <a:solidFill>
          <a:schemeClr val="accent4">
            <a:shade val="90000"/>
            <a:hueOff val="-146977"/>
            <a:satOff val="-3523"/>
            <a:lumOff val="186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910FE3-DC50-40EC-9104-E069447B79C7}">
      <dsp:nvSpPr>
        <dsp:cNvPr id="0" name=""/>
        <dsp:cNvSpPr/>
      </dsp:nvSpPr>
      <dsp:spPr>
        <a:xfrm>
          <a:off x="396229" y="596489"/>
          <a:ext cx="3500140" cy="3500140"/>
        </a:xfrm>
        <a:prstGeom prst="blockArc">
          <a:avLst>
            <a:gd name="adj1" fmla="val 6942857"/>
            <a:gd name="adj2" fmla="val 10028571"/>
            <a:gd name="adj3" fmla="val 3887"/>
          </a:avLst>
        </a:prstGeom>
        <a:solidFill>
          <a:schemeClr val="accent4">
            <a:shade val="90000"/>
            <a:hueOff val="-117582"/>
            <a:satOff val="-2819"/>
            <a:lumOff val="1492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D4D40A-306A-4BEC-846A-963DF9D81B4A}">
      <dsp:nvSpPr>
        <dsp:cNvPr id="0" name=""/>
        <dsp:cNvSpPr/>
      </dsp:nvSpPr>
      <dsp:spPr>
        <a:xfrm>
          <a:off x="396229" y="596489"/>
          <a:ext cx="3500140" cy="3500140"/>
        </a:xfrm>
        <a:prstGeom prst="blockArc">
          <a:avLst>
            <a:gd name="adj1" fmla="val 3857143"/>
            <a:gd name="adj2" fmla="val 6942857"/>
            <a:gd name="adj3" fmla="val 3887"/>
          </a:avLst>
        </a:prstGeom>
        <a:solidFill>
          <a:schemeClr val="accent4">
            <a:shade val="90000"/>
            <a:hueOff val="-88186"/>
            <a:satOff val="-2114"/>
            <a:lumOff val="1119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635F1A-81A3-4395-BF0E-1DE514C3536B}">
      <dsp:nvSpPr>
        <dsp:cNvPr id="0" name=""/>
        <dsp:cNvSpPr/>
      </dsp:nvSpPr>
      <dsp:spPr>
        <a:xfrm>
          <a:off x="396229" y="596489"/>
          <a:ext cx="3500140" cy="3500140"/>
        </a:xfrm>
        <a:prstGeom prst="blockArc">
          <a:avLst>
            <a:gd name="adj1" fmla="val 771429"/>
            <a:gd name="adj2" fmla="val 3857143"/>
            <a:gd name="adj3" fmla="val 3887"/>
          </a:avLst>
        </a:prstGeom>
        <a:solidFill>
          <a:schemeClr val="accent4">
            <a:shade val="90000"/>
            <a:hueOff val="-58791"/>
            <a:satOff val="-1409"/>
            <a:lumOff val="746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FE83F4-1293-4AA5-A770-47303984DD76}">
      <dsp:nvSpPr>
        <dsp:cNvPr id="0" name=""/>
        <dsp:cNvSpPr/>
      </dsp:nvSpPr>
      <dsp:spPr>
        <a:xfrm>
          <a:off x="396229" y="596489"/>
          <a:ext cx="3500140" cy="3500140"/>
        </a:xfrm>
        <a:prstGeom prst="blockArc">
          <a:avLst>
            <a:gd name="adj1" fmla="val 19285714"/>
            <a:gd name="adj2" fmla="val 771429"/>
            <a:gd name="adj3" fmla="val 3887"/>
          </a:avLst>
        </a:prstGeom>
        <a:solidFill>
          <a:schemeClr val="accent4">
            <a:shade val="90000"/>
            <a:hueOff val="-29395"/>
            <a:satOff val="-705"/>
            <a:lumOff val="373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84BAE8-5160-458A-8CF0-6ABD40C6D964}">
      <dsp:nvSpPr>
        <dsp:cNvPr id="0" name=""/>
        <dsp:cNvSpPr/>
      </dsp:nvSpPr>
      <dsp:spPr>
        <a:xfrm>
          <a:off x="396229" y="596489"/>
          <a:ext cx="3500140" cy="3500140"/>
        </a:xfrm>
        <a:prstGeom prst="blockArc">
          <a:avLst>
            <a:gd name="adj1" fmla="val 16200000"/>
            <a:gd name="adj2" fmla="val 19285714"/>
            <a:gd name="adj3" fmla="val 3887"/>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AF6690-9412-416C-A842-367F06A59B07}">
      <dsp:nvSpPr>
        <dsp:cNvPr id="0" name=""/>
        <dsp:cNvSpPr/>
      </dsp:nvSpPr>
      <dsp:spPr>
        <a:xfrm>
          <a:off x="1471389" y="1671649"/>
          <a:ext cx="1349821" cy="1349821"/>
        </a:xfrm>
        <a:prstGeom prst="ellipse">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tr-TR" sz="2000" kern="1200" dirty="0"/>
            <a:t>Ar-</a:t>
          </a:r>
          <a:r>
            <a:rPr lang="tr-TR" sz="2000" kern="1200" dirty="0" err="1"/>
            <a:t>Ge</a:t>
          </a:r>
          <a:r>
            <a:rPr lang="tr-TR" sz="2000" kern="1200" dirty="0"/>
            <a:t> ve Tasarım Merkezi</a:t>
          </a:r>
        </a:p>
      </dsp:txBody>
      <dsp:txXfrm>
        <a:off x="1669066" y="1869326"/>
        <a:ext cx="954467" cy="954467"/>
      </dsp:txXfrm>
    </dsp:sp>
    <dsp:sp modelId="{BFCB3A33-4933-4290-9F1B-AC9F7020E6F1}">
      <dsp:nvSpPr>
        <dsp:cNvPr id="0" name=""/>
        <dsp:cNvSpPr/>
      </dsp:nvSpPr>
      <dsp:spPr>
        <a:xfrm>
          <a:off x="1673862" y="158067"/>
          <a:ext cx="944875" cy="944875"/>
        </a:xfrm>
        <a:prstGeom prst="ellipse">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tr-TR" sz="800" kern="1200" dirty="0"/>
            <a:t>Yerleşke / Kontrol</a:t>
          </a:r>
        </a:p>
      </dsp:txBody>
      <dsp:txXfrm>
        <a:off x="1812236" y="296441"/>
        <a:ext cx="668127" cy="668127"/>
      </dsp:txXfrm>
    </dsp:sp>
    <dsp:sp modelId="{4B427E8E-3C89-4F17-B3F5-49DA79300EC6}">
      <dsp:nvSpPr>
        <dsp:cNvPr id="0" name=""/>
        <dsp:cNvSpPr/>
      </dsp:nvSpPr>
      <dsp:spPr>
        <a:xfrm>
          <a:off x="3015527" y="804179"/>
          <a:ext cx="944875" cy="944875"/>
        </a:xfrm>
        <a:prstGeom prst="ellipse">
          <a:avLst/>
        </a:prstGeom>
        <a:solidFill>
          <a:schemeClr val="accent4">
            <a:shade val="80000"/>
            <a:hueOff val="-29426"/>
            <a:satOff val="-728"/>
            <a:lumOff val="41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tr-TR" sz="800" kern="1200" dirty="0"/>
            <a:t>Bilgi Güvenliği </a:t>
          </a:r>
        </a:p>
      </dsp:txBody>
      <dsp:txXfrm>
        <a:off x="3153901" y="942553"/>
        <a:ext cx="668127" cy="668127"/>
      </dsp:txXfrm>
    </dsp:sp>
    <dsp:sp modelId="{FC87A363-0FA0-4E26-B7EC-211D39DAB579}">
      <dsp:nvSpPr>
        <dsp:cNvPr id="0" name=""/>
        <dsp:cNvSpPr/>
      </dsp:nvSpPr>
      <dsp:spPr>
        <a:xfrm>
          <a:off x="3346891" y="2255980"/>
          <a:ext cx="944875" cy="944875"/>
        </a:xfrm>
        <a:prstGeom prst="ellipse">
          <a:avLst/>
        </a:prstGeom>
        <a:solidFill>
          <a:schemeClr val="accent4">
            <a:shade val="80000"/>
            <a:hueOff val="-58853"/>
            <a:satOff val="-1455"/>
            <a:lumOff val="83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tr-TR" sz="800" kern="1200" dirty="0"/>
            <a:t>Nitelikli Projeler</a:t>
          </a:r>
        </a:p>
      </dsp:txBody>
      <dsp:txXfrm>
        <a:off x="3485265" y="2394354"/>
        <a:ext cx="668127" cy="668127"/>
      </dsp:txXfrm>
    </dsp:sp>
    <dsp:sp modelId="{DC293E90-9F4C-4D15-92E7-198F8B62BCF0}">
      <dsp:nvSpPr>
        <dsp:cNvPr id="0" name=""/>
        <dsp:cNvSpPr/>
      </dsp:nvSpPr>
      <dsp:spPr>
        <a:xfrm>
          <a:off x="2418430" y="3420234"/>
          <a:ext cx="944875" cy="944875"/>
        </a:xfrm>
        <a:prstGeom prst="ellipse">
          <a:avLst/>
        </a:prstGeom>
        <a:solidFill>
          <a:schemeClr val="accent4">
            <a:shade val="80000"/>
            <a:hueOff val="-88279"/>
            <a:satOff val="-2183"/>
            <a:lumOff val="124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tr-TR" sz="800" kern="1200" dirty="0"/>
            <a:t>Nitelikli Personel</a:t>
          </a:r>
        </a:p>
      </dsp:txBody>
      <dsp:txXfrm>
        <a:off x="2556804" y="3558608"/>
        <a:ext cx="668127" cy="668127"/>
      </dsp:txXfrm>
    </dsp:sp>
    <dsp:sp modelId="{933EE7B7-CB78-4B67-8383-D905E7200030}">
      <dsp:nvSpPr>
        <dsp:cNvPr id="0" name=""/>
        <dsp:cNvSpPr/>
      </dsp:nvSpPr>
      <dsp:spPr>
        <a:xfrm>
          <a:off x="929294" y="3420234"/>
          <a:ext cx="944875" cy="944875"/>
        </a:xfrm>
        <a:prstGeom prst="ellipse">
          <a:avLst/>
        </a:prstGeom>
        <a:solidFill>
          <a:schemeClr val="accent4">
            <a:shade val="80000"/>
            <a:hueOff val="-117705"/>
            <a:satOff val="-2910"/>
            <a:lumOff val="166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tr-TR" sz="800" kern="1200" dirty="0"/>
            <a:t>Mali Teşvikler</a:t>
          </a:r>
        </a:p>
      </dsp:txBody>
      <dsp:txXfrm>
        <a:off x="1067668" y="3558608"/>
        <a:ext cx="668127" cy="668127"/>
      </dsp:txXfrm>
    </dsp:sp>
    <dsp:sp modelId="{2F6A325A-AC11-4ACC-A1E8-967982A5E133}">
      <dsp:nvSpPr>
        <dsp:cNvPr id="0" name=""/>
        <dsp:cNvSpPr/>
      </dsp:nvSpPr>
      <dsp:spPr>
        <a:xfrm>
          <a:off x="833" y="2255980"/>
          <a:ext cx="944875" cy="944875"/>
        </a:xfrm>
        <a:prstGeom prst="ellipse">
          <a:avLst/>
        </a:prstGeom>
        <a:solidFill>
          <a:schemeClr val="accent4">
            <a:shade val="80000"/>
            <a:hueOff val="-147131"/>
            <a:satOff val="-3638"/>
            <a:lumOff val="208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tr-TR" sz="800" kern="1200"/>
            <a:t>Fikri Haklar </a:t>
          </a:r>
          <a:endParaRPr lang="tr-TR" sz="800" kern="1200" dirty="0"/>
        </a:p>
      </dsp:txBody>
      <dsp:txXfrm>
        <a:off x="139207" y="2394354"/>
        <a:ext cx="668127" cy="668127"/>
      </dsp:txXfrm>
    </dsp:sp>
    <dsp:sp modelId="{4299A872-6957-43F6-8C40-65AE19AF8BB9}">
      <dsp:nvSpPr>
        <dsp:cNvPr id="0" name=""/>
        <dsp:cNvSpPr/>
      </dsp:nvSpPr>
      <dsp:spPr>
        <a:xfrm>
          <a:off x="332197" y="804179"/>
          <a:ext cx="944875" cy="944875"/>
        </a:xfrm>
        <a:prstGeom prst="ellipse">
          <a:avLst/>
        </a:prstGeom>
        <a:solidFill>
          <a:schemeClr val="accent4">
            <a:shade val="80000"/>
            <a:hueOff val="-176558"/>
            <a:satOff val="-4365"/>
            <a:lumOff val="249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tr-TR" sz="800" kern="1200" dirty="0"/>
            <a:t>Strateji/Sürekli İnovasyon Sistematiği</a:t>
          </a:r>
        </a:p>
      </dsp:txBody>
      <dsp:txXfrm>
        <a:off x="470571" y="942553"/>
        <a:ext cx="668127" cy="6681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924C3-B190-4903-9C43-9BB09791D9B3}">
      <dsp:nvSpPr>
        <dsp:cNvPr id="0" name=""/>
        <dsp:cNvSpPr/>
      </dsp:nvSpPr>
      <dsp:spPr>
        <a:xfrm>
          <a:off x="0" y="825268"/>
          <a:ext cx="2917619" cy="2918268"/>
        </a:xfrm>
        <a:prstGeom prst="circularArrow">
          <a:avLst>
            <a:gd name="adj1" fmla="val 10980"/>
            <a:gd name="adj2" fmla="val 1142322"/>
            <a:gd name="adj3" fmla="val 9000000"/>
            <a:gd name="adj4" fmla="val 10800000"/>
            <a:gd name="adj5" fmla="val 12500"/>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7AA57C-B5F8-4B4E-8D05-EED5D599D504}">
      <dsp:nvSpPr>
        <dsp:cNvPr id="0" name=""/>
        <dsp:cNvSpPr/>
      </dsp:nvSpPr>
      <dsp:spPr>
        <a:xfrm>
          <a:off x="2918086" y="1695204"/>
          <a:ext cx="1750851" cy="1167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57150" lvl="1" indent="-57150" algn="l" defTabSz="400050">
            <a:lnSpc>
              <a:spcPct val="90000"/>
            </a:lnSpc>
            <a:spcBef>
              <a:spcPct val="0"/>
            </a:spcBef>
            <a:spcAft>
              <a:spcPct val="15000"/>
            </a:spcAft>
            <a:buChar char="•"/>
          </a:pPr>
          <a:r>
            <a:rPr lang="tr-TR" sz="900" kern="1200" dirty="0"/>
            <a:t>KDV İstisnası</a:t>
          </a:r>
        </a:p>
        <a:p>
          <a:pPr marL="57150" lvl="1" indent="-57150" algn="l" defTabSz="400050">
            <a:lnSpc>
              <a:spcPct val="90000"/>
            </a:lnSpc>
            <a:spcBef>
              <a:spcPct val="0"/>
            </a:spcBef>
            <a:spcAft>
              <a:spcPct val="15000"/>
            </a:spcAft>
            <a:buChar char="•"/>
          </a:pPr>
          <a:r>
            <a:rPr lang="tr-TR" sz="900" kern="1200" dirty="0"/>
            <a:t>Gümrük Vergisi Muafiyeti</a:t>
          </a:r>
        </a:p>
        <a:p>
          <a:pPr marL="57150" lvl="1" indent="-57150" algn="l" defTabSz="400050">
            <a:lnSpc>
              <a:spcPct val="90000"/>
            </a:lnSpc>
            <a:spcBef>
              <a:spcPct val="0"/>
            </a:spcBef>
            <a:spcAft>
              <a:spcPct val="15000"/>
            </a:spcAft>
            <a:buChar char="•"/>
          </a:pPr>
          <a:r>
            <a:rPr lang="tr-TR" sz="900" kern="1200" dirty="0"/>
            <a:t>Vergi İndirimi</a:t>
          </a:r>
        </a:p>
        <a:p>
          <a:pPr marL="57150" lvl="1" indent="-57150" algn="l" defTabSz="400050">
            <a:lnSpc>
              <a:spcPct val="90000"/>
            </a:lnSpc>
            <a:spcBef>
              <a:spcPct val="0"/>
            </a:spcBef>
            <a:spcAft>
              <a:spcPct val="15000"/>
            </a:spcAft>
            <a:buChar char="•"/>
          </a:pPr>
          <a:r>
            <a:rPr lang="tr-TR" sz="900" kern="1200" dirty="0"/>
            <a:t>Sigorta Primi İşveren Hissesi Desteği</a:t>
          </a:r>
        </a:p>
        <a:p>
          <a:pPr marL="57150" lvl="1" indent="-57150" algn="l" defTabSz="400050">
            <a:lnSpc>
              <a:spcPct val="90000"/>
            </a:lnSpc>
            <a:spcBef>
              <a:spcPct val="0"/>
            </a:spcBef>
            <a:spcAft>
              <a:spcPct val="15000"/>
            </a:spcAft>
            <a:buChar char="•"/>
          </a:pPr>
          <a:r>
            <a:rPr lang="tr-TR" sz="900" kern="1200" dirty="0"/>
            <a:t>Sigorta Primi İşçi Hissesi Desteği</a:t>
          </a:r>
        </a:p>
        <a:p>
          <a:pPr marL="57150" lvl="1" indent="-57150" algn="l" defTabSz="400050">
            <a:lnSpc>
              <a:spcPct val="90000"/>
            </a:lnSpc>
            <a:spcBef>
              <a:spcPct val="0"/>
            </a:spcBef>
            <a:spcAft>
              <a:spcPct val="15000"/>
            </a:spcAft>
            <a:buChar char="•"/>
          </a:pPr>
          <a:r>
            <a:rPr lang="tr-TR" sz="900" kern="1200" dirty="0"/>
            <a:t>Kredilerde Faiz/Kar Payı Desteği</a:t>
          </a:r>
        </a:p>
        <a:p>
          <a:pPr marL="57150" lvl="1" indent="-57150" algn="l" defTabSz="400050">
            <a:lnSpc>
              <a:spcPct val="90000"/>
            </a:lnSpc>
            <a:spcBef>
              <a:spcPct val="0"/>
            </a:spcBef>
            <a:spcAft>
              <a:spcPct val="15000"/>
            </a:spcAft>
            <a:buChar char="•"/>
          </a:pPr>
          <a:r>
            <a:rPr lang="tr-TR" sz="900" kern="1200" dirty="0"/>
            <a:t>Yatırım Yeri Tahsisi</a:t>
          </a:r>
        </a:p>
        <a:p>
          <a:pPr marL="57150" lvl="1" indent="-57150" algn="l" defTabSz="400050">
            <a:lnSpc>
              <a:spcPct val="90000"/>
            </a:lnSpc>
            <a:spcBef>
              <a:spcPct val="0"/>
            </a:spcBef>
            <a:spcAft>
              <a:spcPct val="15000"/>
            </a:spcAft>
            <a:buChar char="•"/>
          </a:pPr>
          <a:r>
            <a:rPr lang="tr-TR" sz="900" kern="1200" dirty="0"/>
            <a:t>KDV İadesi</a:t>
          </a:r>
        </a:p>
      </dsp:txBody>
      <dsp:txXfrm>
        <a:off x="2918086" y="1695204"/>
        <a:ext cx="1750851" cy="1167599"/>
      </dsp:txXfrm>
    </dsp:sp>
    <dsp:sp modelId="{F28979FE-DDB7-4D23-B9D0-2BE7F4275B96}">
      <dsp:nvSpPr>
        <dsp:cNvPr id="0" name=""/>
        <dsp:cNvSpPr/>
      </dsp:nvSpPr>
      <dsp:spPr>
        <a:xfrm>
          <a:off x="644313" y="1881681"/>
          <a:ext cx="1628058" cy="813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tr-TR" sz="2600" kern="1200" dirty="0"/>
            <a:t>DESTEK UNSURLARI</a:t>
          </a:r>
        </a:p>
      </dsp:txBody>
      <dsp:txXfrm>
        <a:off x="644313" y="1881681"/>
        <a:ext cx="1628058" cy="813905"/>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TR"/>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9F93F244-7353-AA46-AAD6-94875974171B}" type="datetimeFigureOut">
              <a:rPr lang="en-TR" smtClean="0"/>
              <a:t>9.12.2024</a:t>
            </a:fld>
            <a:endParaRPr lang="en-TR"/>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TR"/>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TR"/>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937E19D3-051F-284C-846A-A61E88F7BD88}" type="slidenum">
              <a:rPr lang="en-TR" smtClean="0"/>
              <a:t>‹#›</a:t>
            </a:fld>
            <a:endParaRPr lang="en-TR"/>
          </a:p>
        </p:txBody>
      </p:sp>
    </p:spTree>
    <p:extLst>
      <p:ext uri="{BB962C8B-B14F-4D97-AF65-F5344CB8AC3E}">
        <p14:creationId xmlns:p14="http://schemas.microsoft.com/office/powerpoint/2010/main" val="737555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a:p>
            <a:endParaRPr lang="en-TR" dirty="0"/>
          </a:p>
        </p:txBody>
      </p:sp>
      <p:sp>
        <p:nvSpPr>
          <p:cNvPr id="4" name="Slide Number Placeholder 3"/>
          <p:cNvSpPr>
            <a:spLocks noGrp="1"/>
          </p:cNvSpPr>
          <p:nvPr>
            <p:ph type="sldNum" sz="quarter" idx="5"/>
          </p:nvPr>
        </p:nvSpPr>
        <p:spPr/>
        <p:txBody>
          <a:bodyPr/>
          <a:lstStyle/>
          <a:p>
            <a:fld id="{937E19D3-051F-284C-846A-A61E88F7BD88}" type="slidenum">
              <a:rPr lang="en-TR" smtClean="0"/>
              <a:t>10</a:t>
            </a:fld>
            <a:endParaRPr lang="en-TR"/>
          </a:p>
        </p:txBody>
      </p:sp>
    </p:spTree>
    <p:extLst>
      <p:ext uri="{BB962C8B-B14F-4D97-AF65-F5344CB8AC3E}">
        <p14:creationId xmlns:p14="http://schemas.microsoft.com/office/powerpoint/2010/main" val="4187455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760EA-3C4D-A0DC-8BAD-F4CB9B90C4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BBF2BE-ADDD-0981-C1A4-A971A89D8E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6D3DF-3E32-FEAA-C6A3-0158D812D0B5}"/>
              </a:ext>
            </a:extLst>
          </p:cNvPr>
          <p:cNvSpPr>
            <a:spLocks noGrp="1"/>
          </p:cNvSpPr>
          <p:nvPr>
            <p:ph type="body" idx="1"/>
          </p:nvPr>
        </p:nvSpPr>
        <p:spPr/>
        <p:txBody>
          <a:bodyPr/>
          <a:lstStyle/>
          <a:p>
            <a:endParaRPr lang="en-TR" dirty="0"/>
          </a:p>
          <a:p>
            <a:endParaRPr lang="en-TR" dirty="0"/>
          </a:p>
        </p:txBody>
      </p:sp>
      <p:sp>
        <p:nvSpPr>
          <p:cNvPr id="4" name="Slide Number Placeholder 3">
            <a:extLst>
              <a:ext uri="{FF2B5EF4-FFF2-40B4-BE49-F238E27FC236}">
                <a16:creationId xmlns:a16="http://schemas.microsoft.com/office/drawing/2014/main" id="{25087563-9283-31C6-74F6-77551C57EE16}"/>
              </a:ext>
            </a:extLst>
          </p:cNvPr>
          <p:cNvSpPr>
            <a:spLocks noGrp="1"/>
          </p:cNvSpPr>
          <p:nvPr>
            <p:ph type="sldNum" sz="quarter" idx="5"/>
          </p:nvPr>
        </p:nvSpPr>
        <p:spPr/>
        <p:txBody>
          <a:bodyPr/>
          <a:lstStyle/>
          <a:p>
            <a:fld id="{937E19D3-051F-284C-846A-A61E88F7BD88}" type="slidenum">
              <a:rPr lang="en-TR" smtClean="0"/>
              <a:t>20</a:t>
            </a:fld>
            <a:endParaRPr lang="en-TR"/>
          </a:p>
        </p:txBody>
      </p:sp>
    </p:spTree>
    <p:extLst>
      <p:ext uri="{BB962C8B-B14F-4D97-AF65-F5344CB8AC3E}">
        <p14:creationId xmlns:p14="http://schemas.microsoft.com/office/powerpoint/2010/main" val="1148797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937E19D3-051F-284C-846A-A61E88F7BD88}" type="slidenum">
              <a:rPr lang="en-TR" smtClean="0"/>
              <a:t>27</a:t>
            </a:fld>
            <a:endParaRPr lang="en-TR"/>
          </a:p>
        </p:txBody>
      </p:sp>
    </p:spTree>
    <p:extLst>
      <p:ext uri="{BB962C8B-B14F-4D97-AF65-F5344CB8AC3E}">
        <p14:creationId xmlns:p14="http://schemas.microsoft.com/office/powerpoint/2010/main" val="241917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937E19D3-051F-284C-846A-A61E88F7BD88}" type="slidenum">
              <a:rPr lang="en-TR" smtClean="0"/>
              <a:t>11</a:t>
            </a:fld>
            <a:endParaRPr lang="en-TR"/>
          </a:p>
        </p:txBody>
      </p:sp>
    </p:spTree>
    <p:extLst>
      <p:ext uri="{BB962C8B-B14F-4D97-AF65-F5344CB8AC3E}">
        <p14:creationId xmlns:p14="http://schemas.microsoft.com/office/powerpoint/2010/main" val="3400386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6F161-7FB9-B448-C3F9-0C0A5983D9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D5E363-188C-3CC6-DCDA-E0A3ECED3D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2661F5-B111-075E-D2C4-289096167E5A}"/>
              </a:ext>
            </a:extLst>
          </p:cNvPr>
          <p:cNvSpPr>
            <a:spLocks noGrp="1"/>
          </p:cNvSpPr>
          <p:nvPr>
            <p:ph type="body" idx="1"/>
          </p:nvPr>
        </p:nvSpPr>
        <p:spPr/>
        <p:txBody>
          <a:bodyPr/>
          <a:lstStyle/>
          <a:p>
            <a:endParaRPr lang="en-TR" dirty="0"/>
          </a:p>
          <a:p>
            <a:endParaRPr lang="en-TR" dirty="0"/>
          </a:p>
        </p:txBody>
      </p:sp>
      <p:sp>
        <p:nvSpPr>
          <p:cNvPr id="4" name="Slide Number Placeholder 3">
            <a:extLst>
              <a:ext uri="{FF2B5EF4-FFF2-40B4-BE49-F238E27FC236}">
                <a16:creationId xmlns:a16="http://schemas.microsoft.com/office/drawing/2014/main" id="{978FF854-759B-B56A-0F02-6A5BC310E609}"/>
              </a:ext>
            </a:extLst>
          </p:cNvPr>
          <p:cNvSpPr>
            <a:spLocks noGrp="1"/>
          </p:cNvSpPr>
          <p:nvPr>
            <p:ph type="sldNum" sz="quarter" idx="5"/>
          </p:nvPr>
        </p:nvSpPr>
        <p:spPr/>
        <p:txBody>
          <a:bodyPr/>
          <a:lstStyle/>
          <a:p>
            <a:fld id="{937E19D3-051F-284C-846A-A61E88F7BD88}" type="slidenum">
              <a:rPr lang="en-TR" smtClean="0"/>
              <a:t>13</a:t>
            </a:fld>
            <a:endParaRPr lang="en-TR"/>
          </a:p>
        </p:txBody>
      </p:sp>
    </p:spTree>
    <p:extLst>
      <p:ext uri="{BB962C8B-B14F-4D97-AF65-F5344CB8AC3E}">
        <p14:creationId xmlns:p14="http://schemas.microsoft.com/office/powerpoint/2010/main" val="2873114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37DCF-C087-793A-F833-3C25A0A1F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473A6-24AA-E479-F63A-E432E2A961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30F24E-2BD3-E7BC-484F-1C58CBA80424}"/>
              </a:ext>
            </a:extLst>
          </p:cNvPr>
          <p:cNvSpPr>
            <a:spLocks noGrp="1"/>
          </p:cNvSpPr>
          <p:nvPr>
            <p:ph type="body" idx="1"/>
          </p:nvPr>
        </p:nvSpPr>
        <p:spPr/>
        <p:txBody>
          <a:bodyPr/>
          <a:lstStyle/>
          <a:p>
            <a:endParaRPr lang="en-TR" dirty="0"/>
          </a:p>
          <a:p>
            <a:endParaRPr lang="en-TR" dirty="0"/>
          </a:p>
        </p:txBody>
      </p:sp>
      <p:sp>
        <p:nvSpPr>
          <p:cNvPr id="4" name="Slide Number Placeholder 3">
            <a:extLst>
              <a:ext uri="{FF2B5EF4-FFF2-40B4-BE49-F238E27FC236}">
                <a16:creationId xmlns:a16="http://schemas.microsoft.com/office/drawing/2014/main" id="{DFD6D81A-53F3-EB5A-25C2-745669E63466}"/>
              </a:ext>
            </a:extLst>
          </p:cNvPr>
          <p:cNvSpPr>
            <a:spLocks noGrp="1"/>
          </p:cNvSpPr>
          <p:nvPr>
            <p:ph type="sldNum" sz="quarter" idx="5"/>
          </p:nvPr>
        </p:nvSpPr>
        <p:spPr/>
        <p:txBody>
          <a:bodyPr/>
          <a:lstStyle/>
          <a:p>
            <a:fld id="{937E19D3-051F-284C-846A-A61E88F7BD88}" type="slidenum">
              <a:rPr lang="en-TR" smtClean="0"/>
              <a:t>14</a:t>
            </a:fld>
            <a:endParaRPr lang="en-TR"/>
          </a:p>
        </p:txBody>
      </p:sp>
    </p:spTree>
    <p:extLst>
      <p:ext uri="{BB962C8B-B14F-4D97-AF65-F5344CB8AC3E}">
        <p14:creationId xmlns:p14="http://schemas.microsoft.com/office/powerpoint/2010/main" val="652074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4A2C4-9506-E047-3578-01686D3ECE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53CD1-345E-89B8-85B3-2ED219A4D3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E34B18-9825-E5B7-5CD4-227F5F82671C}"/>
              </a:ext>
            </a:extLst>
          </p:cNvPr>
          <p:cNvSpPr>
            <a:spLocks noGrp="1"/>
          </p:cNvSpPr>
          <p:nvPr>
            <p:ph type="body" idx="1"/>
          </p:nvPr>
        </p:nvSpPr>
        <p:spPr/>
        <p:txBody>
          <a:bodyPr/>
          <a:lstStyle/>
          <a:p>
            <a:endParaRPr lang="en-TR" dirty="0"/>
          </a:p>
          <a:p>
            <a:endParaRPr lang="en-TR" dirty="0"/>
          </a:p>
        </p:txBody>
      </p:sp>
      <p:sp>
        <p:nvSpPr>
          <p:cNvPr id="4" name="Slide Number Placeholder 3">
            <a:extLst>
              <a:ext uri="{FF2B5EF4-FFF2-40B4-BE49-F238E27FC236}">
                <a16:creationId xmlns:a16="http://schemas.microsoft.com/office/drawing/2014/main" id="{C5E587F4-DA77-C52B-CE66-1791C90C3F56}"/>
              </a:ext>
            </a:extLst>
          </p:cNvPr>
          <p:cNvSpPr>
            <a:spLocks noGrp="1"/>
          </p:cNvSpPr>
          <p:nvPr>
            <p:ph type="sldNum" sz="quarter" idx="5"/>
          </p:nvPr>
        </p:nvSpPr>
        <p:spPr/>
        <p:txBody>
          <a:bodyPr/>
          <a:lstStyle/>
          <a:p>
            <a:fld id="{937E19D3-051F-284C-846A-A61E88F7BD88}" type="slidenum">
              <a:rPr lang="en-TR" smtClean="0"/>
              <a:t>15</a:t>
            </a:fld>
            <a:endParaRPr lang="en-TR"/>
          </a:p>
        </p:txBody>
      </p:sp>
    </p:spTree>
    <p:extLst>
      <p:ext uri="{BB962C8B-B14F-4D97-AF65-F5344CB8AC3E}">
        <p14:creationId xmlns:p14="http://schemas.microsoft.com/office/powerpoint/2010/main" val="357810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18F2D-1998-F5A1-079E-B1D7707542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2CE36-3662-5DC2-0B11-7D3DAD05FF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F902F-B45B-B607-0733-8151698A8EF6}"/>
              </a:ext>
            </a:extLst>
          </p:cNvPr>
          <p:cNvSpPr>
            <a:spLocks noGrp="1"/>
          </p:cNvSpPr>
          <p:nvPr>
            <p:ph type="body" idx="1"/>
          </p:nvPr>
        </p:nvSpPr>
        <p:spPr/>
        <p:txBody>
          <a:bodyPr/>
          <a:lstStyle/>
          <a:p>
            <a:endParaRPr lang="en-TR" dirty="0"/>
          </a:p>
          <a:p>
            <a:endParaRPr lang="en-TR" dirty="0"/>
          </a:p>
        </p:txBody>
      </p:sp>
      <p:sp>
        <p:nvSpPr>
          <p:cNvPr id="4" name="Slide Number Placeholder 3">
            <a:extLst>
              <a:ext uri="{FF2B5EF4-FFF2-40B4-BE49-F238E27FC236}">
                <a16:creationId xmlns:a16="http://schemas.microsoft.com/office/drawing/2014/main" id="{A9D4B800-9B25-26BB-72A8-DDF0BA2A93B9}"/>
              </a:ext>
            </a:extLst>
          </p:cNvPr>
          <p:cNvSpPr>
            <a:spLocks noGrp="1"/>
          </p:cNvSpPr>
          <p:nvPr>
            <p:ph type="sldNum" sz="quarter" idx="5"/>
          </p:nvPr>
        </p:nvSpPr>
        <p:spPr/>
        <p:txBody>
          <a:bodyPr/>
          <a:lstStyle/>
          <a:p>
            <a:fld id="{937E19D3-051F-284C-846A-A61E88F7BD88}" type="slidenum">
              <a:rPr lang="en-TR" smtClean="0"/>
              <a:t>16</a:t>
            </a:fld>
            <a:endParaRPr lang="en-TR"/>
          </a:p>
        </p:txBody>
      </p:sp>
    </p:spTree>
    <p:extLst>
      <p:ext uri="{BB962C8B-B14F-4D97-AF65-F5344CB8AC3E}">
        <p14:creationId xmlns:p14="http://schemas.microsoft.com/office/powerpoint/2010/main" val="2043120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3AE31-CAA5-6A27-D179-8F8D8D37A1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6E766-2F40-E697-8163-7B4E5AF295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F3F04F-8D7D-6F97-D903-001404CA1829}"/>
              </a:ext>
            </a:extLst>
          </p:cNvPr>
          <p:cNvSpPr>
            <a:spLocks noGrp="1"/>
          </p:cNvSpPr>
          <p:nvPr>
            <p:ph type="body" idx="1"/>
          </p:nvPr>
        </p:nvSpPr>
        <p:spPr/>
        <p:txBody>
          <a:bodyPr/>
          <a:lstStyle/>
          <a:p>
            <a:endParaRPr lang="en-TR" dirty="0"/>
          </a:p>
          <a:p>
            <a:endParaRPr lang="en-TR" dirty="0"/>
          </a:p>
        </p:txBody>
      </p:sp>
      <p:sp>
        <p:nvSpPr>
          <p:cNvPr id="4" name="Slide Number Placeholder 3">
            <a:extLst>
              <a:ext uri="{FF2B5EF4-FFF2-40B4-BE49-F238E27FC236}">
                <a16:creationId xmlns:a16="http://schemas.microsoft.com/office/drawing/2014/main" id="{7A9E63ED-CBE8-8C79-D340-F2E7655E621B}"/>
              </a:ext>
            </a:extLst>
          </p:cNvPr>
          <p:cNvSpPr>
            <a:spLocks noGrp="1"/>
          </p:cNvSpPr>
          <p:nvPr>
            <p:ph type="sldNum" sz="quarter" idx="5"/>
          </p:nvPr>
        </p:nvSpPr>
        <p:spPr/>
        <p:txBody>
          <a:bodyPr/>
          <a:lstStyle/>
          <a:p>
            <a:fld id="{937E19D3-051F-284C-846A-A61E88F7BD88}" type="slidenum">
              <a:rPr lang="en-TR" smtClean="0"/>
              <a:t>17</a:t>
            </a:fld>
            <a:endParaRPr lang="en-TR"/>
          </a:p>
        </p:txBody>
      </p:sp>
    </p:spTree>
    <p:extLst>
      <p:ext uri="{BB962C8B-B14F-4D97-AF65-F5344CB8AC3E}">
        <p14:creationId xmlns:p14="http://schemas.microsoft.com/office/powerpoint/2010/main" val="487133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820E7-B52E-B787-520D-C724454889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9BDC8-3B26-E9FF-2148-5A0F7C093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9538B6-CB31-0484-D9A6-4BC3DB5E6B41}"/>
              </a:ext>
            </a:extLst>
          </p:cNvPr>
          <p:cNvSpPr>
            <a:spLocks noGrp="1"/>
          </p:cNvSpPr>
          <p:nvPr>
            <p:ph type="body" idx="1"/>
          </p:nvPr>
        </p:nvSpPr>
        <p:spPr/>
        <p:txBody>
          <a:bodyPr/>
          <a:lstStyle/>
          <a:p>
            <a:endParaRPr lang="en-TR" dirty="0"/>
          </a:p>
          <a:p>
            <a:endParaRPr lang="en-TR" dirty="0"/>
          </a:p>
        </p:txBody>
      </p:sp>
      <p:sp>
        <p:nvSpPr>
          <p:cNvPr id="4" name="Slide Number Placeholder 3">
            <a:extLst>
              <a:ext uri="{FF2B5EF4-FFF2-40B4-BE49-F238E27FC236}">
                <a16:creationId xmlns:a16="http://schemas.microsoft.com/office/drawing/2014/main" id="{30C84236-A829-E113-768B-BDB54BE0CEE2}"/>
              </a:ext>
            </a:extLst>
          </p:cNvPr>
          <p:cNvSpPr>
            <a:spLocks noGrp="1"/>
          </p:cNvSpPr>
          <p:nvPr>
            <p:ph type="sldNum" sz="quarter" idx="5"/>
          </p:nvPr>
        </p:nvSpPr>
        <p:spPr/>
        <p:txBody>
          <a:bodyPr/>
          <a:lstStyle/>
          <a:p>
            <a:fld id="{937E19D3-051F-284C-846A-A61E88F7BD88}" type="slidenum">
              <a:rPr lang="en-TR" smtClean="0"/>
              <a:t>18</a:t>
            </a:fld>
            <a:endParaRPr lang="en-TR"/>
          </a:p>
        </p:txBody>
      </p:sp>
    </p:spTree>
    <p:extLst>
      <p:ext uri="{BB962C8B-B14F-4D97-AF65-F5344CB8AC3E}">
        <p14:creationId xmlns:p14="http://schemas.microsoft.com/office/powerpoint/2010/main" val="664835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825E3-8701-57FF-3F7A-87BD549A78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65F4CC-72BE-CA72-F40D-520225A0FC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2FFE73-AC44-3624-D3D2-5088A0F083B5}"/>
              </a:ext>
            </a:extLst>
          </p:cNvPr>
          <p:cNvSpPr>
            <a:spLocks noGrp="1"/>
          </p:cNvSpPr>
          <p:nvPr>
            <p:ph type="body" idx="1"/>
          </p:nvPr>
        </p:nvSpPr>
        <p:spPr/>
        <p:txBody>
          <a:bodyPr/>
          <a:lstStyle/>
          <a:p>
            <a:endParaRPr lang="en-TR" dirty="0"/>
          </a:p>
          <a:p>
            <a:endParaRPr lang="en-TR" dirty="0"/>
          </a:p>
        </p:txBody>
      </p:sp>
      <p:sp>
        <p:nvSpPr>
          <p:cNvPr id="4" name="Slide Number Placeholder 3">
            <a:extLst>
              <a:ext uri="{FF2B5EF4-FFF2-40B4-BE49-F238E27FC236}">
                <a16:creationId xmlns:a16="http://schemas.microsoft.com/office/drawing/2014/main" id="{45FC4BA1-549C-9A36-9B47-2532BBC7379B}"/>
              </a:ext>
            </a:extLst>
          </p:cNvPr>
          <p:cNvSpPr>
            <a:spLocks noGrp="1"/>
          </p:cNvSpPr>
          <p:nvPr>
            <p:ph type="sldNum" sz="quarter" idx="5"/>
          </p:nvPr>
        </p:nvSpPr>
        <p:spPr/>
        <p:txBody>
          <a:bodyPr/>
          <a:lstStyle/>
          <a:p>
            <a:fld id="{937E19D3-051F-284C-846A-A61E88F7BD88}" type="slidenum">
              <a:rPr lang="en-TR" smtClean="0"/>
              <a:t>19</a:t>
            </a:fld>
            <a:endParaRPr lang="en-TR"/>
          </a:p>
        </p:txBody>
      </p:sp>
    </p:spTree>
    <p:extLst>
      <p:ext uri="{BB962C8B-B14F-4D97-AF65-F5344CB8AC3E}">
        <p14:creationId xmlns:p14="http://schemas.microsoft.com/office/powerpoint/2010/main" val="3666945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jpg"/><Relationship Id="rId26" Type="http://schemas.openxmlformats.org/officeDocument/2006/relationships/image" Target="../media/image27.png"/><Relationship Id="rId21" Type="http://schemas.openxmlformats.org/officeDocument/2006/relationships/image" Target="../media/image22.jpg"/><Relationship Id="rId34" Type="http://schemas.openxmlformats.org/officeDocument/2006/relationships/image" Target="../media/image35.jpg"/><Relationship Id="rId7" Type="http://schemas.openxmlformats.org/officeDocument/2006/relationships/image" Target="../media/image8.jpg"/><Relationship Id="rId12" Type="http://schemas.openxmlformats.org/officeDocument/2006/relationships/image" Target="../media/image13.jpg"/><Relationship Id="rId17" Type="http://schemas.openxmlformats.org/officeDocument/2006/relationships/image" Target="../media/image18.png"/><Relationship Id="rId25" Type="http://schemas.openxmlformats.org/officeDocument/2006/relationships/image" Target="../media/image26.jpg"/><Relationship Id="rId33" Type="http://schemas.openxmlformats.org/officeDocument/2006/relationships/image" Target="../media/image34.jpg"/><Relationship Id="rId38" Type="http://schemas.openxmlformats.org/officeDocument/2006/relationships/image" Target="../media/image39.jp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jp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jpg"/><Relationship Id="rId32" Type="http://schemas.openxmlformats.org/officeDocument/2006/relationships/image" Target="../media/image33.jpg"/><Relationship Id="rId37" Type="http://schemas.openxmlformats.org/officeDocument/2006/relationships/image" Target="../media/image38.jp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jpg"/><Relationship Id="rId36" Type="http://schemas.openxmlformats.org/officeDocument/2006/relationships/image" Target="../media/image37.jpg"/><Relationship Id="rId10" Type="http://schemas.openxmlformats.org/officeDocument/2006/relationships/image" Target="../media/image11.jpg"/><Relationship Id="rId19" Type="http://schemas.openxmlformats.org/officeDocument/2006/relationships/image" Target="../media/image20.jpg"/><Relationship Id="rId31" Type="http://schemas.openxmlformats.org/officeDocument/2006/relationships/image" Target="../media/image32.jpg"/><Relationship Id="rId4" Type="http://schemas.openxmlformats.org/officeDocument/2006/relationships/image" Target="../media/image5.jpg"/><Relationship Id="rId9" Type="http://schemas.openxmlformats.org/officeDocument/2006/relationships/image" Target="../media/image10.jpg"/><Relationship Id="rId14" Type="http://schemas.openxmlformats.org/officeDocument/2006/relationships/image" Target="../media/image15.jpg"/><Relationship Id="rId22" Type="http://schemas.openxmlformats.org/officeDocument/2006/relationships/image" Target="../media/image23.jpg"/><Relationship Id="rId27" Type="http://schemas.openxmlformats.org/officeDocument/2006/relationships/image" Target="../media/image28.jpg"/><Relationship Id="rId30" Type="http://schemas.openxmlformats.org/officeDocument/2006/relationships/image" Target="../media/image31.png"/><Relationship Id="rId35" Type="http://schemas.openxmlformats.org/officeDocument/2006/relationships/image" Target="../media/image36.png"/><Relationship Id="rId8" Type="http://schemas.openxmlformats.org/officeDocument/2006/relationships/image" Target="../media/image9.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4646295" y="0"/>
            <a:ext cx="7294245" cy="6857995"/>
          </a:xfrm>
          <a:prstGeom prst="rect">
            <a:avLst/>
          </a:prstGeom>
        </p:spPr>
      </p:pic>
      <p:sp>
        <p:nvSpPr>
          <p:cNvPr id="17" name="bg object 17"/>
          <p:cNvSpPr/>
          <p:nvPr/>
        </p:nvSpPr>
        <p:spPr>
          <a:xfrm>
            <a:off x="2302382" y="0"/>
            <a:ext cx="6123305" cy="6831330"/>
          </a:xfrm>
          <a:custGeom>
            <a:avLst/>
            <a:gdLst/>
            <a:ahLst/>
            <a:cxnLst/>
            <a:rect l="l" t="t" r="r" b="b"/>
            <a:pathLst>
              <a:path w="6123305" h="6831330">
                <a:moveTo>
                  <a:pt x="6122924" y="0"/>
                </a:moveTo>
                <a:lnTo>
                  <a:pt x="0" y="0"/>
                </a:lnTo>
                <a:lnTo>
                  <a:pt x="3061462" y="6831330"/>
                </a:lnTo>
                <a:lnTo>
                  <a:pt x="6122924" y="0"/>
                </a:lnTo>
                <a:close/>
              </a:path>
            </a:pathLst>
          </a:custGeom>
          <a:solidFill>
            <a:srgbClr val="FFFFFF"/>
          </a:solidFill>
        </p:spPr>
        <p:txBody>
          <a:bodyPr wrap="square" lIns="0" tIns="0" rIns="0" bIns="0" rtlCol="0"/>
          <a:lstStyle/>
          <a:p>
            <a:endParaRPr/>
          </a:p>
        </p:txBody>
      </p:sp>
      <p:sp>
        <p:nvSpPr>
          <p:cNvPr id="18" name="bg object 18"/>
          <p:cNvSpPr/>
          <p:nvPr/>
        </p:nvSpPr>
        <p:spPr>
          <a:xfrm>
            <a:off x="2302382" y="0"/>
            <a:ext cx="6123305" cy="6831330"/>
          </a:xfrm>
          <a:custGeom>
            <a:avLst/>
            <a:gdLst/>
            <a:ahLst/>
            <a:cxnLst/>
            <a:rect l="l" t="t" r="r" b="b"/>
            <a:pathLst>
              <a:path w="6123305" h="6831330">
                <a:moveTo>
                  <a:pt x="6122924" y="0"/>
                </a:moveTo>
                <a:lnTo>
                  <a:pt x="3061462" y="6831330"/>
                </a:lnTo>
                <a:lnTo>
                  <a:pt x="0" y="0"/>
                </a:lnTo>
              </a:path>
            </a:pathLst>
          </a:custGeom>
          <a:ln w="12700">
            <a:solidFill>
              <a:srgbClr val="FFFFFF"/>
            </a:solidFill>
          </a:ln>
        </p:spPr>
        <p:txBody>
          <a:bodyPr wrap="square" lIns="0" tIns="0" rIns="0" bIns="0" rtlCol="0"/>
          <a:lstStyle/>
          <a:p>
            <a:endParaRPr/>
          </a:p>
        </p:txBody>
      </p:sp>
      <p:sp>
        <p:nvSpPr>
          <p:cNvPr id="19" name="bg object 19"/>
          <p:cNvSpPr/>
          <p:nvPr/>
        </p:nvSpPr>
        <p:spPr>
          <a:xfrm>
            <a:off x="377825" y="5833109"/>
            <a:ext cx="4305300" cy="1024890"/>
          </a:xfrm>
          <a:custGeom>
            <a:avLst/>
            <a:gdLst/>
            <a:ahLst/>
            <a:cxnLst/>
            <a:rect l="l" t="t" r="r" b="b"/>
            <a:pathLst>
              <a:path w="4305300" h="1024890">
                <a:moveTo>
                  <a:pt x="4305300" y="0"/>
                </a:moveTo>
                <a:lnTo>
                  <a:pt x="256222" y="0"/>
                </a:lnTo>
                <a:lnTo>
                  <a:pt x="0" y="1024888"/>
                </a:lnTo>
                <a:lnTo>
                  <a:pt x="4049014" y="1024888"/>
                </a:lnTo>
                <a:lnTo>
                  <a:pt x="4305300" y="0"/>
                </a:lnTo>
                <a:close/>
              </a:path>
            </a:pathLst>
          </a:custGeom>
          <a:solidFill>
            <a:srgbClr val="FFFFFF"/>
          </a:solidFill>
        </p:spPr>
        <p:txBody>
          <a:bodyPr wrap="square" lIns="0" tIns="0" rIns="0" bIns="0" rtlCol="0"/>
          <a:lstStyle/>
          <a:p>
            <a:endParaRPr/>
          </a:p>
        </p:txBody>
      </p:sp>
      <p:sp>
        <p:nvSpPr>
          <p:cNvPr id="20" name="bg object 20"/>
          <p:cNvSpPr/>
          <p:nvPr/>
        </p:nvSpPr>
        <p:spPr>
          <a:xfrm>
            <a:off x="377825" y="5833109"/>
            <a:ext cx="4305300" cy="1024890"/>
          </a:xfrm>
          <a:custGeom>
            <a:avLst/>
            <a:gdLst/>
            <a:ahLst/>
            <a:cxnLst/>
            <a:rect l="l" t="t" r="r" b="b"/>
            <a:pathLst>
              <a:path w="4305300" h="1024890">
                <a:moveTo>
                  <a:pt x="0" y="1024888"/>
                </a:moveTo>
                <a:lnTo>
                  <a:pt x="256222" y="0"/>
                </a:lnTo>
                <a:lnTo>
                  <a:pt x="4305300" y="0"/>
                </a:lnTo>
                <a:lnTo>
                  <a:pt x="4049014" y="1024888"/>
                </a:lnTo>
                <a:lnTo>
                  <a:pt x="0" y="1024888"/>
                </a:lnTo>
                <a:close/>
              </a:path>
            </a:pathLst>
          </a:custGeom>
          <a:ln w="12700">
            <a:solidFill>
              <a:srgbClr val="FFFFFF"/>
            </a:solidFill>
          </a:ln>
        </p:spPr>
        <p:txBody>
          <a:bodyPr wrap="square" lIns="0" tIns="0" rIns="0" bIns="0" rtlCol="0"/>
          <a:lstStyle/>
          <a:p>
            <a:endParaRPr/>
          </a:p>
        </p:txBody>
      </p:sp>
      <p:pic>
        <p:nvPicPr>
          <p:cNvPr id="21" name="bg object 21"/>
          <p:cNvPicPr/>
          <p:nvPr/>
        </p:nvPicPr>
        <p:blipFill>
          <a:blip r:embed="rId3" cstate="print"/>
          <a:stretch>
            <a:fillRect/>
          </a:stretch>
        </p:blipFill>
        <p:spPr>
          <a:xfrm>
            <a:off x="763904" y="584200"/>
            <a:ext cx="1775460" cy="631189"/>
          </a:xfrm>
          <a:prstGeom prst="rect">
            <a:avLst/>
          </a:prstGeom>
        </p:spPr>
      </p:pic>
      <p:sp>
        <p:nvSpPr>
          <p:cNvPr id="22" name="bg object 22"/>
          <p:cNvSpPr/>
          <p:nvPr/>
        </p:nvSpPr>
        <p:spPr>
          <a:xfrm>
            <a:off x="3254375" y="2100578"/>
            <a:ext cx="2002789" cy="4730750"/>
          </a:xfrm>
          <a:custGeom>
            <a:avLst/>
            <a:gdLst/>
            <a:ahLst/>
            <a:cxnLst/>
            <a:rect l="l" t="t" r="r" b="b"/>
            <a:pathLst>
              <a:path w="2002789" h="4730750">
                <a:moveTo>
                  <a:pt x="2002789" y="0"/>
                </a:moveTo>
                <a:lnTo>
                  <a:pt x="0" y="0"/>
                </a:lnTo>
                <a:lnTo>
                  <a:pt x="0" y="4730750"/>
                </a:lnTo>
                <a:lnTo>
                  <a:pt x="2002789" y="4730750"/>
                </a:lnTo>
                <a:lnTo>
                  <a:pt x="2002789" y="0"/>
                </a:lnTo>
                <a:close/>
              </a:path>
            </a:pathLst>
          </a:custGeom>
          <a:solidFill>
            <a:srgbClr val="FFFFFF"/>
          </a:solidFill>
        </p:spPr>
        <p:txBody>
          <a:bodyPr wrap="square" lIns="0" tIns="0" rIns="0" bIns="0" rtlCol="0"/>
          <a:lstStyle/>
          <a:p>
            <a:endParaRPr/>
          </a:p>
        </p:txBody>
      </p:sp>
      <p:sp>
        <p:nvSpPr>
          <p:cNvPr id="23" name="bg object 23"/>
          <p:cNvSpPr/>
          <p:nvPr/>
        </p:nvSpPr>
        <p:spPr>
          <a:xfrm>
            <a:off x="3254375" y="2100578"/>
            <a:ext cx="2002789" cy="4730750"/>
          </a:xfrm>
          <a:custGeom>
            <a:avLst/>
            <a:gdLst/>
            <a:ahLst/>
            <a:cxnLst/>
            <a:rect l="l" t="t" r="r" b="b"/>
            <a:pathLst>
              <a:path w="2002789" h="4730750">
                <a:moveTo>
                  <a:pt x="0" y="4730750"/>
                </a:moveTo>
                <a:lnTo>
                  <a:pt x="2002789" y="4730750"/>
                </a:lnTo>
                <a:lnTo>
                  <a:pt x="2002789" y="0"/>
                </a:lnTo>
                <a:lnTo>
                  <a:pt x="0" y="0"/>
                </a:lnTo>
                <a:lnTo>
                  <a:pt x="0" y="4730750"/>
                </a:lnTo>
                <a:close/>
              </a:path>
            </a:pathLst>
          </a:custGeom>
          <a:ln w="12698">
            <a:solidFill>
              <a:srgbClr val="FFFFFF"/>
            </a:solidFill>
          </a:ln>
        </p:spPr>
        <p:txBody>
          <a:bodyPr wrap="square" lIns="0" tIns="0" rIns="0" bIns="0" rtlCol="0"/>
          <a:lstStyle/>
          <a:p>
            <a:endParaRPr/>
          </a:p>
        </p:txBody>
      </p:sp>
      <p:sp>
        <p:nvSpPr>
          <p:cNvPr id="2" name="Holder 2"/>
          <p:cNvSpPr>
            <a:spLocks noGrp="1"/>
          </p:cNvSpPr>
          <p:nvPr>
            <p:ph type="ctrTitle"/>
          </p:nvPr>
        </p:nvSpPr>
        <p:spPr>
          <a:xfrm>
            <a:off x="659688" y="2901518"/>
            <a:ext cx="3229610" cy="879475"/>
          </a:xfrm>
          <a:prstGeom prst="rect">
            <a:avLst/>
          </a:prstGeom>
        </p:spPr>
        <p:txBody>
          <a:bodyPr wrap="square" lIns="0" tIns="0" rIns="0" bIns="0">
            <a:spAutoFit/>
          </a:bodyPr>
          <a:lstStyle>
            <a:lvl1pPr>
              <a:defRPr sz="2650" b="1" i="0">
                <a:solidFill>
                  <a:srgbClr val="440099"/>
                </a:solidFill>
                <a:latin typeface="Verdana"/>
                <a:cs typeface="Verdana"/>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sz="1400" b="0" i="0">
                <a:solidFill>
                  <a:srgbClr val="374151"/>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defRPr sz="1050" b="0" i="0">
                <a:solidFill>
                  <a:srgbClr val="440099"/>
                </a:solidFill>
                <a:latin typeface="Microsoft Sans Serif"/>
                <a:cs typeface="Microsoft Sans Serif"/>
              </a:defRPr>
            </a:lvl1pPr>
          </a:lstStyle>
          <a:p>
            <a:pPr marL="12700">
              <a:lnSpc>
                <a:spcPts val="1255"/>
              </a:lnSpc>
            </a:pPr>
            <a:r>
              <a:rPr spc="-10" dirty="0"/>
              <a:t>benovaconsulting.com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12/9/24</a:t>
            </a:fld>
            <a:endParaRPr lang="en-US"/>
          </a:p>
        </p:txBody>
      </p:sp>
      <p:sp>
        <p:nvSpPr>
          <p:cNvPr id="6" name="Holder 6"/>
          <p:cNvSpPr>
            <a:spLocks noGrp="1"/>
          </p:cNvSpPr>
          <p:nvPr>
            <p:ph type="sldNum" sz="quarter" idx="7"/>
          </p:nvPr>
        </p:nvSpPr>
        <p:spPr/>
        <p:txBody>
          <a:bodyPr lIns="0" tIns="0" rIns="0" bIns="0"/>
          <a:lstStyle>
            <a:lvl1pPr>
              <a:defRPr sz="1050" b="0" i="0">
                <a:solidFill>
                  <a:srgbClr val="440099"/>
                </a:solidFill>
                <a:latin typeface="Microsoft Sans Serif"/>
                <a:cs typeface="Microsoft Sans Serif"/>
              </a:defRPr>
            </a:lvl1pPr>
          </a:lstStyle>
          <a:p>
            <a:pPr marL="38100">
              <a:lnSpc>
                <a:spcPts val="1255"/>
              </a:lnSpc>
            </a:pPr>
            <a:fld id="{81D60167-4931-47E6-BA6A-407CBD079E47}" type="slidenum">
              <a:rPr spc="-25" dirty="0"/>
              <a:t>‹#›</a:t>
            </a:fld>
            <a:endParaRPr spc="-2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50" b="1" i="0">
                <a:solidFill>
                  <a:srgbClr val="440099"/>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sz="1400" b="0" i="0">
                <a:solidFill>
                  <a:srgbClr val="374151"/>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defRPr sz="1050" b="0" i="0">
                <a:solidFill>
                  <a:srgbClr val="440099"/>
                </a:solidFill>
                <a:latin typeface="Microsoft Sans Serif"/>
                <a:cs typeface="Microsoft Sans Serif"/>
              </a:defRPr>
            </a:lvl1pPr>
          </a:lstStyle>
          <a:p>
            <a:pPr marL="12700">
              <a:lnSpc>
                <a:spcPts val="1255"/>
              </a:lnSpc>
            </a:pPr>
            <a:r>
              <a:rPr spc="-10" dirty="0"/>
              <a:t>benovaconsulting.com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12/9/24</a:t>
            </a:fld>
            <a:endParaRPr lang="en-US"/>
          </a:p>
        </p:txBody>
      </p:sp>
      <p:sp>
        <p:nvSpPr>
          <p:cNvPr id="6" name="Holder 6"/>
          <p:cNvSpPr>
            <a:spLocks noGrp="1"/>
          </p:cNvSpPr>
          <p:nvPr>
            <p:ph type="sldNum" sz="quarter" idx="7"/>
          </p:nvPr>
        </p:nvSpPr>
        <p:spPr/>
        <p:txBody>
          <a:bodyPr lIns="0" tIns="0" rIns="0" bIns="0"/>
          <a:lstStyle>
            <a:lvl1pPr>
              <a:defRPr sz="1050" b="0" i="0">
                <a:solidFill>
                  <a:srgbClr val="440099"/>
                </a:solidFill>
                <a:latin typeface="Microsoft Sans Serif"/>
                <a:cs typeface="Microsoft Sans Serif"/>
              </a:defRPr>
            </a:lvl1pPr>
          </a:lstStyle>
          <a:p>
            <a:pPr marL="38100">
              <a:lnSpc>
                <a:spcPts val="1255"/>
              </a:lnSpc>
            </a:pPr>
            <a:fld id="{81D60167-4931-47E6-BA6A-407CBD079E47}" type="slidenum">
              <a:rPr spc="-25" dirty="0"/>
              <a:t>‹#›</a:t>
            </a:fld>
            <a:endParaRPr spc="-2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50" b="1" i="0">
                <a:solidFill>
                  <a:srgbClr val="440099"/>
                </a:solidFill>
                <a:latin typeface="Verdana"/>
                <a:cs typeface="Verdana"/>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50" b="0" i="0">
                <a:solidFill>
                  <a:srgbClr val="440099"/>
                </a:solidFill>
                <a:latin typeface="Microsoft Sans Serif"/>
                <a:cs typeface="Microsoft Sans Serif"/>
              </a:defRPr>
            </a:lvl1pPr>
          </a:lstStyle>
          <a:p>
            <a:pPr marL="12700">
              <a:lnSpc>
                <a:spcPts val="1255"/>
              </a:lnSpc>
            </a:pPr>
            <a:r>
              <a:rPr spc="-10" dirty="0"/>
              <a:t>benovaconsulting.com</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12/9/24</a:t>
            </a:fld>
            <a:endParaRPr lang="en-US"/>
          </a:p>
        </p:txBody>
      </p:sp>
      <p:sp>
        <p:nvSpPr>
          <p:cNvPr id="7" name="Holder 7"/>
          <p:cNvSpPr>
            <a:spLocks noGrp="1"/>
          </p:cNvSpPr>
          <p:nvPr>
            <p:ph type="sldNum" sz="quarter" idx="7"/>
          </p:nvPr>
        </p:nvSpPr>
        <p:spPr/>
        <p:txBody>
          <a:bodyPr lIns="0" tIns="0" rIns="0" bIns="0"/>
          <a:lstStyle>
            <a:lvl1pPr>
              <a:defRPr sz="1050" b="0" i="0">
                <a:solidFill>
                  <a:srgbClr val="440099"/>
                </a:solidFill>
                <a:latin typeface="Microsoft Sans Serif"/>
                <a:cs typeface="Microsoft Sans Serif"/>
              </a:defRPr>
            </a:lvl1pPr>
          </a:lstStyle>
          <a:p>
            <a:pPr marL="38100">
              <a:lnSpc>
                <a:spcPts val="1255"/>
              </a:lnSpc>
            </a:pPr>
            <a:fld id="{81D60167-4931-47E6-BA6A-407CBD079E47}" type="slidenum">
              <a:rPr spc="-25" dirty="0"/>
              <a:t>‹#›</a:t>
            </a:fld>
            <a:endParaRPr spc="-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471932"/>
            <a:ext cx="12190095" cy="35560"/>
          </a:xfrm>
          <a:custGeom>
            <a:avLst/>
            <a:gdLst/>
            <a:ahLst/>
            <a:cxnLst/>
            <a:rect l="l" t="t" r="r" b="b"/>
            <a:pathLst>
              <a:path w="12190095" h="35559">
                <a:moveTo>
                  <a:pt x="12189968" y="23495"/>
                </a:moveTo>
                <a:lnTo>
                  <a:pt x="0" y="23495"/>
                </a:lnTo>
                <a:lnTo>
                  <a:pt x="0" y="35128"/>
                </a:lnTo>
                <a:lnTo>
                  <a:pt x="12189968" y="35128"/>
                </a:lnTo>
                <a:lnTo>
                  <a:pt x="12189968" y="23495"/>
                </a:lnTo>
                <a:close/>
              </a:path>
              <a:path w="12190095" h="35559">
                <a:moveTo>
                  <a:pt x="12189968" y="0"/>
                </a:moveTo>
                <a:lnTo>
                  <a:pt x="0" y="0"/>
                </a:lnTo>
                <a:lnTo>
                  <a:pt x="0" y="11633"/>
                </a:lnTo>
                <a:lnTo>
                  <a:pt x="12189968" y="11633"/>
                </a:lnTo>
                <a:lnTo>
                  <a:pt x="12189968" y="0"/>
                </a:lnTo>
                <a:close/>
              </a:path>
            </a:pathLst>
          </a:custGeom>
          <a:solidFill>
            <a:srgbClr val="440099"/>
          </a:solidFill>
        </p:spPr>
        <p:txBody>
          <a:bodyPr wrap="square" lIns="0" tIns="0" rIns="0" bIns="0" rtlCol="0"/>
          <a:lstStyle/>
          <a:p>
            <a:endParaRPr/>
          </a:p>
        </p:txBody>
      </p:sp>
      <p:sp>
        <p:nvSpPr>
          <p:cNvPr id="17" name="bg object 17"/>
          <p:cNvSpPr/>
          <p:nvPr/>
        </p:nvSpPr>
        <p:spPr>
          <a:xfrm>
            <a:off x="0" y="913383"/>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10480040" y="0"/>
            <a:ext cx="1483359" cy="960120"/>
          </a:xfrm>
          <a:prstGeom prst="rect">
            <a:avLst/>
          </a:prstGeom>
        </p:spPr>
      </p:pic>
      <p:sp>
        <p:nvSpPr>
          <p:cNvPr id="19" name="bg object 19"/>
          <p:cNvSpPr/>
          <p:nvPr/>
        </p:nvSpPr>
        <p:spPr>
          <a:xfrm>
            <a:off x="606425" y="996314"/>
            <a:ext cx="1743710" cy="843280"/>
          </a:xfrm>
          <a:custGeom>
            <a:avLst/>
            <a:gdLst/>
            <a:ahLst/>
            <a:cxnLst/>
            <a:rect l="l" t="t" r="r" b="b"/>
            <a:pathLst>
              <a:path w="1743710" h="843280">
                <a:moveTo>
                  <a:pt x="0" y="843279"/>
                </a:moveTo>
                <a:lnTo>
                  <a:pt x="1743710" y="843279"/>
                </a:lnTo>
                <a:lnTo>
                  <a:pt x="1743710" y="0"/>
                </a:lnTo>
                <a:lnTo>
                  <a:pt x="0" y="0"/>
                </a:lnTo>
                <a:lnTo>
                  <a:pt x="0" y="843279"/>
                </a:lnTo>
                <a:close/>
              </a:path>
            </a:pathLst>
          </a:custGeom>
          <a:ln w="19050">
            <a:solidFill>
              <a:srgbClr val="500E9F"/>
            </a:solidFill>
          </a:ln>
        </p:spPr>
        <p:txBody>
          <a:bodyPr wrap="square" lIns="0" tIns="0" rIns="0" bIns="0" rtlCol="0"/>
          <a:lstStyle/>
          <a:p>
            <a:endParaRPr/>
          </a:p>
        </p:txBody>
      </p:sp>
      <p:pic>
        <p:nvPicPr>
          <p:cNvPr id="20" name="bg object 20"/>
          <p:cNvPicPr/>
          <p:nvPr/>
        </p:nvPicPr>
        <p:blipFill>
          <a:blip r:embed="rId3" cstate="print"/>
          <a:stretch>
            <a:fillRect/>
          </a:stretch>
        </p:blipFill>
        <p:spPr>
          <a:xfrm>
            <a:off x="747814" y="1268730"/>
            <a:ext cx="1476120" cy="270510"/>
          </a:xfrm>
          <a:prstGeom prst="rect">
            <a:avLst/>
          </a:prstGeom>
        </p:spPr>
      </p:pic>
      <p:sp>
        <p:nvSpPr>
          <p:cNvPr id="21" name="bg object 21"/>
          <p:cNvSpPr/>
          <p:nvPr/>
        </p:nvSpPr>
        <p:spPr>
          <a:xfrm>
            <a:off x="606425" y="996314"/>
            <a:ext cx="7480300" cy="3495040"/>
          </a:xfrm>
          <a:custGeom>
            <a:avLst/>
            <a:gdLst/>
            <a:ahLst/>
            <a:cxnLst/>
            <a:rect l="l" t="t" r="r" b="b"/>
            <a:pathLst>
              <a:path w="7480300" h="3495040">
                <a:moveTo>
                  <a:pt x="0" y="1724659"/>
                </a:moveTo>
                <a:lnTo>
                  <a:pt x="1743710" y="1724659"/>
                </a:lnTo>
                <a:lnTo>
                  <a:pt x="1743710" y="881379"/>
                </a:lnTo>
                <a:lnTo>
                  <a:pt x="0" y="881379"/>
                </a:lnTo>
                <a:lnTo>
                  <a:pt x="0" y="1724659"/>
                </a:lnTo>
                <a:close/>
              </a:path>
              <a:path w="7480300" h="3495040">
                <a:moveTo>
                  <a:pt x="0" y="3495039"/>
                </a:moveTo>
                <a:lnTo>
                  <a:pt x="1743710" y="3495039"/>
                </a:lnTo>
                <a:lnTo>
                  <a:pt x="1743710" y="2653029"/>
                </a:lnTo>
                <a:lnTo>
                  <a:pt x="0" y="2653029"/>
                </a:lnTo>
                <a:lnTo>
                  <a:pt x="0" y="3495039"/>
                </a:lnTo>
                <a:close/>
              </a:path>
              <a:path w="7480300" h="3495040">
                <a:moveTo>
                  <a:pt x="1918970" y="1724659"/>
                </a:moveTo>
                <a:lnTo>
                  <a:pt x="3662679" y="1724659"/>
                </a:lnTo>
                <a:lnTo>
                  <a:pt x="3662679" y="881379"/>
                </a:lnTo>
                <a:lnTo>
                  <a:pt x="1918970" y="881379"/>
                </a:lnTo>
                <a:lnTo>
                  <a:pt x="1918970" y="1724659"/>
                </a:lnTo>
                <a:close/>
              </a:path>
              <a:path w="7480300" h="3495040">
                <a:moveTo>
                  <a:pt x="1918970" y="3495039"/>
                </a:moveTo>
                <a:lnTo>
                  <a:pt x="3662679" y="3495039"/>
                </a:lnTo>
                <a:lnTo>
                  <a:pt x="3662679" y="2653029"/>
                </a:lnTo>
                <a:lnTo>
                  <a:pt x="1918970" y="2653029"/>
                </a:lnTo>
                <a:lnTo>
                  <a:pt x="1918970" y="3495039"/>
                </a:lnTo>
                <a:close/>
              </a:path>
              <a:path w="7480300" h="3495040">
                <a:moveTo>
                  <a:pt x="3831590" y="1724659"/>
                </a:moveTo>
                <a:lnTo>
                  <a:pt x="5575300" y="1724659"/>
                </a:lnTo>
                <a:lnTo>
                  <a:pt x="5575300" y="881379"/>
                </a:lnTo>
                <a:lnTo>
                  <a:pt x="3831590" y="881379"/>
                </a:lnTo>
                <a:lnTo>
                  <a:pt x="3831590" y="1724659"/>
                </a:lnTo>
                <a:close/>
              </a:path>
              <a:path w="7480300" h="3495040">
                <a:moveTo>
                  <a:pt x="3831590" y="3495039"/>
                </a:moveTo>
                <a:lnTo>
                  <a:pt x="5575300" y="3495039"/>
                </a:lnTo>
                <a:lnTo>
                  <a:pt x="5575300" y="2653029"/>
                </a:lnTo>
                <a:lnTo>
                  <a:pt x="3831590" y="2653029"/>
                </a:lnTo>
                <a:lnTo>
                  <a:pt x="3831590" y="3495039"/>
                </a:lnTo>
                <a:close/>
              </a:path>
              <a:path w="7480300" h="3495040">
                <a:moveTo>
                  <a:pt x="5736590" y="1724659"/>
                </a:moveTo>
                <a:lnTo>
                  <a:pt x="7480300" y="1724659"/>
                </a:lnTo>
                <a:lnTo>
                  <a:pt x="7480300" y="881379"/>
                </a:lnTo>
                <a:lnTo>
                  <a:pt x="5736590" y="881379"/>
                </a:lnTo>
                <a:lnTo>
                  <a:pt x="5736590" y="1724659"/>
                </a:lnTo>
                <a:close/>
              </a:path>
              <a:path w="7480300" h="3495040">
                <a:moveTo>
                  <a:pt x="5736590" y="3495039"/>
                </a:moveTo>
                <a:lnTo>
                  <a:pt x="7480300" y="3495039"/>
                </a:lnTo>
                <a:lnTo>
                  <a:pt x="7480300" y="2653029"/>
                </a:lnTo>
                <a:lnTo>
                  <a:pt x="5736590" y="2653029"/>
                </a:lnTo>
                <a:lnTo>
                  <a:pt x="5736590" y="3495039"/>
                </a:lnTo>
                <a:close/>
              </a:path>
              <a:path w="7480300" h="3495040">
                <a:moveTo>
                  <a:pt x="1918970" y="843279"/>
                </a:moveTo>
                <a:lnTo>
                  <a:pt x="3662679" y="843279"/>
                </a:lnTo>
                <a:lnTo>
                  <a:pt x="3662679" y="0"/>
                </a:lnTo>
                <a:lnTo>
                  <a:pt x="1918970" y="0"/>
                </a:lnTo>
                <a:lnTo>
                  <a:pt x="1918970" y="843279"/>
                </a:lnTo>
                <a:close/>
              </a:path>
              <a:path w="7480300" h="3495040">
                <a:moveTo>
                  <a:pt x="3831590" y="843279"/>
                </a:moveTo>
                <a:lnTo>
                  <a:pt x="5575300" y="843279"/>
                </a:lnTo>
                <a:lnTo>
                  <a:pt x="5575300" y="0"/>
                </a:lnTo>
                <a:lnTo>
                  <a:pt x="3831590" y="0"/>
                </a:lnTo>
                <a:lnTo>
                  <a:pt x="3831590" y="843279"/>
                </a:lnTo>
                <a:close/>
              </a:path>
              <a:path w="7480300" h="3495040">
                <a:moveTo>
                  <a:pt x="5736590" y="843279"/>
                </a:moveTo>
                <a:lnTo>
                  <a:pt x="7480300" y="843279"/>
                </a:lnTo>
                <a:lnTo>
                  <a:pt x="7480300" y="0"/>
                </a:lnTo>
                <a:lnTo>
                  <a:pt x="5736590" y="0"/>
                </a:lnTo>
                <a:lnTo>
                  <a:pt x="5736590" y="843279"/>
                </a:lnTo>
                <a:close/>
              </a:path>
            </a:pathLst>
          </a:custGeom>
          <a:ln w="19050">
            <a:solidFill>
              <a:srgbClr val="500E9F"/>
            </a:solidFill>
          </a:ln>
        </p:spPr>
        <p:txBody>
          <a:bodyPr wrap="square" lIns="0" tIns="0" rIns="0" bIns="0" rtlCol="0"/>
          <a:lstStyle/>
          <a:p>
            <a:endParaRPr/>
          </a:p>
        </p:txBody>
      </p:sp>
      <p:pic>
        <p:nvPicPr>
          <p:cNvPr id="22" name="bg object 22"/>
          <p:cNvPicPr/>
          <p:nvPr/>
        </p:nvPicPr>
        <p:blipFill>
          <a:blip r:embed="rId4" cstate="print"/>
          <a:stretch>
            <a:fillRect/>
          </a:stretch>
        </p:blipFill>
        <p:spPr>
          <a:xfrm>
            <a:off x="2664460" y="1097280"/>
            <a:ext cx="1438910" cy="632460"/>
          </a:xfrm>
          <a:prstGeom prst="rect">
            <a:avLst/>
          </a:prstGeom>
        </p:spPr>
      </p:pic>
      <p:pic>
        <p:nvPicPr>
          <p:cNvPr id="23" name="bg object 23"/>
          <p:cNvPicPr/>
          <p:nvPr/>
        </p:nvPicPr>
        <p:blipFill>
          <a:blip r:embed="rId5" cstate="print"/>
          <a:stretch>
            <a:fillRect/>
          </a:stretch>
        </p:blipFill>
        <p:spPr>
          <a:xfrm>
            <a:off x="10167619" y="1313268"/>
            <a:ext cx="1680845" cy="203365"/>
          </a:xfrm>
          <a:prstGeom prst="rect">
            <a:avLst/>
          </a:prstGeom>
        </p:spPr>
      </p:pic>
      <p:pic>
        <p:nvPicPr>
          <p:cNvPr id="24" name="bg object 24"/>
          <p:cNvPicPr/>
          <p:nvPr/>
        </p:nvPicPr>
        <p:blipFill>
          <a:blip r:embed="rId6" cstate="print"/>
          <a:stretch>
            <a:fillRect/>
          </a:stretch>
        </p:blipFill>
        <p:spPr>
          <a:xfrm>
            <a:off x="10440669" y="5657850"/>
            <a:ext cx="1145540" cy="443230"/>
          </a:xfrm>
          <a:prstGeom prst="rect">
            <a:avLst/>
          </a:prstGeom>
        </p:spPr>
      </p:pic>
      <p:pic>
        <p:nvPicPr>
          <p:cNvPr id="25" name="bg object 25"/>
          <p:cNvPicPr/>
          <p:nvPr/>
        </p:nvPicPr>
        <p:blipFill>
          <a:blip r:embed="rId7" cstate="print"/>
          <a:stretch>
            <a:fillRect/>
          </a:stretch>
        </p:blipFill>
        <p:spPr>
          <a:xfrm>
            <a:off x="6486652" y="1289050"/>
            <a:ext cx="1510538" cy="264160"/>
          </a:xfrm>
          <a:prstGeom prst="rect">
            <a:avLst/>
          </a:prstGeom>
        </p:spPr>
      </p:pic>
      <p:sp>
        <p:nvSpPr>
          <p:cNvPr id="26" name="bg object 26"/>
          <p:cNvSpPr/>
          <p:nvPr/>
        </p:nvSpPr>
        <p:spPr>
          <a:xfrm>
            <a:off x="606425" y="2765425"/>
            <a:ext cx="7480300" cy="842010"/>
          </a:xfrm>
          <a:custGeom>
            <a:avLst/>
            <a:gdLst/>
            <a:ahLst/>
            <a:cxnLst/>
            <a:rect l="l" t="t" r="r" b="b"/>
            <a:pathLst>
              <a:path w="7480300" h="842010">
                <a:moveTo>
                  <a:pt x="0" y="842010"/>
                </a:moveTo>
                <a:lnTo>
                  <a:pt x="1743710" y="842010"/>
                </a:lnTo>
                <a:lnTo>
                  <a:pt x="1743710" y="0"/>
                </a:lnTo>
                <a:lnTo>
                  <a:pt x="0" y="0"/>
                </a:lnTo>
                <a:lnTo>
                  <a:pt x="0" y="842010"/>
                </a:lnTo>
                <a:close/>
              </a:path>
              <a:path w="7480300" h="842010">
                <a:moveTo>
                  <a:pt x="1918970" y="842010"/>
                </a:moveTo>
                <a:lnTo>
                  <a:pt x="3662679" y="842010"/>
                </a:lnTo>
                <a:lnTo>
                  <a:pt x="3662679" y="0"/>
                </a:lnTo>
                <a:lnTo>
                  <a:pt x="1918970" y="0"/>
                </a:lnTo>
                <a:lnTo>
                  <a:pt x="1918970" y="842010"/>
                </a:lnTo>
                <a:close/>
              </a:path>
              <a:path w="7480300" h="842010">
                <a:moveTo>
                  <a:pt x="3831590" y="842010"/>
                </a:moveTo>
                <a:lnTo>
                  <a:pt x="5575300" y="842010"/>
                </a:lnTo>
                <a:lnTo>
                  <a:pt x="5575300" y="0"/>
                </a:lnTo>
                <a:lnTo>
                  <a:pt x="3831590" y="0"/>
                </a:lnTo>
                <a:lnTo>
                  <a:pt x="3831590" y="842010"/>
                </a:lnTo>
                <a:close/>
              </a:path>
              <a:path w="7480300" h="842010">
                <a:moveTo>
                  <a:pt x="5736590" y="842010"/>
                </a:moveTo>
                <a:lnTo>
                  <a:pt x="7480300" y="842010"/>
                </a:lnTo>
                <a:lnTo>
                  <a:pt x="7480300" y="0"/>
                </a:lnTo>
                <a:lnTo>
                  <a:pt x="5736590" y="0"/>
                </a:lnTo>
                <a:lnTo>
                  <a:pt x="5736590" y="842010"/>
                </a:lnTo>
                <a:close/>
              </a:path>
            </a:pathLst>
          </a:custGeom>
          <a:ln w="19050">
            <a:solidFill>
              <a:srgbClr val="500E9F"/>
            </a:solidFill>
          </a:ln>
        </p:spPr>
        <p:txBody>
          <a:bodyPr wrap="square" lIns="0" tIns="0" rIns="0" bIns="0" rtlCol="0"/>
          <a:lstStyle/>
          <a:p>
            <a:endParaRPr/>
          </a:p>
        </p:txBody>
      </p:sp>
      <p:pic>
        <p:nvPicPr>
          <p:cNvPr id="27" name="bg object 27"/>
          <p:cNvPicPr/>
          <p:nvPr/>
        </p:nvPicPr>
        <p:blipFill>
          <a:blip r:embed="rId8" cstate="print"/>
          <a:stretch>
            <a:fillRect/>
          </a:stretch>
        </p:blipFill>
        <p:spPr>
          <a:xfrm>
            <a:off x="8303259" y="1201419"/>
            <a:ext cx="1629663" cy="422910"/>
          </a:xfrm>
          <a:prstGeom prst="rect">
            <a:avLst/>
          </a:prstGeom>
        </p:spPr>
      </p:pic>
      <p:pic>
        <p:nvPicPr>
          <p:cNvPr id="28" name="bg object 28"/>
          <p:cNvPicPr/>
          <p:nvPr/>
        </p:nvPicPr>
        <p:blipFill>
          <a:blip r:embed="rId9" cstate="print"/>
          <a:stretch>
            <a:fillRect/>
          </a:stretch>
        </p:blipFill>
        <p:spPr>
          <a:xfrm>
            <a:off x="704900" y="2164156"/>
            <a:ext cx="1590040" cy="261543"/>
          </a:xfrm>
          <a:prstGeom prst="rect">
            <a:avLst/>
          </a:prstGeom>
        </p:spPr>
      </p:pic>
      <p:pic>
        <p:nvPicPr>
          <p:cNvPr id="29" name="bg object 29"/>
          <p:cNvPicPr/>
          <p:nvPr/>
        </p:nvPicPr>
        <p:blipFill>
          <a:blip r:embed="rId10" cstate="print"/>
          <a:stretch>
            <a:fillRect/>
          </a:stretch>
        </p:blipFill>
        <p:spPr>
          <a:xfrm>
            <a:off x="701040" y="3924274"/>
            <a:ext cx="1591056" cy="221894"/>
          </a:xfrm>
          <a:prstGeom prst="rect">
            <a:avLst/>
          </a:prstGeom>
        </p:spPr>
      </p:pic>
      <p:pic>
        <p:nvPicPr>
          <p:cNvPr id="30" name="bg object 30"/>
          <p:cNvPicPr/>
          <p:nvPr/>
        </p:nvPicPr>
        <p:blipFill>
          <a:blip r:embed="rId11" cstate="print"/>
          <a:stretch>
            <a:fillRect/>
          </a:stretch>
        </p:blipFill>
        <p:spPr>
          <a:xfrm>
            <a:off x="10323194" y="3070860"/>
            <a:ext cx="1253972" cy="323850"/>
          </a:xfrm>
          <a:prstGeom prst="rect">
            <a:avLst/>
          </a:prstGeom>
        </p:spPr>
      </p:pic>
      <p:pic>
        <p:nvPicPr>
          <p:cNvPr id="31" name="bg object 31"/>
          <p:cNvPicPr/>
          <p:nvPr/>
        </p:nvPicPr>
        <p:blipFill>
          <a:blip r:embed="rId12" cstate="print"/>
          <a:stretch>
            <a:fillRect/>
          </a:stretch>
        </p:blipFill>
        <p:spPr>
          <a:xfrm>
            <a:off x="8660638" y="2065020"/>
            <a:ext cx="962545" cy="467360"/>
          </a:xfrm>
          <a:prstGeom prst="rect">
            <a:avLst/>
          </a:prstGeom>
        </p:spPr>
      </p:pic>
      <p:pic>
        <p:nvPicPr>
          <p:cNvPr id="32" name="bg object 32"/>
          <p:cNvPicPr/>
          <p:nvPr/>
        </p:nvPicPr>
        <p:blipFill>
          <a:blip r:embed="rId13" cstate="print"/>
          <a:stretch>
            <a:fillRect/>
          </a:stretch>
        </p:blipFill>
        <p:spPr>
          <a:xfrm>
            <a:off x="6687819" y="4667021"/>
            <a:ext cx="1071905" cy="581888"/>
          </a:xfrm>
          <a:prstGeom prst="rect">
            <a:avLst/>
          </a:prstGeom>
        </p:spPr>
      </p:pic>
      <p:pic>
        <p:nvPicPr>
          <p:cNvPr id="33" name="bg object 33"/>
          <p:cNvPicPr/>
          <p:nvPr/>
        </p:nvPicPr>
        <p:blipFill>
          <a:blip r:embed="rId14" cstate="print"/>
          <a:stretch>
            <a:fillRect/>
          </a:stretch>
        </p:blipFill>
        <p:spPr>
          <a:xfrm>
            <a:off x="2776220" y="5657850"/>
            <a:ext cx="1324609" cy="422909"/>
          </a:xfrm>
          <a:prstGeom prst="rect">
            <a:avLst/>
          </a:prstGeom>
        </p:spPr>
      </p:pic>
      <p:pic>
        <p:nvPicPr>
          <p:cNvPr id="34" name="bg object 34"/>
          <p:cNvPicPr/>
          <p:nvPr/>
        </p:nvPicPr>
        <p:blipFill>
          <a:blip r:embed="rId15" cstate="print"/>
          <a:stretch>
            <a:fillRect/>
          </a:stretch>
        </p:blipFill>
        <p:spPr>
          <a:xfrm>
            <a:off x="2665729" y="3877309"/>
            <a:ext cx="1440180" cy="391160"/>
          </a:xfrm>
          <a:prstGeom prst="rect">
            <a:avLst/>
          </a:prstGeom>
        </p:spPr>
      </p:pic>
      <p:pic>
        <p:nvPicPr>
          <p:cNvPr id="35" name="bg object 35"/>
          <p:cNvPicPr/>
          <p:nvPr/>
        </p:nvPicPr>
        <p:blipFill>
          <a:blip r:embed="rId16" cstate="print"/>
          <a:stretch>
            <a:fillRect/>
          </a:stretch>
        </p:blipFill>
        <p:spPr>
          <a:xfrm>
            <a:off x="4437379" y="3891279"/>
            <a:ext cx="1653539" cy="421640"/>
          </a:xfrm>
          <a:prstGeom prst="rect">
            <a:avLst/>
          </a:prstGeom>
        </p:spPr>
      </p:pic>
      <p:sp>
        <p:nvSpPr>
          <p:cNvPr id="36" name="bg object 36"/>
          <p:cNvSpPr/>
          <p:nvPr/>
        </p:nvSpPr>
        <p:spPr>
          <a:xfrm>
            <a:off x="606425" y="996314"/>
            <a:ext cx="9389110" cy="4382770"/>
          </a:xfrm>
          <a:custGeom>
            <a:avLst/>
            <a:gdLst/>
            <a:ahLst/>
            <a:cxnLst/>
            <a:rect l="l" t="t" r="r" b="b"/>
            <a:pathLst>
              <a:path w="9389110" h="4382770">
                <a:moveTo>
                  <a:pt x="0" y="4382770"/>
                </a:moveTo>
                <a:lnTo>
                  <a:pt x="1743710" y="4382770"/>
                </a:lnTo>
                <a:lnTo>
                  <a:pt x="1743710" y="3540759"/>
                </a:lnTo>
                <a:lnTo>
                  <a:pt x="0" y="3540759"/>
                </a:lnTo>
                <a:lnTo>
                  <a:pt x="0" y="4382770"/>
                </a:lnTo>
                <a:close/>
              </a:path>
              <a:path w="9389110" h="4382770">
                <a:moveTo>
                  <a:pt x="1918970" y="4382770"/>
                </a:moveTo>
                <a:lnTo>
                  <a:pt x="3662679" y="4382770"/>
                </a:lnTo>
                <a:lnTo>
                  <a:pt x="3662679" y="3540759"/>
                </a:lnTo>
                <a:lnTo>
                  <a:pt x="1918970" y="3540759"/>
                </a:lnTo>
                <a:lnTo>
                  <a:pt x="1918970" y="4382770"/>
                </a:lnTo>
                <a:close/>
              </a:path>
              <a:path w="9389110" h="4382770">
                <a:moveTo>
                  <a:pt x="3831590" y="4382770"/>
                </a:moveTo>
                <a:lnTo>
                  <a:pt x="5575300" y="4382770"/>
                </a:lnTo>
                <a:lnTo>
                  <a:pt x="5575300" y="3540759"/>
                </a:lnTo>
                <a:lnTo>
                  <a:pt x="3831590" y="3540759"/>
                </a:lnTo>
                <a:lnTo>
                  <a:pt x="3831590" y="4382770"/>
                </a:lnTo>
                <a:close/>
              </a:path>
              <a:path w="9389110" h="4382770">
                <a:moveTo>
                  <a:pt x="5734050" y="4382770"/>
                </a:moveTo>
                <a:lnTo>
                  <a:pt x="7477759" y="4382770"/>
                </a:lnTo>
                <a:lnTo>
                  <a:pt x="7477759" y="3540759"/>
                </a:lnTo>
                <a:lnTo>
                  <a:pt x="5734050" y="3540759"/>
                </a:lnTo>
                <a:lnTo>
                  <a:pt x="5734050" y="4382770"/>
                </a:lnTo>
                <a:close/>
              </a:path>
              <a:path w="9389110" h="4382770">
                <a:moveTo>
                  <a:pt x="7645400" y="1724659"/>
                </a:moveTo>
                <a:lnTo>
                  <a:pt x="9389110" y="1724659"/>
                </a:lnTo>
                <a:lnTo>
                  <a:pt x="9389110" y="881379"/>
                </a:lnTo>
                <a:lnTo>
                  <a:pt x="7645400" y="881379"/>
                </a:lnTo>
                <a:lnTo>
                  <a:pt x="7645400" y="1724659"/>
                </a:lnTo>
                <a:close/>
              </a:path>
              <a:path w="9389110" h="4382770">
                <a:moveTo>
                  <a:pt x="7645400" y="3495039"/>
                </a:moveTo>
                <a:lnTo>
                  <a:pt x="9389110" y="3495039"/>
                </a:lnTo>
                <a:lnTo>
                  <a:pt x="9389110" y="2653029"/>
                </a:lnTo>
                <a:lnTo>
                  <a:pt x="7645400" y="2653029"/>
                </a:lnTo>
                <a:lnTo>
                  <a:pt x="7645400" y="3495039"/>
                </a:lnTo>
                <a:close/>
              </a:path>
              <a:path w="9389110" h="4382770">
                <a:moveTo>
                  <a:pt x="7645400" y="843279"/>
                </a:moveTo>
                <a:lnTo>
                  <a:pt x="9389110" y="843279"/>
                </a:lnTo>
                <a:lnTo>
                  <a:pt x="9389110" y="0"/>
                </a:lnTo>
                <a:lnTo>
                  <a:pt x="7645400" y="0"/>
                </a:lnTo>
                <a:lnTo>
                  <a:pt x="7645400" y="843279"/>
                </a:lnTo>
                <a:close/>
              </a:path>
              <a:path w="9389110" h="4382770">
                <a:moveTo>
                  <a:pt x="7645400" y="2611119"/>
                </a:moveTo>
                <a:lnTo>
                  <a:pt x="9389110" y="2611119"/>
                </a:lnTo>
                <a:lnTo>
                  <a:pt x="9389110" y="1769109"/>
                </a:lnTo>
                <a:lnTo>
                  <a:pt x="7645400" y="1769109"/>
                </a:lnTo>
                <a:lnTo>
                  <a:pt x="7645400" y="2611119"/>
                </a:lnTo>
                <a:close/>
              </a:path>
              <a:path w="9389110" h="4382770">
                <a:moveTo>
                  <a:pt x="7642859" y="4382770"/>
                </a:moveTo>
                <a:lnTo>
                  <a:pt x="9386569" y="4382770"/>
                </a:lnTo>
                <a:lnTo>
                  <a:pt x="9386569" y="3540759"/>
                </a:lnTo>
                <a:lnTo>
                  <a:pt x="7642859" y="3540759"/>
                </a:lnTo>
                <a:lnTo>
                  <a:pt x="7642859" y="4382770"/>
                </a:lnTo>
                <a:close/>
              </a:path>
            </a:pathLst>
          </a:custGeom>
          <a:ln w="19050">
            <a:solidFill>
              <a:srgbClr val="500E9F"/>
            </a:solidFill>
          </a:ln>
        </p:spPr>
        <p:txBody>
          <a:bodyPr wrap="square" lIns="0" tIns="0" rIns="0" bIns="0" rtlCol="0"/>
          <a:lstStyle/>
          <a:p>
            <a:endParaRPr/>
          </a:p>
        </p:txBody>
      </p:sp>
      <p:pic>
        <p:nvPicPr>
          <p:cNvPr id="37" name="bg object 37"/>
          <p:cNvPicPr/>
          <p:nvPr/>
        </p:nvPicPr>
        <p:blipFill>
          <a:blip r:embed="rId17" cstate="print"/>
          <a:stretch>
            <a:fillRect/>
          </a:stretch>
        </p:blipFill>
        <p:spPr>
          <a:xfrm>
            <a:off x="775004" y="4664341"/>
            <a:ext cx="1381887" cy="490207"/>
          </a:xfrm>
          <a:prstGeom prst="rect">
            <a:avLst/>
          </a:prstGeom>
        </p:spPr>
      </p:pic>
      <p:pic>
        <p:nvPicPr>
          <p:cNvPr id="38" name="bg object 38"/>
          <p:cNvPicPr/>
          <p:nvPr/>
        </p:nvPicPr>
        <p:blipFill>
          <a:blip r:embed="rId18" cstate="print"/>
          <a:stretch>
            <a:fillRect/>
          </a:stretch>
        </p:blipFill>
        <p:spPr>
          <a:xfrm>
            <a:off x="2667000" y="2049779"/>
            <a:ext cx="1422400" cy="506729"/>
          </a:xfrm>
          <a:prstGeom prst="rect">
            <a:avLst/>
          </a:prstGeom>
        </p:spPr>
      </p:pic>
      <p:pic>
        <p:nvPicPr>
          <p:cNvPr id="39" name="bg object 39"/>
          <p:cNvPicPr/>
          <p:nvPr/>
        </p:nvPicPr>
        <p:blipFill>
          <a:blip r:embed="rId19" cstate="print"/>
          <a:stretch>
            <a:fillRect/>
          </a:stretch>
        </p:blipFill>
        <p:spPr>
          <a:xfrm>
            <a:off x="6563359" y="3843020"/>
            <a:ext cx="1300479" cy="474980"/>
          </a:xfrm>
          <a:prstGeom prst="rect">
            <a:avLst/>
          </a:prstGeom>
        </p:spPr>
      </p:pic>
      <p:pic>
        <p:nvPicPr>
          <p:cNvPr id="40" name="bg object 40"/>
          <p:cNvPicPr/>
          <p:nvPr/>
        </p:nvPicPr>
        <p:blipFill>
          <a:blip r:embed="rId20" cstate="print"/>
          <a:stretch>
            <a:fillRect/>
          </a:stretch>
        </p:blipFill>
        <p:spPr>
          <a:xfrm>
            <a:off x="4554982" y="2978340"/>
            <a:ext cx="1513205" cy="404050"/>
          </a:xfrm>
          <a:prstGeom prst="rect">
            <a:avLst/>
          </a:prstGeom>
        </p:spPr>
      </p:pic>
      <p:pic>
        <p:nvPicPr>
          <p:cNvPr id="41" name="bg object 41"/>
          <p:cNvPicPr/>
          <p:nvPr/>
        </p:nvPicPr>
        <p:blipFill>
          <a:blip r:embed="rId21" cstate="print"/>
          <a:stretch>
            <a:fillRect/>
          </a:stretch>
        </p:blipFill>
        <p:spPr>
          <a:xfrm>
            <a:off x="8733790" y="3702050"/>
            <a:ext cx="787400" cy="745489"/>
          </a:xfrm>
          <a:prstGeom prst="rect">
            <a:avLst/>
          </a:prstGeom>
        </p:spPr>
      </p:pic>
      <p:pic>
        <p:nvPicPr>
          <p:cNvPr id="42" name="bg object 42"/>
          <p:cNvPicPr/>
          <p:nvPr/>
        </p:nvPicPr>
        <p:blipFill>
          <a:blip r:embed="rId22" cstate="print"/>
          <a:stretch>
            <a:fillRect/>
          </a:stretch>
        </p:blipFill>
        <p:spPr>
          <a:xfrm>
            <a:off x="8848090" y="5507990"/>
            <a:ext cx="626618" cy="707390"/>
          </a:xfrm>
          <a:prstGeom prst="rect">
            <a:avLst/>
          </a:prstGeom>
        </p:spPr>
      </p:pic>
      <p:pic>
        <p:nvPicPr>
          <p:cNvPr id="43" name="bg object 43"/>
          <p:cNvPicPr/>
          <p:nvPr/>
        </p:nvPicPr>
        <p:blipFill>
          <a:blip r:embed="rId23" cstate="print"/>
          <a:stretch>
            <a:fillRect/>
          </a:stretch>
        </p:blipFill>
        <p:spPr>
          <a:xfrm>
            <a:off x="8481059" y="3077743"/>
            <a:ext cx="1329054" cy="261848"/>
          </a:xfrm>
          <a:prstGeom prst="rect">
            <a:avLst/>
          </a:prstGeom>
        </p:spPr>
      </p:pic>
      <p:pic>
        <p:nvPicPr>
          <p:cNvPr id="44" name="bg object 44"/>
          <p:cNvPicPr/>
          <p:nvPr/>
        </p:nvPicPr>
        <p:blipFill>
          <a:blip r:embed="rId24" cstate="print"/>
          <a:stretch>
            <a:fillRect/>
          </a:stretch>
        </p:blipFill>
        <p:spPr>
          <a:xfrm>
            <a:off x="734568" y="3119437"/>
            <a:ext cx="1486154" cy="144081"/>
          </a:xfrm>
          <a:prstGeom prst="rect">
            <a:avLst/>
          </a:prstGeom>
        </p:spPr>
      </p:pic>
      <p:pic>
        <p:nvPicPr>
          <p:cNvPr id="45" name="bg object 45"/>
          <p:cNvPicPr/>
          <p:nvPr/>
        </p:nvPicPr>
        <p:blipFill>
          <a:blip r:embed="rId25" cstate="print"/>
          <a:stretch>
            <a:fillRect/>
          </a:stretch>
        </p:blipFill>
        <p:spPr>
          <a:xfrm>
            <a:off x="4786629" y="4627879"/>
            <a:ext cx="1062989" cy="654050"/>
          </a:xfrm>
          <a:prstGeom prst="rect">
            <a:avLst/>
          </a:prstGeom>
        </p:spPr>
      </p:pic>
      <p:pic>
        <p:nvPicPr>
          <p:cNvPr id="46" name="bg object 46"/>
          <p:cNvPicPr/>
          <p:nvPr/>
        </p:nvPicPr>
        <p:blipFill>
          <a:blip r:embed="rId26" cstate="print"/>
          <a:stretch>
            <a:fillRect/>
          </a:stretch>
        </p:blipFill>
        <p:spPr>
          <a:xfrm>
            <a:off x="2707258" y="3088119"/>
            <a:ext cx="1425320" cy="265696"/>
          </a:xfrm>
          <a:prstGeom prst="rect">
            <a:avLst/>
          </a:prstGeom>
        </p:spPr>
      </p:pic>
      <p:pic>
        <p:nvPicPr>
          <p:cNvPr id="47" name="bg object 47"/>
          <p:cNvPicPr/>
          <p:nvPr/>
        </p:nvPicPr>
        <p:blipFill>
          <a:blip r:embed="rId27" cstate="print"/>
          <a:stretch>
            <a:fillRect/>
          </a:stretch>
        </p:blipFill>
        <p:spPr>
          <a:xfrm>
            <a:off x="6393179" y="2963176"/>
            <a:ext cx="1625853" cy="433946"/>
          </a:xfrm>
          <a:prstGeom prst="rect">
            <a:avLst/>
          </a:prstGeom>
        </p:spPr>
      </p:pic>
      <p:sp>
        <p:nvSpPr>
          <p:cNvPr id="48" name="bg object 48"/>
          <p:cNvSpPr/>
          <p:nvPr/>
        </p:nvSpPr>
        <p:spPr>
          <a:xfrm>
            <a:off x="606425" y="996314"/>
            <a:ext cx="11285220" cy="5289550"/>
          </a:xfrm>
          <a:custGeom>
            <a:avLst/>
            <a:gdLst/>
            <a:ahLst/>
            <a:cxnLst/>
            <a:rect l="l" t="t" r="r" b="b"/>
            <a:pathLst>
              <a:path w="11285220" h="5289550">
                <a:moveTo>
                  <a:pt x="9541510" y="1724659"/>
                </a:moveTo>
                <a:lnTo>
                  <a:pt x="11285219" y="1724659"/>
                </a:lnTo>
                <a:lnTo>
                  <a:pt x="11285219" y="881379"/>
                </a:lnTo>
                <a:lnTo>
                  <a:pt x="9541510" y="881379"/>
                </a:lnTo>
                <a:lnTo>
                  <a:pt x="9541510" y="1724659"/>
                </a:lnTo>
                <a:close/>
              </a:path>
              <a:path w="11285220" h="5289550">
                <a:moveTo>
                  <a:pt x="9541510" y="3495039"/>
                </a:moveTo>
                <a:lnTo>
                  <a:pt x="11285219" y="3495039"/>
                </a:lnTo>
                <a:lnTo>
                  <a:pt x="11285219" y="2653029"/>
                </a:lnTo>
                <a:lnTo>
                  <a:pt x="9541510" y="2653029"/>
                </a:lnTo>
                <a:lnTo>
                  <a:pt x="9541510" y="3495039"/>
                </a:lnTo>
                <a:close/>
              </a:path>
              <a:path w="11285220" h="5289550">
                <a:moveTo>
                  <a:pt x="9541510" y="843279"/>
                </a:moveTo>
                <a:lnTo>
                  <a:pt x="11285219" y="843279"/>
                </a:lnTo>
                <a:lnTo>
                  <a:pt x="11285219" y="0"/>
                </a:lnTo>
                <a:lnTo>
                  <a:pt x="9541510" y="0"/>
                </a:lnTo>
                <a:lnTo>
                  <a:pt x="9541510" y="843279"/>
                </a:lnTo>
                <a:close/>
              </a:path>
              <a:path w="11285220" h="5289550">
                <a:moveTo>
                  <a:pt x="9541510" y="2611119"/>
                </a:moveTo>
                <a:lnTo>
                  <a:pt x="11285219" y="2611119"/>
                </a:lnTo>
                <a:lnTo>
                  <a:pt x="11285219" y="1769109"/>
                </a:lnTo>
                <a:lnTo>
                  <a:pt x="9541510" y="1769109"/>
                </a:lnTo>
                <a:lnTo>
                  <a:pt x="9541510" y="2611119"/>
                </a:lnTo>
                <a:close/>
              </a:path>
              <a:path w="11285220" h="5289550">
                <a:moveTo>
                  <a:pt x="9538970" y="4382770"/>
                </a:moveTo>
                <a:lnTo>
                  <a:pt x="11283950" y="4382770"/>
                </a:lnTo>
                <a:lnTo>
                  <a:pt x="11283950" y="3540759"/>
                </a:lnTo>
                <a:lnTo>
                  <a:pt x="9538970" y="3540759"/>
                </a:lnTo>
                <a:lnTo>
                  <a:pt x="9538970" y="4382770"/>
                </a:lnTo>
                <a:close/>
              </a:path>
              <a:path w="11285220" h="5289550">
                <a:moveTo>
                  <a:pt x="0" y="5289549"/>
                </a:moveTo>
                <a:lnTo>
                  <a:pt x="1743710" y="5289549"/>
                </a:lnTo>
                <a:lnTo>
                  <a:pt x="1743710" y="4446270"/>
                </a:lnTo>
                <a:lnTo>
                  <a:pt x="0" y="4446270"/>
                </a:lnTo>
                <a:lnTo>
                  <a:pt x="0" y="5289549"/>
                </a:lnTo>
                <a:close/>
              </a:path>
              <a:path w="11285220" h="5289550">
                <a:moveTo>
                  <a:pt x="1918970" y="5289549"/>
                </a:moveTo>
                <a:lnTo>
                  <a:pt x="3662679" y="5289549"/>
                </a:lnTo>
                <a:lnTo>
                  <a:pt x="3662679" y="4446270"/>
                </a:lnTo>
                <a:lnTo>
                  <a:pt x="1918970" y="4446270"/>
                </a:lnTo>
                <a:lnTo>
                  <a:pt x="1918970" y="5289549"/>
                </a:lnTo>
                <a:close/>
              </a:path>
              <a:path w="11285220" h="5289550">
                <a:moveTo>
                  <a:pt x="3831590" y="5289549"/>
                </a:moveTo>
                <a:lnTo>
                  <a:pt x="5575300" y="5289549"/>
                </a:lnTo>
                <a:lnTo>
                  <a:pt x="5575300" y="4446270"/>
                </a:lnTo>
                <a:lnTo>
                  <a:pt x="3831590" y="4446270"/>
                </a:lnTo>
                <a:lnTo>
                  <a:pt x="3831590" y="5289549"/>
                </a:lnTo>
                <a:close/>
              </a:path>
              <a:path w="11285220" h="5289550">
                <a:moveTo>
                  <a:pt x="5734050" y="5289549"/>
                </a:moveTo>
                <a:lnTo>
                  <a:pt x="7477759" y="5289549"/>
                </a:lnTo>
                <a:lnTo>
                  <a:pt x="7477759" y="4446270"/>
                </a:lnTo>
                <a:lnTo>
                  <a:pt x="5734050" y="4446270"/>
                </a:lnTo>
                <a:lnTo>
                  <a:pt x="5734050" y="5289549"/>
                </a:lnTo>
                <a:close/>
              </a:path>
              <a:path w="11285220" h="5289550">
                <a:moveTo>
                  <a:pt x="7642859" y="5289549"/>
                </a:moveTo>
                <a:lnTo>
                  <a:pt x="9386569" y="5289549"/>
                </a:lnTo>
                <a:lnTo>
                  <a:pt x="9386569" y="4446270"/>
                </a:lnTo>
                <a:lnTo>
                  <a:pt x="7642859" y="4446270"/>
                </a:lnTo>
                <a:lnTo>
                  <a:pt x="7642859" y="5289549"/>
                </a:lnTo>
                <a:close/>
              </a:path>
              <a:path w="11285220" h="5289550">
                <a:moveTo>
                  <a:pt x="9538970" y="5289549"/>
                </a:moveTo>
                <a:lnTo>
                  <a:pt x="11283950" y="5289549"/>
                </a:lnTo>
                <a:lnTo>
                  <a:pt x="11283950" y="4446270"/>
                </a:lnTo>
                <a:lnTo>
                  <a:pt x="9538970" y="4446270"/>
                </a:lnTo>
                <a:lnTo>
                  <a:pt x="9538970" y="5289549"/>
                </a:lnTo>
                <a:close/>
              </a:path>
            </a:pathLst>
          </a:custGeom>
          <a:ln w="19050">
            <a:solidFill>
              <a:srgbClr val="500E9F"/>
            </a:solidFill>
          </a:ln>
        </p:spPr>
        <p:txBody>
          <a:bodyPr wrap="square" lIns="0" tIns="0" rIns="0" bIns="0" rtlCol="0"/>
          <a:lstStyle/>
          <a:p>
            <a:endParaRPr/>
          </a:p>
        </p:txBody>
      </p:sp>
      <p:pic>
        <p:nvPicPr>
          <p:cNvPr id="49" name="bg object 49"/>
          <p:cNvPicPr/>
          <p:nvPr/>
        </p:nvPicPr>
        <p:blipFill>
          <a:blip r:embed="rId28" cstate="print"/>
          <a:stretch>
            <a:fillRect/>
          </a:stretch>
        </p:blipFill>
        <p:spPr>
          <a:xfrm>
            <a:off x="6488048" y="2065185"/>
            <a:ext cx="1428369" cy="501230"/>
          </a:xfrm>
          <a:prstGeom prst="rect">
            <a:avLst/>
          </a:prstGeom>
        </p:spPr>
      </p:pic>
      <p:pic>
        <p:nvPicPr>
          <p:cNvPr id="50" name="bg object 50"/>
          <p:cNvPicPr/>
          <p:nvPr/>
        </p:nvPicPr>
        <p:blipFill>
          <a:blip r:embed="rId29" cstate="print"/>
          <a:stretch>
            <a:fillRect/>
          </a:stretch>
        </p:blipFill>
        <p:spPr>
          <a:xfrm>
            <a:off x="10440669" y="4757458"/>
            <a:ext cx="1217929" cy="440397"/>
          </a:xfrm>
          <a:prstGeom prst="rect">
            <a:avLst/>
          </a:prstGeom>
        </p:spPr>
      </p:pic>
      <p:pic>
        <p:nvPicPr>
          <p:cNvPr id="51" name="bg object 51"/>
          <p:cNvPicPr/>
          <p:nvPr/>
        </p:nvPicPr>
        <p:blipFill>
          <a:blip r:embed="rId30" cstate="print"/>
          <a:stretch>
            <a:fillRect/>
          </a:stretch>
        </p:blipFill>
        <p:spPr>
          <a:xfrm>
            <a:off x="6741159" y="5586729"/>
            <a:ext cx="1014729" cy="535940"/>
          </a:xfrm>
          <a:prstGeom prst="rect">
            <a:avLst/>
          </a:prstGeom>
        </p:spPr>
      </p:pic>
      <p:pic>
        <p:nvPicPr>
          <p:cNvPr id="52" name="bg object 52"/>
          <p:cNvPicPr/>
          <p:nvPr/>
        </p:nvPicPr>
        <p:blipFill>
          <a:blip r:embed="rId31" cstate="print"/>
          <a:stretch>
            <a:fillRect/>
          </a:stretch>
        </p:blipFill>
        <p:spPr>
          <a:xfrm>
            <a:off x="8425180" y="4762500"/>
            <a:ext cx="1432559" cy="401319"/>
          </a:xfrm>
          <a:prstGeom prst="rect">
            <a:avLst/>
          </a:prstGeom>
        </p:spPr>
      </p:pic>
      <p:pic>
        <p:nvPicPr>
          <p:cNvPr id="53" name="bg object 53"/>
          <p:cNvPicPr/>
          <p:nvPr/>
        </p:nvPicPr>
        <p:blipFill>
          <a:blip r:embed="rId32" cstate="print"/>
          <a:stretch>
            <a:fillRect/>
          </a:stretch>
        </p:blipFill>
        <p:spPr>
          <a:xfrm>
            <a:off x="816863" y="5696229"/>
            <a:ext cx="1321053" cy="324154"/>
          </a:xfrm>
          <a:prstGeom prst="rect">
            <a:avLst/>
          </a:prstGeom>
        </p:spPr>
      </p:pic>
      <p:pic>
        <p:nvPicPr>
          <p:cNvPr id="54" name="bg object 54"/>
          <p:cNvPicPr/>
          <p:nvPr/>
        </p:nvPicPr>
        <p:blipFill>
          <a:blip r:embed="rId33" cstate="print"/>
          <a:stretch>
            <a:fillRect/>
          </a:stretch>
        </p:blipFill>
        <p:spPr>
          <a:xfrm>
            <a:off x="2618739" y="4762500"/>
            <a:ext cx="1587500" cy="353060"/>
          </a:xfrm>
          <a:prstGeom prst="rect">
            <a:avLst/>
          </a:prstGeom>
        </p:spPr>
      </p:pic>
      <p:pic>
        <p:nvPicPr>
          <p:cNvPr id="55" name="bg object 55"/>
          <p:cNvPicPr/>
          <p:nvPr/>
        </p:nvPicPr>
        <p:blipFill>
          <a:blip r:embed="rId34" cstate="print"/>
          <a:stretch>
            <a:fillRect/>
          </a:stretch>
        </p:blipFill>
        <p:spPr>
          <a:xfrm>
            <a:off x="4594859" y="5693587"/>
            <a:ext cx="1436751" cy="412076"/>
          </a:xfrm>
          <a:prstGeom prst="rect">
            <a:avLst/>
          </a:prstGeom>
        </p:spPr>
      </p:pic>
      <p:pic>
        <p:nvPicPr>
          <p:cNvPr id="56" name="bg object 56"/>
          <p:cNvPicPr/>
          <p:nvPr/>
        </p:nvPicPr>
        <p:blipFill>
          <a:blip r:embed="rId35" cstate="print"/>
          <a:stretch>
            <a:fillRect/>
          </a:stretch>
        </p:blipFill>
        <p:spPr>
          <a:xfrm>
            <a:off x="10320019" y="1992629"/>
            <a:ext cx="1450340" cy="622300"/>
          </a:xfrm>
          <a:prstGeom prst="rect">
            <a:avLst/>
          </a:prstGeom>
        </p:spPr>
      </p:pic>
      <p:pic>
        <p:nvPicPr>
          <p:cNvPr id="57" name="bg object 57"/>
          <p:cNvPicPr/>
          <p:nvPr/>
        </p:nvPicPr>
        <p:blipFill>
          <a:blip r:embed="rId36" cstate="print"/>
          <a:stretch>
            <a:fillRect/>
          </a:stretch>
        </p:blipFill>
        <p:spPr>
          <a:xfrm>
            <a:off x="10478769" y="3816350"/>
            <a:ext cx="1143000" cy="445769"/>
          </a:xfrm>
          <a:prstGeom prst="rect">
            <a:avLst/>
          </a:prstGeom>
        </p:spPr>
      </p:pic>
      <p:pic>
        <p:nvPicPr>
          <p:cNvPr id="58" name="bg object 58"/>
          <p:cNvPicPr/>
          <p:nvPr/>
        </p:nvPicPr>
        <p:blipFill>
          <a:blip r:embed="rId37" cstate="print"/>
          <a:stretch>
            <a:fillRect/>
          </a:stretch>
        </p:blipFill>
        <p:spPr>
          <a:xfrm>
            <a:off x="4499609" y="1292860"/>
            <a:ext cx="1614169" cy="302260"/>
          </a:xfrm>
          <a:prstGeom prst="rect">
            <a:avLst/>
          </a:prstGeom>
        </p:spPr>
      </p:pic>
      <p:pic>
        <p:nvPicPr>
          <p:cNvPr id="59" name="bg object 59"/>
          <p:cNvPicPr/>
          <p:nvPr/>
        </p:nvPicPr>
        <p:blipFill>
          <a:blip r:embed="rId38" cstate="print"/>
          <a:stretch>
            <a:fillRect/>
          </a:stretch>
        </p:blipFill>
        <p:spPr>
          <a:xfrm>
            <a:off x="4478020" y="2134870"/>
            <a:ext cx="1635760" cy="449579"/>
          </a:xfrm>
          <a:prstGeom prst="rect">
            <a:avLst/>
          </a:prstGeom>
        </p:spPr>
      </p:pic>
      <p:sp>
        <p:nvSpPr>
          <p:cNvPr id="2" name="Holder 2"/>
          <p:cNvSpPr>
            <a:spLocks noGrp="1"/>
          </p:cNvSpPr>
          <p:nvPr>
            <p:ph type="title"/>
          </p:nvPr>
        </p:nvSpPr>
        <p:spPr/>
        <p:txBody>
          <a:bodyPr lIns="0" tIns="0" rIns="0" bIns="0"/>
          <a:lstStyle>
            <a:lvl1pPr>
              <a:defRPr sz="2650" b="1" i="0">
                <a:solidFill>
                  <a:srgbClr val="440099"/>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defRPr sz="1050" b="0" i="0">
                <a:solidFill>
                  <a:srgbClr val="440099"/>
                </a:solidFill>
                <a:latin typeface="Microsoft Sans Serif"/>
                <a:cs typeface="Microsoft Sans Serif"/>
              </a:defRPr>
            </a:lvl1pPr>
          </a:lstStyle>
          <a:p>
            <a:pPr marL="12700">
              <a:lnSpc>
                <a:spcPts val="1255"/>
              </a:lnSpc>
            </a:pPr>
            <a:r>
              <a:rPr spc="-10" dirty="0"/>
              <a:t>benovaconsulting.com</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12/9/24</a:t>
            </a:fld>
            <a:endParaRPr lang="en-US"/>
          </a:p>
        </p:txBody>
      </p:sp>
      <p:sp>
        <p:nvSpPr>
          <p:cNvPr id="5" name="Holder 5"/>
          <p:cNvSpPr>
            <a:spLocks noGrp="1"/>
          </p:cNvSpPr>
          <p:nvPr>
            <p:ph type="sldNum" sz="quarter" idx="7"/>
          </p:nvPr>
        </p:nvSpPr>
        <p:spPr/>
        <p:txBody>
          <a:bodyPr lIns="0" tIns="0" rIns="0" bIns="0"/>
          <a:lstStyle>
            <a:lvl1pPr>
              <a:defRPr sz="1050" b="0" i="0">
                <a:solidFill>
                  <a:srgbClr val="440099"/>
                </a:solidFill>
                <a:latin typeface="Microsoft Sans Serif"/>
                <a:cs typeface="Microsoft Sans Serif"/>
              </a:defRPr>
            </a:lvl1pPr>
          </a:lstStyle>
          <a:p>
            <a:pPr marL="38100">
              <a:lnSpc>
                <a:spcPts val="1255"/>
              </a:lnSpc>
            </a:pPr>
            <a:fld id="{81D60167-4931-47E6-BA6A-407CBD079E47}" type="slidenum">
              <a:rPr spc="-25" dirty="0"/>
              <a:t>‹#›</a:t>
            </a:fld>
            <a:endParaRPr spc="-2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50" b="0" i="0">
                <a:solidFill>
                  <a:srgbClr val="440099"/>
                </a:solidFill>
                <a:latin typeface="Microsoft Sans Serif"/>
                <a:cs typeface="Microsoft Sans Serif"/>
              </a:defRPr>
            </a:lvl1pPr>
          </a:lstStyle>
          <a:p>
            <a:pPr marL="12700">
              <a:lnSpc>
                <a:spcPts val="1255"/>
              </a:lnSpc>
            </a:pPr>
            <a:r>
              <a:rPr spc="-10" dirty="0"/>
              <a:t>benovaconsulting.com</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12/9/24</a:t>
            </a:fld>
            <a:endParaRPr lang="en-US"/>
          </a:p>
        </p:txBody>
      </p:sp>
      <p:sp>
        <p:nvSpPr>
          <p:cNvPr id="4" name="Holder 4"/>
          <p:cNvSpPr>
            <a:spLocks noGrp="1"/>
          </p:cNvSpPr>
          <p:nvPr>
            <p:ph type="sldNum" sz="quarter" idx="7"/>
          </p:nvPr>
        </p:nvSpPr>
        <p:spPr/>
        <p:txBody>
          <a:bodyPr lIns="0" tIns="0" rIns="0" bIns="0"/>
          <a:lstStyle>
            <a:lvl1pPr>
              <a:defRPr sz="1050" b="0" i="0">
                <a:solidFill>
                  <a:srgbClr val="440099"/>
                </a:solidFill>
                <a:latin typeface="Microsoft Sans Serif"/>
                <a:cs typeface="Microsoft Sans Serif"/>
              </a:defRPr>
            </a:lvl1pPr>
          </a:lstStyle>
          <a:p>
            <a:pPr marL="38100">
              <a:lnSpc>
                <a:spcPts val="1255"/>
              </a:lnSpc>
            </a:pPr>
            <a:fld id="{81D60167-4931-47E6-BA6A-407CBD079E47}" type="slidenum">
              <a:rPr spc="-25" dirty="0"/>
              <a:t>‹#›</a:t>
            </a:fld>
            <a:endParaRPr spc="-2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5" name="Slayt Numarası Yer Tutucusu 1">
            <a:extLst>
              <a:ext uri="{FF2B5EF4-FFF2-40B4-BE49-F238E27FC236}">
                <a16:creationId xmlns:a16="http://schemas.microsoft.com/office/drawing/2014/main" id="{4A5A1B14-E172-46CC-8C78-919A2851CA31}"/>
              </a:ext>
            </a:extLst>
          </p:cNvPr>
          <p:cNvSpPr>
            <a:spLocks noGrp="1"/>
          </p:cNvSpPr>
          <p:nvPr>
            <p:ph type="sldNum" idx="4294967295"/>
          </p:nvPr>
        </p:nvSpPr>
        <p:spPr>
          <a:xfrm>
            <a:off x="0" y="6388479"/>
            <a:ext cx="12192000" cy="579055"/>
          </a:xfrm>
        </p:spPr>
        <p:txBody>
          <a:bodyPr/>
          <a:lstStyle>
            <a:lvl1pPr>
              <a:defRPr>
                <a:solidFill>
                  <a:srgbClr val="1C292C"/>
                </a:solidFill>
              </a:defRPr>
            </a:lvl1pPr>
          </a:lstStyle>
          <a:p>
            <a:pPr algn="ctr"/>
            <a:fld id="{00000000-1234-1234-1234-123412341234}" type="slidenum">
              <a:rPr lang="es" sz="1067" smtClean="0">
                <a:latin typeface="Arial Nova Light" panose="020B0304020202020204" pitchFamily="34" charset="0"/>
                <a:cs typeface="Arial"/>
                <a:sym typeface="Arial"/>
              </a:rPr>
              <a:pPr algn="ctr"/>
              <a:t>‹#›</a:t>
            </a:fld>
            <a:endParaRPr lang="es" sz="1067" dirty="0">
              <a:latin typeface="Arial Nova Light" panose="020B0304020202020204" pitchFamily="34" charset="0"/>
              <a:cs typeface="Arial"/>
              <a:sym typeface="Arial"/>
            </a:endParaRPr>
          </a:p>
        </p:txBody>
      </p:sp>
      <p:cxnSp>
        <p:nvCxnSpPr>
          <p:cNvPr id="16" name="Düz Bağlayıcı 15">
            <a:extLst>
              <a:ext uri="{FF2B5EF4-FFF2-40B4-BE49-F238E27FC236}">
                <a16:creationId xmlns:a16="http://schemas.microsoft.com/office/drawing/2014/main" id="{ED04B46C-1519-4AB5-A702-D9A969B27AAF}"/>
              </a:ext>
            </a:extLst>
          </p:cNvPr>
          <p:cNvCxnSpPr/>
          <p:nvPr userDrawn="1"/>
        </p:nvCxnSpPr>
        <p:spPr>
          <a:xfrm>
            <a:off x="0" y="931335"/>
            <a:ext cx="12189952" cy="0"/>
          </a:xfrm>
          <a:prstGeom prst="line">
            <a:avLst/>
          </a:prstGeom>
          <a:ln w="34925" cmpd="dbl">
            <a:solidFill>
              <a:srgbClr val="440099"/>
            </a:solidFill>
          </a:ln>
        </p:spPr>
        <p:style>
          <a:lnRef idx="1">
            <a:schemeClr val="accent1"/>
          </a:lnRef>
          <a:fillRef idx="0">
            <a:schemeClr val="accent1"/>
          </a:fillRef>
          <a:effectRef idx="0">
            <a:schemeClr val="accent1"/>
          </a:effectRef>
          <a:fontRef idx="minor">
            <a:schemeClr val="tx1"/>
          </a:fontRef>
        </p:style>
      </p:cxnSp>
      <p:cxnSp>
        <p:nvCxnSpPr>
          <p:cNvPr id="17" name="Düz Bağlayıcı 16">
            <a:extLst>
              <a:ext uri="{FF2B5EF4-FFF2-40B4-BE49-F238E27FC236}">
                <a16:creationId xmlns:a16="http://schemas.microsoft.com/office/drawing/2014/main" id="{D6601228-23CF-4CD0-95A9-7C9B200D7A20}"/>
              </a:ext>
            </a:extLst>
          </p:cNvPr>
          <p:cNvCxnSpPr/>
          <p:nvPr userDrawn="1"/>
        </p:nvCxnSpPr>
        <p:spPr>
          <a:xfrm>
            <a:off x="0" y="6490079"/>
            <a:ext cx="12189952" cy="0"/>
          </a:xfrm>
          <a:prstGeom prst="line">
            <a:avLst/>
          </a:prstGeom>
          <a:ln w="34925" cmpd="dbl">
            <a:solidFill>
              <a:srgbClr val="440099"/>
            </a:solidFill>
          </a:ln>
        </p:spPr>
        <p:style>
          <a:lnRef idx="1">
            <a:schemeClr val="accent1"/>
          </a:lnRef>
          <a:fillRef idx="0">
            <a:schemeClr val="accent1"/>
          </a:fillRef>
          <a:effectRef idx="0">
            <a:schemeClr val="accent1"/>
          </a:effectRef>
          <a:fontRef idx="minor">
            <a:schemeClr val="tx1"/>
          </a:fontRef>
        </p:style>
      </p:cxnSp>
      <p:pic>
        <p:nvPicPr>
          <p:cNvPr id="18" name="Picture 2" descr="BeNova Consulting">
            <a:extLst>
              <a:ext uri="{FF2B5EF4-FFF2-40B4-BE49-F238E27FC236}">
                <a16:creationId xmlns:a16="http://schemas.microsoft.com/office/drawing/2014/main" id="{924E09CC-45F5-4399-AC4D-B15BECC790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80151" y="0"/>
            <a:ext cx="1482771" cy="959961"/>
          </a:xfrm>
          <a:prstGeom prst="rect">
            <a:avLst/>
          </a:prstGeom>
          <a:noFill/>
          <a:extLst>
            <a:ext uri="{909E8E84-426E-40DD-AFC4-6F175D3DCCD1}">
              <a14:hiddenFill xmlns:a14="http://schemas.microsoft.com/office/drawing/2010/main">
                <a:solidFill>
                  <a:srgbClr val="FFFFFF"/>
                </a:solidFill>
              </a14:hiddenFill>
            </a:ext>
          </a:extLst>
        </p:spPr>
      </p:pic>
      <p:sp>
        <p:nvSpPr>
          <p:cNvPr id="21" name="Metin kutusu 20">
            <a:extLst>
              <a:ext uri="{FF2B5EF4-FFF2-40B4-BE49-F238E27FC236}">
                <a16:creationId xmlns:a16="http://schemas.microsoft.com/office/drawing/2014/main" id="{40055B53-5845-4D3B-9BC6-AFD9C0A3D68A}"/>
              </a:ext>
            </a:extLst>
          </p:cNvPr>
          <p:cNvSpPr txBox="1"/>
          <p:nvPr userDrawn="1"/>
        </p:nvSpPr>
        <p:spPr>
          <a:xfrm>
            <a:off x="10480151" y="6497579"/>
            <a:ext cx="1971196" cy="256545"/>
          </a:xfrm>
          <a:prstGeom prst="rect">
            <a:avLst/>
          </a:prstGeom>
          <a:noFill/>
        </p:spPr>
        <p:txBody>
          <a:bodyPr wrap="square" rtlCol="0">
            <a:spAutoFit/>
          </a:bodyPr>
          <a:lstStyle/>
          <a:p>
            <a:r>
              <a:rPr lang="tr-TR" sz="1067" dirty="0">
                <a:solidFill>
                  <a:srgbClr val="440099"/>
                </a:solidFill>
              </a:rPr>
              <a:t>benovaconsulting.com</a:t>
            </a:r>
          </a:p>
        </p:txBody>
      </p:sp>
    </p:spTree>
    <p:extLst>
      <p:ext uri="{BB962C8B-B14F-4D97-AF65-F5344CB8AC3E}">
        <p14:creationId xmlns:p14="http://schemas.microsoft.com/office/powerpoint/2010/main" val="2123292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116"/>
        <p:cNvGrpSpPr/>
        <p:nvPr/>
      </p:nvGrpSpPr>
      <p:grpSpPr>
        <a:xfrm>
          <a:off x="0" y="0"/>
          <a:ext cx="0" cy="0"/>
          <a:chOff x="0" y="0"/>
          <a:chExt cx="0" cy="0"/>
        </a:xfrm>
      </p:grpSpPr>
      <p:sp>
        <p:nvSpPr>
          <p:cNvPr id="10" name="Slayt Numarası Yer Tutucusu 1">
            <a:extLst>
              <a:ext uri="{FF2B5EF4-FFF2-40B4-BE49-F238E27FC236}">
                <a16:creationId xmlns:a16="http://schemas.microsoft.com/office/drawing/2014/main" id="{13AA704E-6EDD-42E2-AF00-3707CAB9BB86}"/>
              </a:ext>
            </a:extLst>
          </p:cNvPr>
          <p:cNvSpPr>
            <a:spLocks noGrp="1"/>
          </p:cNvSpPr>
          <p:nvPr>
            <p:ph type="sldNum" idx="4294967295"/>
          </p:nvPr>
        </p:nvSpPr>
        <p:spPr>
          <a:xfrm>
            <a:off x="0" y="6388479"/>
            <a:ext cx="12192000" cy="579055"/>
          </a:xfrm>
        </p:spPr>
        <p:txBody>
          <a:bodyPr/>
          <a:lstStyle>
            <a:lvl1pPr>
              <a:defRPr>
                <a:solidFill>
                  <a:srgbClr val="1C292C"/>
                </a:solidFill>
              </a:defRPr>
            </a:lvl1pPr>
          </a:lstStyle>
          <a:p>
            <a:pPr algn="ctr"/>
            <a:fld id="{00000000-1234-1234-1234-123412341234}" type="slidenum">
              <a:rPr lang="es" sz="1067" smtClean="0">
                <a:latin typeface="Arial Nova Light" panose="020B0304020202020204" pitchFamily="34" charset="0"/>
                <a:cs typeface="Arial"/>
                <a:sym typeface="Arial"/>
              </a:rPr>
              <a:pPr algn="ctr"/>
              <a:t>‹#›</a:t>
            </a:fld>
            <a:endParaRPr lang="es" sz="1067" dirty="0">
              <a:latin typeface="Arial Nova Light" panose="020B0304020202020204" pitchFamily="34" charset="0"/>
              <a:cs typeface="Arial"/>
              <a:sym typeface="Arial"/>
            </a:endParaRPr>
          </a:p>
        </p:txBody>
      </p:sp>
      <p:cxnSp>
        <p:nvCxnSpPr>
          <p:cNvPr id="3" name="Düz Bağlayıcı 2">
            <a:extLst>
              <a:ext uri="{FF2B5EF4-FFF2-40B4-BE49-F238E27FC236}">
                <a16:creationId xmlns:a16="http://schemas.microsoft.com/office/drawing/2014/main" id="{8D6A5C20-B02E-42A5-B8DC-759F0E1686F6}"/>
              </a:ext>
            </a:extLst>
          </p:cNvPr>
          <p:cNvCxnSpPr/>
          <p:nvPr userDrawn="1"/>
        </p:nvCxnSpPr>
        <p:spPr>
          <a:xfrm>
            <a:off x="0" y="931335"/>
            <a:ext cx="12189952" cy="0"/>
          </a:xfrm>
          <a:prstGeom prst="line">
            <a:avLst/>
          </a:prstGeom>
          <a:ln w="34925" cmpd="dbl">
            <a:solidFill>
              <a:srgbClr val="440099"/>
            </a:solidFill>
          </a:ln>
        </p:spPr>
        <p:style>
          <a:lnRef idx="1">
            <a:schemeClr val="accent1"/>
          </a:lnRef>
          <a:fillRef idx="0">
            <a:schemeClr val="accent1"/>
          </a:fillRef>
          <a:effectRef idx="0">
            <a:schemeClr val="accent1"/>
          </a:effectRef>
          <a:fontRef idx="minor">
            <a:schemeClr val="tx1"/>
          </a:fontRef>
        </p:style>
      </p:cxnSp>
      <p:cxnSp>
        <p:nvCxnSpPr>
          <p:cNvPr id="11" name="Düz Bağlayıcı 10">
            <a:extLst>
              <a:ext uri="{FF2B5EF4-FFF2-40B4-BE49-F238E27FC236}">
                <a16:creationId xmlns:a16="http://schemas.microsoft.com/office/drawing/2014/main" id="{5BF1A4B3-BA6A-47BA-A801-39BA205DE355}"/>
              </a:ext>
            </a:extLst>
          </p:cNvPr>
          <p:cNvCxnSpPr/>
          <p:nvPr userDrawn="1"/>
        </p:nvCxnSpPr>
        <p:spPr>
          <a:xfrm>
            <a:off x="0" y="6490079"/>
            <a:ext cx="12189952" cy="0"/>
          </a:xfrm>
          <a:prstGeom prst="line">
            <a:avLst/>
          </a:prstGeom>
          <a:ln w="34925" cmpd="dbl">
            <a:solidFill>
              <a:srgbClr val="440099"/>
            </a:solidFill>
          </a:ln>
        </p:spPr>
        <p:style>
          <a:lnRef idx="1">
            <a:schemeClr val="accent1"/>
          </a:lnRef>
          <a:fillRef idx="0">
            <a:schemeClr val="accent1"/>
          </a:fillRef>
          <a:effectRef idx="0">
            <a:schemeClr val="accent1"/>
          </a:effectRef>
          <a:fontRef idx="minor">
            <a:schemeClr val="tx1"/>
          </a:fontRef>
        </p:style>
      </p:cxnSp>
      <p:pic>
        <p:nvPicPr>
          <p:cNvPr id="7170" name="Picture 2" descr="BeNova Consulting">
            <a:extLst>
              <a:ext uri="{FF2B5EF4-FFF2-40B4-BE49-F238E27FC236}">
                <a16:creationId xmlns:a16="http://schemas.microsoft.com/office/drawing/2014/main" id="{D3DA5BAF-EDA7-4A5A-AEF7-6266DFC596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80151" y="0"/>
            <a:ext cx="1482771" cy="959961"/>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a:extLst>
              <a:ext uri="{FF2B5EF4-FFF2-40B4-BE49-F238E27FC236}">
                <a16:creationId xmlns:a16="http://schemas.microsoft.com/office/drawing/2014/main" id="{299D7DA8-A652-407B-959D-22B4E2905995}"/>
              </a:ext>
            </a:extLst>
          </p:cNvPr>
          <p:cNvSpPr txBox="1"/>
          <p:nvPr userDrawn="1"/>
        </p:nvSpPr>
        <p:spPr>
          <a:xfrm>
            <a:off x="10480151" y="6497579"/>
            <a:ext cx="1971196" cy="256545"/>
          </a:xfrm>
          <a:prstGeom prst="rect">
            <a:avLst/>
          </a:prstGeom>
          <a:noFill/>
        </p:spPr>
        <p:txBody>
          <a:bodyPr wrap="square" rtlCol="0">
            <a:spAutoFit/>
          </a:bodyPr>
          <a:lstStyle/>
          <a:p>
            <a:r>
              <a:rPr lang="tr-TR" sz="1067" dirty="0">
                <a:solidFill>
                  <a:srgbClr val="440099"/>
                </a:solidFill>
              </a:rPr>
              <a:t>benovaconsulting.com</a:t>
            </a:r>
          </a:p>
        </p:txBody>
      </p:sp>
      <p:sp>
        <p:nvSpPr>
          <p:cNvPr id="12" name="Metin kutusu 11">
            <a:extLst>
              <a:ext uri="{FF2B5EF4-FFF2-40B4-BE49-F238E27FC236}">
                <a16:creationId xmlns:a16="http://schemas.microsoft.com/office/drawing/2014/main" id="{A052F6E7-0F6B-4DE9-B8C7-A5BE234F6850}"/>
              </a:ext>
            </a:extLst>
          </p:cNvPr>
          <p:cNvSpPr txBox="1"/>
          <p:nvPr userDrawn="1"/>
        </p:nvSpPr>
        <p:spPr>
          <a:xfrm>
            <a:off x="179473" y="6507106"/>
            <a:ext cx="5775850" cy="256544"/>
          </a:xfrm>
          <a:prstGeom prst="rect">
            <a:avLst/>
          </a:prstGeom>
          <a:noFill/>
        </p:spPr>
        <p:txBody>
          <a:bodyPr wrap="square" rtlCol="0">
            <a:spAutoFit/>
          </a:bodyPr>
          <a:lstStyle/>
          <a:p>
            <a:r>
              <a:rPr lang="en-US" sz="1067" dirty="0">
                <a:solidFill>
                  <a:srgbClr val="440099"/>
                </a:solidFill>
              </a:rPr>
              <a:t> </a:t>
            </a:r>
            <a:endParaRPr lang="tr-TR" sz="1067" dirty="0">
              <a:solidFill>
                <a:srgbClr val="440099"/>
              </a:solidFill>
            </a:endParaRPr>
          </a:p>
        </p:txBody>
      </p:sp>
    </p:spTree>
    <p:extLst>
      <p:ext uri="{BB962C8B-B14F-4D97-AF65-F5344CB8AC3E}">
        <p14:creationId xmlns:p14="http://schemas.microsoft.com/office/powerpoint/2010/main" val="1756113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5" name="Slayt Numarası Yer Tutucusu 1">
            <a:extLst>
              <a:ext uri="{FF2B5EF4-FFF2-40B4-BE49-F238E27FC236}">
                <a16:creationId xmlns:a16="http://schemas.microsoft.com/office/drawing/2014/main" id="{4A5A1B14-E172-46CC-8C78-919A2851CA31}"/>
              </a:ext>
            </a:extLst>
          </p:cNvPr>
          <p:cNvSpPr>
            <a:spLocks noGrp="1"/>
          </p:cNvSpPr>
          <p:nvPr>
            <p:ph type="sldNum" idx="4294967295"/>
          </p:nvPr>
        </p:nvSpPr>
        <p:spPr>
          <a:xfrm>
            <a:off x="0" y="6388479"/>
            <a:ext cx="12192000" cy="579055"/>
          </a:xfrm>
        </p:spPr>
        <p:txBody>
          <a:bodyPr/>
          <a:lstStyle>
            <a:lvl1pPr>
              <a:defRPr>
                <a:solidFill>
                  <a:srgbClr val="1C292C"/>
                </a:solidFill>
              </a:defRPr>
            </a:lvl1pPr>
          </a:lstStyle>
          <a:p>
            <a:pPr algn="ctr"/>
            <a:fld id="{00000000-1234-1234-1234-123412341234}" type="slidenum">
              <a:rPr lang="es" sz="1067" smtClean="0">
                <a:latin typeface="Arial Nova Light" panose="020B0304020202020204" pitchFamily="34" charset="0"/>
                <a:cs typeface="Arial"/>
                <a:sym typeface="Arial"/>
              </a:rPr>
              <a:pPr algn="ctr"/>
              <a:t>‹#›</a:t>
            </a:fld>
            <a:endParaRPr lang="es" sz="1067">
              <a:latin typeface="Arial Nova Light" panose="020B0304020202020204" pitchFamily="34" charset="0"/>
              <a:cs typeface="Arial"/>
              <a:sym typeface="Arial"/>
            </a:endParaRPr>
          </a:p>
        </p:txBody>
      </p:sp>
      <p:cxnSp>
        <p:nvCxnSpPr>
          <p:cNvPr id="16" name="Düz Bağlayıcı 15">
            <a:extLst>
              <a:ext uri="{FF2B5EF4-FFF2-40B4-BE49-F238E27FC236}">
                <a16:creationId xmlns:a16="http://schemas.microsoft.com/office/drawing/2014/main" id="{ED04B46C-1519-4AB5-A702-D9A969B27AAF}"/>
              </a:ext>
            </a:extLst>
          </p:cNvPr>
          <p:cNvCxnSpPr/>
          <p:nvPr userDrawn="1"/>
        </p:nvCxnSpPr>
        <p:spPr>
          <a:xfrm>
            <a:off x="0" y="931335"/>
            <a:ext cx="12189952" cy="0"/>
          </a:xfrm>
          <a:prstGeom prst="line">
            <a:avLst/>
          </a:prstGeom>
          <a:ln w="34925" cmpd="dbl">
            <a:solidFill>
              <a:srgbClr val="440099"/>
            </a:solidFill>
          </a:ln>
        </p:spPr>
        <p:style>
          <a:lnRef idx="1">
            <a:schemeClr val="accent1"/>
          </a:lnRef>
          <a:fillRef idx="0">
            <a:schemeClr val="accent1"/>
          </a:fillRef>
          <a:effectRef idx="0">
            <a:schemeClr val="accent1"/>
          </a:effectRef>
          <a:fontRef idx="minor">
            <a:schemeClr val="tx1"/>
          </a:fontRef>
        </p:style>
      </p:cxnSp>
      <p:cxnSp>
        <p:nvCxnSpPr>
          <p:cNvPr id="17" name="Düz Bağlayıcı 16">
            <a:extLst>
              <a:ext uri="{FF2B5EF4-FFF2-40B4-BE49-F238E27FC236}">
                <a16:creationId xmlns:a16="http://schemas.microsoft.com/office/drawing/2014/main" id="{D6601228-23CF-4CD0-95A9-7C9B200D7A20}"/>
              </a:ext>
            </a:extLst>
          </p:cNvPr>
          <p:cNvCxnSpPr/>
          <p:nvPr userDrawn="1"/>
        </p:nvCxnSpPr>
        <p:spPr>
          <a:xfrm>
            <a:off x="0" y="6490079"/>
            <a:ext cx="12189952" cy="0"/>
          </a:xfrm>
          <a:prstGeom prst="line">
            <a:avLst/>
          </a:prstGeom>
          <a:ln w="34925" cmpd="dbl">
            <a:solidFill>
              <a:srgbClr val="440099"/>
            </a:solidFill>
          </a:ln>
        </p:spPr>
        <p:style>
          <a:lnRef idx="1">
            <a:schemeClr val="accent1"/>
          </a:lnRef>
          <a:fillRef idx="0">
            <a:schemeClr val="accent1"/>
          </a:fillRef>
          <a:effectRef idx="0">
            <a:schemeClr val="accent1"/>
          </a:effectRef>
          <a:fontRef idx="minor">
            <a:schemeClr val="tx1"/>
          </a:fontRef>
        </p:style>
      </p:cxnSp>
      <p:pic>
        <p:nvPicPr>
          <p:cNvPr id="18" name="Picture 2" descr="BeNova Consulting">
            <a:extLst>
              <a:ext uri="{FF2B5EF4-FFF2-40B4-BE49-F238E27FC236}">
                <a16:creationId xmlns:a16="http://schemas.microsoft.com/office/drawing/2014/main" id="{924E09CC-45F5-4399-AC4D-B15BECC790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80151" y="0"/>
            <a:ext cx="1482771" cy="959961"/>
          </a:xfrm>
          <a:prstGeom prst="rect">
            <a:avLst/>
          </a:prstGeom>
          <a:noFill/>
          <a:extLst>
            <a:ext uri="{909E8E84-426E-40DD-AFC4-6F175D3DCCD1}">
              <a14:hiddenFill xmlns:a14="http://schemas.microsoft.com/office/drawing/2010/main">
                <a:solidFill>
                  <a:srgbClr val="FFFFFF"/>
                </a:solidFill>
              </a14:hiddenFill>
            </a:ext>
          </a:extLst>
        </p:spPr>
      </p:pic>
      <p:sp>
        <p:nvSpPr>
          <p:cNvPr id="21" name="Metin kutusu 20">
            <a:extLst>
              <a:ext uri="{FF2B5EF4-FFF2-40B4-BE49-F238E27FC236}">
                <a16:creationId xmlns:a16="http://schemas.microsoft.com/office/drawing/2014/main" id="{40055B53-5845-4D3B-9BC6-AFD9C0A3D68A}"/>
              </a:ext>
            </a:extLst>
          </p:cNvPr>
          <p:cNvSpPr txBox="1"/>
          <p:nvPr userDrawn="1"/>
        </p:nvSpPr>
        <p:spPr>
          <a:xfrm>
            <a:off x="10480151" y="6497579"/>
            <a:ext cx="1971196" cy="256545"/>
          </a:xfrm>
          <a:prstGeom prst="rect">
            <a:avLst/>
          </a:prstGeom>
          <a:noFill/>
        </p:spPr>
        <p:txBody>
          <a:bodyPr wrap="square" rtlCol="0">
            <a:spAutoFit/>
          </a:bodyPr>
          <a:lstStyle/>
          <a:p>
            <a:r>
              <a:rPr lang="tr-TR" sz="1067">
                <a:solidFill>
                  <a:srgbClr val="440099"/>
                </a:solidFill>
              </a:rPr>
              <a:t>benovaconsulting.com</a:t>
            </a:r>
          </a:p>
        </p:txBody>
      </p:sp>
    </p:spTree>
    <p:extLst>
      <p:ext uri="{BB962C8B-B14F-4D97-AF65-F5344CB8AC3E}">
        <p14:creationId xmlns:p14="http://schemas.microsoft.com/office/powerpoint/2010/main" val="6745637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471932"/>
            <a:ext cx="12190095" cy="35560"/>
          </a:xfrm>
          <a:custGeom>
            <a:avLst/>
            <a:gdLst/>
            <a:ahLst/>
            <a:cxnLst/>
            <a:rect l="l" t="t" r="r" b="b"/>
            <a:pathLst>
              <a:path w="12190095" h="35559">
                <a:moveTo>
                  <a:pt x="12189968" y="23495"/>
                </a:moveTo>
                <a:lnTo>
                  <a:pt x="0" y="23495"/>
                </a:lnTo>
                <a:lnTo>
                  <a:pt x="0" y="35128"/>
                </a:lnTo>
                <a:lnTo>
                  <a:pt x="12189968" y="35128"/>
                </a:lnTo>
                <a:lnTo>
                  <a:pt x="12189968" y="23495"/>
                </a:lnTo>
                <a:close/>
              </a:path>
              <a:path w="12190095" h="35559">
                <a:moveTo>
                  <a:pt x="12189968" y="0"/>
                </a:moveTo>
                <a:lnTo>
                  <a:pt x="0" y="0"/>
                </a:lnTo>
                <a:lnTo>
                  <a:pt x="0" y="11633"/>
                </a:lnTo>
                <a:lnTo>
                  <a:pt x="12189968" y="11633"/>
                </a:lnTo>
                <a:lnTo>
                  <a:pt x="12189968" y="0"/>
                </a:lnTo>
                <a:close/>
              </a:path>
            </a:pathLst>
          </a:custGeom>
          <a:solidFill>
            <a:srgbClr val="440099"/>
          </a:solidFill>
        </p:spPr>
        <p:txBody>
          <a:bodyPr wrap="square" lIns="0" tIns="0" rIns="0" bIns="0" rtlCol="0"/>
          <a:lstStyle/>
          <a:p>
            <a:endParaRPr/>
          </a:p>
        </p:txBody>
      </p:sp>
      <p:sp>
        <p:nvSpPr>
          <p:cNvPr id="2" name="Holder 2"/>
          <p:cNvSpPr>
            <a:spLocks noGrp="1"/>
          </p:cNvSpPr>
          <p:nvPr>
            <p:ph type="title"/>
          </p:nvPr>
        </p:nvSpPr>
        <p:spPr>
          <a:xfrm>
            <a:off x="531672" y="279857"/>
            <a:ext cx="6055359" cy="431800"/>
          </a:xfrm>
          <a:prstGeom prst="rect">
            <a:avLst/>
          </a:prstGeom>
        </p:spPr>
        <p:txBody>
          <a:bodyPr wrap="square" lIns="0" tIns="0" rIns="0" bIns="0">
            <a:spAutoFit/>
          </a:bodyPr>
          <a:lstStyle>
            <a:lvl1pPr>
              <a:defRPr sz="2650" b="1" i="0">
                <a:solidFill>
                  <a:srgbClr val="440099"/>
                </a:solidFill>
                <a:latin typeface="Verdana"/>
                <a:cs typeface="Verdana"/>
              </a:defRPr>
            </a:lvl1pPr>
          </a:lstStyle>
          <a:p>
            <a:endParaRPr/>
          </a:p>
        </p:txBody>
      </p:sp>
      <p:sp>
        <p:nvSpPr>
          <p:cNvPr id="3" name="Holder 3"/>
          <p:cNvSpPr>
            <a:spLocks noGrp="1"/>
          </p:cNvSpPr>
          <p:nvPr>
            <p:ph type="body" idx="1"/>
          </p:nvPr>
        </p:nvSpPr>
        <p:spPr>
          <a:xfrm>
            <a:off x="5718175" y="2119376"/>
            <a:ext cx="6005195" cy="2797175"/>
          </a:xfrm>
          <a:prstGeom prst="rect">
            <a:avLst/>
          </a:prstGeom>
        </p:spPr>
        <p:txBody>
          <a:bodyPr wrap="square" lIns="0" tIns="0" rIns="0" bIns="0">
            <a:spAutoFit/>
          </a:bodyPr>
          <a:lstStyle>
            <a:lvl1pPr>
              <a:defRPr sz="1400" b="0" i="0">
                <a:solidFill>
                  <a:srgbClr val="374151"/>
                </a:solidFill>
                <a:latin typeface="Verdana"/>
                <a:cs typeface="Verdana"/>
              </a:defRPr>
            </a:lvl1pPr>
          </a:lstStyle>
          <a:p>
            <a:endParaRPr/>
          </a:p>
        </p:txBody>
      </p:sp>
      <p:sp>
        <p:nvSpPr>
          <p:cNvPr id="4" name="Holder 4"/>
          <p:cNvSpPr>
            <a:spLocks noGrp="1"/>
          </p:cNvSpPr>
          <p:nvPr>
            <p:ph type="ftr" sz="quarter" idx="5"/>
          </p:nvPr>
        </p:nvSpPr>
        <p:spPr>
          <a:xfrm>
            <a:off x="10566272" y="6546963"/>
            <a:ext cx="1329054" cy="173990"/>
          </a:xfrm>
          <a:prstGeom prst="rect">
            <a:avLst/>
          </a:prstGeom>
        </p:spPr>
        <p:txBody>
          <a:bodyPr wrap="square" lIns="0" tIns="0" rIns="0" bIns="0">
            <a:spAutoFit/>
          </a:bodyPr>
          <a:lstStyle>
            <a:lvl1pPr>
              <a:defRPr sz="1050" b="0" i="0">
                <a:solidFill>
                  <a:srgbClr val="440099"/>
                </a:solidFill>
                <a:latin typeface="Microsoft Sans Serif"/>
                <a:cs typeface="Microsoft Sans Serif"/>
              </a:defRPr>
            </a:lvl1pPr>
          </a:lstStyle>
          <a:p>
            <a:pPr marL="12700">
              <a:lnSpc>
                <a:spcPts val="1255"/>
              </a:lnSpc>
            </a:pPr>
            <a:r>
              <a:rPr spc="-10" dirty="0"/>
              <a:t>benovaconsulting.com</a:t>
            </a: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12/9/24</a:t>
            </a:fld>
            <a:endParaRPr lang="en-US"/>
          </a:p>
        </p:txBody>
      </p:sp>
      <p:sp>
        <p:nvSpPr>
          <p:cNvPr id="6" name="Holder 6"/>
          <p:cNvSpPr>
            <a:spLocks noGrp="1"/>
          </p:cNvSpPr>
          <p:nvPr>
            <p:ph type="sldNum" sz="quarter" idx="7"/>
          </p:nvPr>
        </p:nvSpPr>
        <p:spPr>
          <a:xfrm>
            <a:off x="5981065" y="6556107"/>
            <a:ext cx="226060" cy="173990"/>
          </a:xfrm>
          <a:prstGeom prst="rect">
            <a:avLst/>
          </a:prstGeom>
        </p:spPr>
        <p:txBody>
          <a:bodyPr wrap="square" lIns="0" tIns="0" rIns="0" bIns="0">
            <a:spAutoFit/>
          </a:bodyPr>
          <a:lstStyle>
            <a:lvl1pPr>
              <a:defRPr sz="1050" b="0" i="0">
                <a:solidFill>
                  <a:srgbClr val="440099"/>
                </a:solidFill>
                <a:latin typeface="Microsoft Sans Serif"/>
                <a:cs typeface="Microsoft Sans Serif"/>
              </a:defRPr>
            </a:lvl1pPr>
          </a:lstStyle>
          <a:p>
            <a:pPr marL="38100">
              <a:lnSpc>
                <a:spcPts val="1255"/>
              </a:lnSpc>
            </a:pPr>
            <a:fld id="{81D60167-4931-47E6-BA6A-407CBD079E47}" type="slidenum">
              <a:rPr spc="-25" dirty="0"/>
              <a:t>‹#›</a:t>
            </a:fld>
            <a:endParaRPr spc="-2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9"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112"/>
        <p:cNvGrpSpPr/>
        <p:nvPr/>
      </p:nvGrpSpPr>
      <p:grpSpPr>
        <a:xfrm>
          <a:off x="0" y="0"/>
          <a:ext cx="0" cy="0"/>
          <a:chOff x="0" y="0"/>
          <a:chExt cx="0" cy="0"/>
        </a:xfrm>
      </p:grpSpPr>
      <p:sp>
        <p:nvSpPr>
          <p:cNvPr id="113" name="Google Shape;113;p14"/>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14" name="Google Shape;114;p14"/>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1pPr>
            <a:lvl2pPr marL="914400" lvl="1"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2pPr>
            <a:lvl3pPr marL="1371600" lvl="2"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3pPr>
            <a:lvl4pPr marL="1828800" lvl="3"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4pPr>
            <a:lvl5pPr marL="2286000" lvl="4"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5pPr>
            <a:lvl6pPr marL="2743200" lvl="5"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6pPr>
            <a:lvl7pPr marL="3200400" lvl="6"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7pPr>
            <a:lvl8pPr marL="3657600" lvl="7"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8pPr>
            <a:lvl9pPr marL="4114800" lvl="8"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9pPr>
          </a:lstStyle>
          <a:p>
            <a:endParaRPr/>
          </a:p>
        </p:txBody>
      </p:sp>
      <p:sp>
        <p:nvSpPr>
          <p:cNvPr id="115" name="Google Shape;115;p14"/>
          <p:cNvSpPr txBox="1">
            <a:spLocks noGrp="1"/>
          </p:cNvSpPr>
          <p:nvPr>
            <p:ph type="sldNum" idx="12"/>
          </p:nvPr>
        </p:nvSpPr>
        <p:spPr>
          <a:xfrm>
            <a:off x="11398211" y="6217623"/>
            <a:ext cx="731600" cy="524800"/>
          </a:xfrm>
          <a:prstGeom prst="rect">
            <a:avLst/>
          </a:prstGeom>
          <a:noFill/>
          <a:ln>
            <a:noFill/>
          </a:ln>
        </p:spPr>
        <p:txBody>
          <a:bodyPr spcFirstLastPara="1" wrap="square" lIns="91425" tIns="91425" rIns="91425" bIns="91425" anchor="ctr" anchorCtr="0">
            <a:noAutofit/>
          </a:bodyPr>
          <a:lstStyle>
            <a:lvl1pPr lvl="0" rtl="0">
              <a:buNone/>
              <a:defRPr sz="1600">
                <a:latin typeface="Arvo"/>
                <a:ea typeface="Arvo"/>
                <a:cs typeface="Arvo"/>
                <a:sym typeface="Arvo"/>
              </a:defRPr>
            </a:lvl1pPr>
            <a:lvl2pPr lvl="1" rtl="0">
              <a:buNone/>
              <a:defRPr sz="1600">
                <a:latin typeface="Arvo"/>
                <a:ea typeface="Arvo"/>
                <a:cs typeface="Arvo"/>
                <a:sym typeface="Arvo"/>
              </a:defRPr>
            </a:lvl2pPr>
            <a:lvl3pPr lvl="2" rtl="0">
              <a:buNone/>
              <a:defRPr sz="1600">
                <a:latin typeface="Arvo"/>
                <a:ea typeface="Arvo"/>
                <a:cs typeface="Arvo"/>
                <a:sym typeface="Arvo"/>
              </a:defRPr>
            </a:lvl3pPr>
            <a:lvl4pPr lvl="3" rtl="0">
              <a:buNone/>
              <a:defRPr sz="1600">
                <a:latin typeface="Arvo"/>
                <a:ea typeface="Arvo"/>
                <a:cs typeface="Arvo"/>
                <a:sym typeface="Arvo"/>
              </a:defRPr>
            </a:lvl4pPr>
            <a:lvl5pPr lvl="4" rtl="0">
              <a:buNone/>
              <a:defRPr sz="1600">
                <a:latin typeface="Arvo"/>
                <a:ea typeface="Arvo"/>
                <a:cs typeface="Arvo"/>
                <a:sym typeface="Arvo"/>
              </a:defRPr>
            </a:lvl5pPr>
            <a:lvl6pPr lvl="5" rtl="0">
              <a:buNone/>
              <a:defRPr sz="1600">
                <a:latin typeface="Arvo"/>
                <a:ea typeface="Arvo"/>
                <a:cs typeface="Arvo"/>
                <a:sym typeface="Arvo"/>
              </a:defRPr>
            </a:lvl6pPr>
            <a:lvl7pPr lvl="6" rtl="0">
              <a:buNone/>
              <a:defRPr sz="1600">
                <a:latin typeface="Arvo"/>
                <a:ea typeface="Arvo"/>
                <a:cs typeface="Arvo"/>
                <a:sym typeface="Arvo"/>
              </a:defRPr>
            </a:lvl7pPr>
            <a:lvl8pPr lvl="7" rtl="0">
              <a:buNone/>
              <a:defRPr sz="1600">
                <a:latin typeface="Arvo"/>
                <a:ea typeface="Arvo"/>
                <a:cs typeface="Arvo"/>
                <a:sym typeface="Arvo"/>
              </a:defRPr>
            </a:lvl8pPr>
            <a:lvl9pPr lvl="8" rtl="0">
              <a:buNone/>
              <a:defRPr sz="1600">
                <a:latin typeface="Arvo"/>
                <a:ea typeface="Arvo"/>
                <a:cs typeface="Arvo"/>
                <a:sym typeface="Arvo"/>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387672353"/>
      </p:ext>
    </p:extLst>
  </p:cSld>
  <p:clrMap bg1="lt1" tx1="dk1" bg2="dk2" tx2="lt2" accent1="accent1" accent2="accent2" accent3="accent3" accent4="accent4" accent5="accent5" accent6="accent6" hlink="hlink" folHlink="folHlink"/>
  <p:sldLayoutIdLst>
    <p:sldLayoutId id="2147483667" r:id="rId1"/>
    <p:sldLayoutId id="2147483668"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image" Target="../media/image53.png"/><Relationship Id="rId3" Type="http://schemas.openxmlformats.org/officeDocument/2006/relationships/diagramData" Target="../diagrams/data1.xml"/><Relationship Id="rId21" Type="http://schemas.openxmlformats.org/officeDocument/2006/relationships/image" Target="../media/image56.png"/><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image" Target="../media/image3.png"/><Relationship Id="rId16" Type="http://schemas.openxmlformats.org/officeDocument/2006/relationships/diagramColors" Target="../diagrams/colors3.xml"/><Relationship Id="rId20"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image" Target="../media/image54.pn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13" Type="http://schemas.openxmlformats.org/officeDocument/2006/relationships/image" Target="../media/image78.jpeg"/><Relationship Id="rId18" Type="http://schemas.openxmlformats.org/officeDocument/2006/relationships/image" Target="../media/image83.jpeg"/><Relationship Id="rId26" Type="http://schemas.openxmlformats.org/officeDocument/2006/relationships/image" Target="../media/image91.jpeg"/><Relationship Id="rId39" Type="http://schemas.openxmlformats.org/officeDocument/2006/relationships/image" Target="../media/image104.png"/><Relationship Id="rId21" Type="http://schemas.openxmlformats.org/officeDocument/2006/relationships/image" Target="../media/image86.png"/><Relationship Id="rId34" Type="http://schemas.openxmlformats.org/officeDocument/2006/relationships/image" Target="../media/image99.png"/><Relationship Id="rId42" Type="http://schemas.openxmlformats.org/officeDocument/2006/relationships/image" Target="../media/image107.png"/><Relationship Id="rId47" Type="http://schemas.openxmlformats.org/officeDocument/2006/relationships/image" Target="../media/image112.png"/><Relationship Id="rId50" Type="http://schemas.openxmlformats.org/officeDocument/2006/relationships/image" Target="../media/image115.png"/><Relationship Id="rId7" Type="http://schemas.openxmlformats.org/officeDocument/2006/relationships/image" Target="../media/image72.png"/><Relationship Id="rId2" Type="http://schemas.openxmlformats.org/officeDocument/2006/relationships/image" Target="../media/image67.png"/><Relationship Id="rId16" Type="http://schemas.openxmlformats.org/officeDocument/2006/relationships/image" Target="../media/image81.png"/><Relationship Id="rId29" Type="http://schemas.openxmlformats.org/officeDocument/2006/relationships/image" Target="../media/image94.png"/><Relationship Id="rId11" Type="http://schemas.openxmlformats.org/officeDocument/2006/relationships/image" Target="../media/image76.jpeg"/><Relationship Id="rId24" Type="http://schemas.openxmlformats.org/officeDocument/2006/relationships/image" Target="../media/image89.png"/><Relationship Id="rId32" Type="http://schemas.openxmlformats.org/officeDocument/2006/relationships/image" Target="../media/image97.png"/><Relationship Id="rId37" Type="http://schemas.openxmlformats.org/officeDocument/2006/relationships/image" Target="../media/image102.png"/><Relationship Id="rId40" Type="http://schemas.openxmlformats.org/officeDocument/2006/relationships/image" Target="../media/image105.png"/><Relationship Id="rId45" Type="http://schemas.openxmlformats.org/officeDocument/2006/relationships/image" Target="../media/image110.jpeg"/><Relationship Id="rId5" Type="http://schemas.openxmlformats.org/officeDocument/2006/relationships/image" Target="../media/image70.png"/><Relationship Id="rId15" Type="http://schemas.openxmlformats.org/officeDocument/2006/relationships/image" Target="../media/image80.png"/><Relationship Id="rId23" Type="http://schemas.openxmlformats.org/officeDocument/2006/relationships/image" Target="../media/image88.png"/><Relationship Id="rId28" Type="http://schemas.openxmlformats.org/officeDocument/2006/relationships/image" Target="../media/image93.png"/><Relationship Id="rId36" Type="http://schemas.openxmlformats.org/officeDocument/2006/relationships/image" Target="../media/image101.png"/><Relationship Id="rId49" Type="http://schemas.openxmlformats.org/officeDocument/2006/relationships/image" Target="../media/image114.png"/><Relationship Id="rId10" Type="http://schemas.openxmlformats.org/officeDocument/2006/relationships/image" Target="../media/image75.png"/><Relationship Id="rId19" Type="http://schemas.openxmlformats.org/officeDocument/2006/relationships/image" Target="../media/image84.png"/><Relationship Id="rId31" Type="http://schemas.openxmlformats.org/officeDocument/2006/relationships/image" Target="../media/image96.jpeg"/><Relationship Id="rId44" Type="http://schemas.openxmlformats.org/officeDocument/2006/relationships/image" Target="../media/image109.png"/><Relationship Id="rId4" Type="http://schemas.openxmlformats.org/officeDocument/2006/relationships/image" Target="../media/image69.png"/><Relationship Id="rId9" Type="http://schemas.openxmlformats.org/officeDocument/2006/relationships/image" Target="../media/image74.jpeg"/><Relationship Id="rId14" Type="http://schemas.openxmlformats.org/officeDocument/2006/relationships/image" Target="../media/image79.png"/><Relationship Id="rId22" Type="http://schemas.openxmlformats.org/officeDocument/2006/relationships/image" Target="../media/image87.png"/><Relationship Id="rId27" Type="http://schemas.openxmlformats.org/officeDocument/2006/relationships/image" Target="../media/image92.png"/><Relationship Id="rId30" Type="http://schemas.openxmlformats.org/officeDocument/2006/relationships/image" Target="../media/image95.png"/><Relationship Id="rId35" Type="http://schemas.openxmlformats.org/officeDocument/2006/relationships/image" Target="../media/image100.png"/><Relationship Id="rId43" Type="http://schemas.openxmlformats.org/officeDocument/2006/relationships/image" Target="../media/image108.png"/><Relationship Id="rId48" Type="http://schemas.openxmlformats.org/officeDocument/2006/relationships/image" Target="../media/image113.png"/><Relationship Id="rId8" Type="http://schemas.openxmlformats.org/officeDocument/2006/relationships/image" Target="../media/image73.jpeg"/><Relationship Id="rId3" Type="http://schemas.openxmlformats.org/officeDocument/2006/relationships/image" Target="../media/image68.jpeg"/><Relationship Id="rId12" Type="http://schemas.openxmlformats.org/officeDocument/2006/relationships/image" Target="../media/image77.png"/><Relationship Id="rId17" Type="http://schemas.openxmlformats.org/officeDocument/2006/relationships/image" Target="../media/image82.png"/><Relationship Id="rId25" Type="http://schemas.openxmlformats.org/officeDocument/2006/relationships/image" Target="../media/image90.png"/><Relationship Id="rId33" Type="http://schemas.openxmlformats.org/officeDocument/2006/relationships/image" Target="../media/image98.png"/><Relationship Id="rId38" Type="http://schemas.openxmlformats.org/officeDocument/2006/relationships/image" Target="../media/image103.png"/><Relationship Id="rId46" Type="http://schemas.openxmlformats.org/officeDocument/2006/relationships/image" Target="../media/image111.jpeg"/><Relationship Id="rId20" Type="http://schemas.openxmlformats.org/officeDocument/2006/relationships/image" Target="../media/image85.jpeg"/><Relationship Id="rId41" Type="http://schemas.openxmlformats.org/officeDocument/2006/relationships/image" Target="../media/image106.png"/><Relationship Id="rId1" Type="http://schemas.openxmlformats.org/officeDocument/2006/relationships/slideLayout" Target="../slideLayouts/slideLayout6.xml"/><Relationship Id="rId6" Type="http://schemas.openxmlformats.org/officeDocument/2006/relationships/image" Target="../media/image7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659688" y="2901518"/>
            <a:ext cx="4293312" cy="872996"/>
          </a:xfrm>
          <a:prstGeom prst="rect">
            <a:avLst/>
          </a:prstGeom>
        </p:spPr>
        <p:txBody>
          <a:bodyPr vert="horz" wrap="square" lIns="0" tIns="27940" rIns="0" bIns="0" rtlCol="0">
            <a:spAutoFit/>
          </a:bodyPr>
          <a:lstStyle/>
          <a:p>
            <a:pPr marL="12700" marR="5080">
              <a:lnSpc>
                <a:spcPts val="3350"/>
              </a:lnSpc>
              <a:spcBef>
                <a:spcPts val="220"/>
              </a:spcBef>
            </a:pPr>
            <a:r>
              <a:rPr lang="tr-TR" sz="2800" spc="-45" dirty="0">
                <a:latin typeface="Arial"/>
                <a:cs typeface="Arial"/>
              </a:rPr>
              <a:t>Maliyet Dönüşümü ve </a:t>
            </a:r>
            <a:br>
              <a:rPr lang="tr-TR" sz="2800" spc="-45" dirty="0">
                <a:latin typeface="Arial"/>
                <a:cs typeface="Arial"/>
              </a:rPr>
            </a:br>
            <a:r>
              <a:rPr lang="tr-TR" sz="2800" spc="-45" dirty="0">
                <a:latin typeface="Arial"/>
                <a:cs typeface="Arial"/>
              </a:rPr>
              <a:t>Devlet Destekleri</a:t>
            </a:r>
            <a:endParaRPr sz="2800" dirty="0">
              <a:latin typeface="Arial"/>
              <a:cs typeface="Arial"/>
            </a:endParaRPr>
          </a:p>
        </p:txBody>
      </p:sp>
      <p:sp>
        <p:nvSpPr>
          <p:cNvPr id="3" name="object 3"/>
          <p:cNvSpPr txBox="1"/>
          <p:nvPr/>
        </p:nvSpPr>
        <p:spPr>
          <a:xfrm>
            <a:off x="659688" y="5129606"/>
            <a:ext cx="1702512" cy="289823"/>
          </a:xfrm>
          <a:prstGeom prst="rect">
            <a:avLst/>
          </a:prstGeom>
        </p:spPr>
        <p:txBody>
          <a:bodyPr vert="horz" wrap="square" lIns="0" tIns="12700" rIns="0" bIns="0" rtlCol="0">
            <a:spAutoFit/>
          </a:bodyPr>
          <a:lstStyle/>
          <a:p>
            <a:pPr marL="12700">
              <a:lnSpc>
                <a:spcPct val="100000"/>
              </a:lnSpc>
              <a:spcBef>
                <a:spcPts val="100"/>
              </a:spcBef>
            </a:pPr>
            <a:r>
              <a:rPr lang="tr-TR" sz="1800" spc="-20" dirty="0">
                <a:solidFill>
                  <a:srgbClr val="440099"/>
                </a:solidFill>
                <a:latin typeface="Microsoft Sans Serif"/>
                <a:cs typeface="Microsoft Sans Serif"/>
              </a:rPr>
              <a:t>11 Aralık </a:t>
            </a:r>
            <a:r>
              <a:rPr sz="1800" spc="-20" dirty="0">
                <a:solidFill>
                  <a:srgbClr val="440099"/>
                </a:solidFill>
                <a:latin typeface="Microsoft Sans Serif"/>
                <a:cs typeface="Microsoft Sans Serif"/>
              </a:rPr>
              <a:t>202</a:t>
            </a:r>
            <a:r>
              <a:rPr lang="tr-TR" sz="1800" spc="-20" dirty="0">
                <a:solidFill>
                  <a:srgbClr val="440099"/>
                </a:solidFill>
                <a:latin typeface="Microsoft Sans Serif"/>
                <a:cs typeface="Microsoft Sans Serif"/>
              </a:rPr>
              <a:t>4</a:t>
            </a:r>
            <a:endParaRPr sz="1800" dirty="0">
              <a:latin typeface="Microsoft Sans Serif"/>
              <a:cs typeface="Microsoft Sans Serif"/>
            </a:endParaRPr>
          </a:p>
        </p:txBody>
      </p:sp>
      <p:sp>
        <p:nvSpPr>
          <p:cNvPr id="4" name="object 4"/>
          <p:cNvSpPr txBox="1"/>
          <p:nvPr/>
        </p:nvSpPr>
        <p:spPr>
          <a:xfrm>
            <a:off x="659688" y="6204915"/>
            <a:ext cx="4009390" cy="357505"/>
          </a:xfrm>
          <a:prstGeom prst="rect">
            <a:avLst/>
          </a:prstGeom>
        </p:spPr>
        <p:txBody>
          <a:bodyPr vert="horz" wrap="square" lIns="0" tIns="17145" rIns="0" bIns="0" rtlCol="0">
            <a:spAutoFit/>
          </a:bodyPr>
          <a:lstStyle/>
          <a:p>
            <a:pPr marL="12700">
              <a:lnSpc>
                <a:spcPts val="1285"/>
              </a:lnSpc>
              <a:spcBef>
                <a:spcPts val="135"/>
              </a:spcBef>
            </a:pPr>
            <a:r>
              <a:rPr sz="1150" spc="-45" dirty="0">
                <a:solidFill>
                  <a:srgbClr val="440099"/>
                </a:solidFill>
                <a:latin typeface="Microsoft Sans Serif"/>
                <a:cs typeface="Microsoft Sans Serif"/>
              </a:rPr>
              <a:t>ŞİRKETE</a:t>
            </a:r>
            <a:r>
              <a:rPr sz="1150" spc="25" dirty="0">
                <a:solidFill>
                  <a:srgbClr val="440099"/>
                </a:solidFill>
                <a:latin typeface="Microsoft Sans Serif"/>
                <a:cs typeface="Microsoft Sans Serif"/>
              </a:rPr>
              <a:t> </a:t>
            </a:r>
            <a:r>
              <a:rPr sz="1150" spc="-45" dirty="0">
                <a:solidFill>
                  <a:srgbClr val="440099"/>
                </a:solidFill>
                <a:latin typeface="Microsoft Sans Serif"/>
                <a:cs typeface="Microsoft Sans Serif"/>
              </a:rPr>
              <a:t>ÖZEL</a:t>
            </a:r>
            <a:r>
              <a:rPr sz="1150" spc="-30" dirty="0">
                <a:solidFill>
                  <a:srgbClr val="440099"/>
                </a:solidFill>
                <a:latin typeface="Microsoft Sans Serif"/>
                <a:cs typeface="Microsoft Sans Serif"/>
              </a:rPr>
              <a:t> BİLGİ </a:t>
            </a:r>
            <a:r>
              <a:rPr sz="1150" spc="-10" dirty="0">
                <a:solidFill>
                  <a:srgbClr val="440099"/>
                </a:solidFill>
                <a:latin typeface="Microsoft Sans Serif"/>
                <a:cs typeface="Microsoft Sans Serif"/>
              </a:rPr>
              <a:t>İÇERMEKTEDİR.</a:t>
            </a:r>
            <a:endParaRPr sz="1150">
              <a:latin typeface="Microsoft Sans Serif"/>
              <a:cs typeface="Microsoft Sans Serif"/>
            </a:endParaRPr>
          </a:p>
          <a:p>
            <a:pPr marL="12700">
              <a:lnSpc>
                <a:spcPts val="1285"/>
              </a:lnSpc>
            </a:pPr>
            <a:r>
              <a:rPr sz="1150" spc="-10" dirty="0">
                <a:solidFill>
                  <a:srgbClr val="440099"/>
                </a:solidFill>
                <a:latin typeface="Microsoft Sans Serif"/>
                <a:cs typeface="Microsoft Sans Serif"/>
              </a:rPr>
              <a:t>BENOVA</a:t>
            </a:r>
            <a:r>
              <a:rPr sz="1150" spc="-20" dirty="0">
                <a:solidFill>
                  <a:srgbClr val="440099"/>
                </a:solidFill>
                <a:latin typeface="Microsoft Sans Serif"/>
                <a:cs typeface="Microsoft Sans Serif"/>
              </a:rPr>
              <a:t> </a:t>
            </a:r>
            <a:r>
              <a:rPr sz="1150" spc="-25" dirty="0">
                <a:solidFill>
                  <a:srgbClr val="440099"/>
                </a:solidFill>
                <a:latin typeface="Microsoft Sans Serif"/>
                <a:cs typeface="Microsoft Sans Serif"/>
              </a:rPr>
              <a:t>CONSULTING</a:t>
            </a:r>
            <a:r>
              <a:rPr sz="1150" spc="-5" dirty="0">
                <a:solidFill>
                  <a:srgbClr val="440099"/>
                </a:solidFill>
                <a:latin typeface="Microsoft Sans Serif"/>
                <a:cs typeface="Microsoft Sans Serif"/>
              </a:rPr>
              <a:t> </a:t>
            </a:r>
            <a:r>
              <a:rPr sz="1150" spc="-30" dirty="0">
                <a:solidFill>
                  <a:srgbClr val="440099"/>
                </a:solidFill>
                <a:latin typeface="Microsoft Sans Serif"/>
                <a:cs typeface="Microsoft Sans Serif"/>
              </a:rPr>
              <a:t>ONAYI</a:t>
            </a:r>
            <a:r>
              <a:rPr sz="1150" spc="-20" dirty="0">
                <a:solidFill>
                  <a:srgbClr val="440099"/>
                </a:solidFill>
                <a:latin typeface="Microsoft Sans Serif"/>
                <a:cs typeface="Microsoft Sans Serif"/>
              </a:rPr>
              <a:t> OLMADAN</a:t>
            </a:r>
            <a:r>
              <a:rPr sz="1150" spc="-15" dirty="0">
                <a:solidFill>
                  <a:srgbClr val="440099"/>
                </a:solidFill>
                <a:latin typeface="Microsoft Sans Serif"/>
                <a:cs typeface="Microsoft Sans Serif"/>
              </a:rPr>
              <a:t> </a:t>
            </a:r>
            <a:r>
              <a:rPr sz="1150" spc="-10" dirty="0">
                <a:solidFill>
                  <a:srgbClr val="440099"/>
                </a:solidFill>
                <a:latin typeface="Microsoft Sans Serif"/>
                <a:cs typeface="Microsoft Sans Serif"/>
              </a:rPr>
              <a:t>ÇOĞALTILAMAZ.</a:t>
            </a:r>
            <a:endParaRPr sz="1150">
              <a:latin typeface="Microsoft Sans Serif"/>
              <a:cs typeface="Microsoft Sans Serif"/>
            </a:endParaRPr>
          </a:p>
        </p:txBody>
      </p:sp>
      <p:sp>
        <p:nvSpPr>
          <p:cNvPr id="5" name="object 5"/>
          <p:cNvSpPr txBox="1"/>
          <p:nvPr/>
        </p:nvSpPr>
        <p:spPr>
          <a:xfrm>
            <a:off x="11975083" y="6493255"/>
            <a:ext cx="100965" cy="207010"/>
          </a:xfrm>
          <a:prstGeom prst="rect">
            <a:avLst/>
          </a:prstGeom>
        </p:spPr>
        <p:txBody>
          <a:bodyPr vert="horz" wrap="square" lIns="0" tIns="17145" rIns="0" bIns="0" rtlCol="0">
            <a:spAutoFit/>
          </a:bodyPr>
          <a:lstStyle/>
          <a:p>
            <a:pPr marL="12700">
              <a:lnSpc>
                <a:spcPct val="100000"/>
              </a:lnSpc>
              <a:spcBef>
                <a:spcPts val="135"/>
              </a:spcBef>
            </a:pPr>
            <a:r>
              <a:rPr sz="1150" spc="-50" dirty="0">
                <a:solidFill>
                  <a:srgbClr val="878787"/>
                </a:solidFill>
                <a:latin typeface="Times New Roman"/>
                <a:cs typeface="Times New Roman"/>
              </a:rPr>
              <a:t>1</a:t>
            </a:r>
            <a:endParaRPr sz="1150">
              <a:latin typeface="Times New Roman"/>
              <a:cs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2EB74-B4D9-75E9-F776-68CBFA242F1F}"/>
            </a:ext>
          </a:extLst>
        </p:cNvPr>
        <p:cNvGrpSpPr/>
        <p:nvPr/>
      </p:nvGrpSpPr>
      <p:grpSpPr>
        <a:xfrm>
          <a:off x="0" y="0"/>
          <a:ext cx="0" cy="0"/>
          <a:chOff x="0" y="0"/>
          <a:chExt cx="0" cy="0"/>
        </a:xfrm>
      </p:grpSpPr>
      <p:grpSp>
        <p:nvGrpSpPr>
          <p:cNvPr id="3" name="object 3">
            <a:extLst>
              <a:ext uri="{FF2B5EF4-FFF2-40B4-BE49-F238E27FC236}">
                <a16:creationId xmlns:a16="http://schemas.microsoft.com/office/drawing/2014/main" id="{C3F7346F-3ADE-25C5-C6D9-01235C91E7DE}"/>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5268E1F4-A01B-F51F-7D39-F91CC38D96E2}"/>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94F87298-6F00-DD52-DA2A-F2B0021C69F6}"/>
                </a:ext>
              </a:extLst>
            </p:cNvPr>
            <p:cNvPicPr/>
            <p:nvPr/>
          </p:nvPicPr>
          <p:blipFill>
            <a:blip r:embed="rId3"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E41A2271-5365-9433-CABE-0987D5483704}"/>
              </a:ext>
            </a:extLst>
          </p:cNvPr>
          <p:cNvSpPr txBox="1">
            <a:spLocks noGrp="1"/>
          </p:cNvSpPr>
          <p:nvPr>
            <p:ph type="title"/>
          </p:nvPr>
        </p:nvSpPr>
        <p:spPr>
          <a:xfrm>
            <a:off x="531672" y="279857"/>
            <a:ext cx="9948368" cy="422551"/>
          </a:xfrm>
          <a:prstGeom prst="rect">
            <a:avLst/>
          </a:prstGeom>
        </p:spPr>
        <p:txBody>
          <a:bodyPr vert="horz" wrap="square" lIns="0" tIns="14604" rIns="0" bIns="0" rtlCol="0">
            <a:spAutoFit/>
          </a:bodyPr>
          <a:lstStyle/>
          <a:p>
            <a:pPr marL="62865">
              <a:lnSpc>
                <a:spcPct val="100000"/>
              </a:lnSpc>
              <a:spcBef>
                <a:spcPts val="114"/>
              </a:spcBef>
            </a:pPr>
            <a:r>
              <a:rPr lang="tr-TR" spc="-10" dirty="0"/>
              <a:t>1. Aşama – Mevcut Maliyetlerin Analizi</a:t>
            </a:r>
            <a:endParaRPr spc="-10" dirty="0"/>
          </a:p>
        </p:txBody>
      </p:sp>
      <p:sp>
        <p:nvSpPr>
          <p:cNvPr id="8" name="object 8">
            <a:extLst>
              <a:ext uri="{FF2B5EF4-FFF2-40B4-BE49-F238E27FC236}">
                <a16:creationId xmlns:a16="http://schemas.microsoft.com/office/drawing/2014/main" id="{F0FB8031-E971-ECE9-A0EA-88C87D86AB54}"/>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10</a:t>
            </a:fld>
            <a:endParaRPr spc="-25" dirty="0"/>
          </a:p>
        </p:txBody>
      </p:sp>
      <p:sp>
        <p:nvSpPr>
          <p:cNvPr id="9" name="object 9">
            <a:extLst>
              <a:ext uri="{FF2B5EF4-FFF2-40B4-BE49-F238E27FC236}">
                <a16:creationId xmlns:a16="http://schemas.microsoft.com/office/drawing/2014/main" id="{567722FE-5ECE-0075-D7C1-74B94BFBE666}"/>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sp>
        <p:nvSpPr>
          <p:cNvPr id="7" name="TextBox 6">
            <a:extLst>
              <a:ext uri="{FF2B5EF4-FFF2-40B4-BE49-F238E27FC236}">
                <a16:creationId xmlns:a16="http://schemas.microsoft.com/office/drawing/2014/main" id="{BBC108B2-1398-EFFC-6912-398049A7A73B}"/>
              </a:ext>
            </a:extLst>
          </p:cNvPr>
          <p:cNvSpPr txBox="1"/>
          <p:nvPr/>
        </p:nvSpPr>
        <p:spPr>
          <a:xfrm>
            <a:off x="531672" y="1615156"/>
            <a:ext cx="10593528" cy="4031873"/>
          </a:xfrm>
          <a:prstGeom prst="rect">
            <a:avLst/>
          </a:prstGeom>
          <a:noFill/>
        </p:spPr>
        <p:txBody>
          <a:bodyPr wrap="square">
            <a:spAutoFit/>
          </a:bodyPr>
          <a:lstStyle/>
          <a:p>
            <a:pPr algn="l"/>
            <a:r>
              <a:rPr lang="en-US" b="0" i="0" u="none" strike="noStrike" dirty="0" err="1">
                <a:solidFill>
                  <a:srgbClr val="000000"/>
                </a:solidFill>
                <a:effectLst/>
                <a:latin typeface="Arial" panose="020B0604020202020204" pitchFamily="34" charset="0"/>
                <a:cs typeface="Arial" panose="020B0604020202020204" pitchFamily="34" charset="0"/>
              </a:rPr>
              <a:t>Maliyet</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dönüşümünün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başarılı</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olabilmesi</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için</a:t>
            </a:r>
            <a:r>
              <a:rPr lang="en-US" b="0" i="0" u="none" strike="noStrike" dirty="0">
                <a:solidFill>
                  <a:srgbClr val="000000"/>
                </a:solidFill>
                <a:effectLst/>
                <a:latin typeface="Arial" panose="020B0604020202020204" pitchFamily="34" charset="0"/>
                <a:cs typeface="Arial" panose="020B0604020202020204" pitchFamily="34" charset="0"/>
              </a:rPr>
              <a:t> ilk </a:t>
            </a:r>
            <a:r>
              <a:rPr lang="en-US" b="0" i="0" u="none" strike="noStrike" dirty="0" err="1">
                <a:solidFill>
                  <a:srgbClr val="000000"/>
                </a:solidFill>
                <a:effectLst/>
                <a:latin typeface="Arial" panose="020B0604020202020204" pitchFamily="34" charset="0"/>
                <a:cs typeface="Arial" panose="020B0604020202020204" pitchFamily="34" charset="0"/>
              </a:rPr>
              <a:t>ve</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en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önemli</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adım</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mevcut</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durumun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kapsamlı</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bir</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şekilde</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analiz</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edilmesidir</a:t>
            </a:r>
            <a:r>
              <a:rPr lang="en-US" b="0" i="0" u="none" strike="noStrike" dirty="0">
                <a:solidFill>
                  <a:srgbClr val="000000"/>
                </a:solidFill>
                <a:effectLst/>
                <a:latin typeface="Arial" panose="020B0604020202020204" pitchFamily="34" charset="0"/>
                <a:cs typeface="Arial" panose="020B0604020202020204" pitchFamily="34" charset="0"/>
              </a:rPr>
              <a:t>. </a:t>
            </a:r>
          </a:p>
          <a:p>
            <a:pPr algn="l"/>
            <a:endParaRPr lang="en-US" dirty="0">
              <a:solidFill>
                <a:srgbClr val="000000"/>
              </a:solidFill>
              <a:latin typeface="Arial" panose="020B0604020202020204" pitchFamily="34" charset="0"/>
              <a:cs typeface="Arial" panose="020B0604020202020204" pitchFamily="34" charset="0"/>
            </a:endParaRPr>
          </a:p>
          <a:p>
            <a:pPr algn="l"/>
            <a:r>
              <a:rPr lang="en-US" b="0" i="0" u="none" strike="noStrike" dirty="0" err="1">
                <a:solidFill>
                  <a:srgbClr val="000000"/>
                </a:solidFill>
                <a:effectLst/>
                <a:latin typeface="Arial" panose="020B0604020202020204" pitchFamily="34" charset="0"/>
                <a:cs typeface="Arial" panose="020B0604020202020204" pitchFamily="34" charset="0"/>
              </a:rPr>
              <a:t>Doğru</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ve</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detaylı</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bir</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analiz</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işletmenin</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maliyetlerini</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daha</a:t>
            </a:r>
            <a:r>
              <a:rPr lang="en-US" b="1" i="0" u="none" strike="noStrike" dirty="0">
                <a:solidFill>
                  <a:srgbClr val="000000"/>
                </a:solidFill>
                <a:effectLst/>
                <a:latin typeface="Arial" panose="020B0604020202020204" pitchFamily="34" charset="0"/>
                <a:cs typeface="Arial" panose="020B0604020202020204" pitchFamily="34" charset="0"/>
              </a:rPr>
              <a:t> net </a:t>
            </a:r>
            <a:r>
              <a:rPr lang="en-US" b="1" i="0" u="none" strike="noStrike" dirty="0" err="1">
                <a:solidFill>
                  <a:srgbClr val="000000"/>
                </a:solidFill>
                <a:effectLst/>
                <a:latin typeface="Arial" panose="020B0604020202020204" pitchFamily="34" charset="0"/>
                <a:cs typeface="Arial" panose="020B0604020202020204" pitchFamily="34" charset="0"/>
              </a:rPr>
              <a:t>anlamasına</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ve</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tasarruf</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edilebilecek</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alanları</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belirlemesine</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olanak</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tanır</a:t>
            </a:r>
            <a:r>
              <a:rPr lang="en-US" b="0" i="0" u="none" strike="noStrike" dirty="0">
                <a:solidFill>
                  <a:srgbClr val="000000"/>
                </a:solidFill>
                <a:effectLst/>
                <a:latin typeface="Arial" panose="020B0604020202020204" pitchFamily="34" charset="0"/>
                <a:cs typeface="Arial" panose="020B0604020202020204" pitchFamily="34" charset="0"/>
              </a:rPr>
              <a:t>.</a:t>
            </a:r>
          </a:p>
          <a:p>
            <a:pPr algn="l"/>
            <a:endParaRPr lang="en-US" b="0" i="0" u="none" strike="noStrike" dirty="0">
              <a:solidFill>
                <a:srgbClr val="000000"/>
              </a:solidFill>
              <a:effectLst/>
              <a:latin typeface="Arial" panose="020B0604020202020204" pitchFamily="34" charset="0"/>
              <a:cs typeface="Arial" panose="020B0604020202020204" pitchFamily="34" charset="0"/>
            </a:endParaRPr>
          </a:p>
          <a:p>
            <a:pPr algn="l"/>
            <a:r>
              <a:rPr lang="en-US" sz="2000" b="1" dirty="0" err="1">
                <a:solidFill>
                  <a:srgbClr val="441699"/>
                </a:solidFill>
                <a:latin typeface="Arial" panose="020B0604020202020204" pitchFamily="34" charset="0"/>
                <a:cs typeface="Arial" panose="020B0604020202020204" pitchFamily="34" charset="0"/>
              </a:rPr>
              <a:t>Mevcut</a:t>
            </a:r>
            <a:r>
              <a:rPr lang="en-US" sz="2000" b="1" dirty="0">
                <a:solidFill>
                  <a:srgbClr val="441699"/>
                </a:solidFill>
                <a:latin typeface="Arial" panose="020B0604020202020204" pitchFamily="34" charset="0"/>
                <a:cs typeface="Arial" panose="020B0604020202020204" pitchFamily="34" charset="0"/>
              </a:rPr>
              <a:t> </a:t>
            </a:r>
            <a:r>
              <a:rPr lang="en-US" sz="2000" b="1" dirty="0" err="1">
                <a:solidFill>
                  <a:srgbClr val="441699"/>
                </a:solidFill>
                <a:latin typeface="Arial" panose="020B0604020202020204" pitchFamily="34" charset="0"/>
                <a:cs typeface="Arial" panose="020B0604020202020204" pitchFamily="34" charset="0"/>
              </a:rPr>
              <a:t>Durumun</a:t>
            </a:r>
            <a:r>
              <a:rPr lang="en-US" sz="2000" b="1" dirty="0">
                <a:solidFill>
                  <a:srgbClr val="441699"/>
                </a:solidFill>
                <a:latin typeface="Arial" panose="020B0604020202020204" pitchFamily="34" charset="0"/>
                <a:cs typeface="Arial" panose="020B0604020202020204" pitchFamily="34" charset="0"/>
              </a:rPr>
              <a:t> </a:t>
            </a:r>
            <a:r>
              <a:rPr lang="en-US" sz="2000" b="1" dirty="0" err="1">
                <a:solidFill>
                  <a:srgbClr val="441699"/>
                </a:solidFill>
                <a:latin typeface="Arial" panose="020B0604020202020204" pitchFamily="34" charset="0"/>
                <a:cs typeface="Arial" panose="020B0604020202020204" pitchFamily="34" charset="0"/>
              </a:rPr>
              <a:t>Haritalandırılması</a:t>
            </a:r>
            <a:r>
              <a:rPr lang="en-US" sz="2000" b="1" dirty="0">
                <a:solidFill>
                  <a:srgbClr val="441699"/>
                </a:solidFill>
                <a:latin typeface="Arial" panose="020B0604020202020204" pitchFamily="34" charset="0"/>
                <a:cs typeface="Arial" panose="020B0604020202020204" pitchFamily="34" charset="0"/>
              </a:rPr>
              <a:t>:</a:t>
            </a:r>
          </a:p>
          <a:p>
            <a:pPr algn="l"/>
            <a:endParaRPr lang="en-US" sz="2000" b="1" dirty="0">
              <a:solidFill>
                <a:srgbClr val="441699"/>
              </a:solidFill>
              <a:latin typeface="Arial" panose="020B0604020202020204" pitchFamily="34" charset="0"/>
              <a:cs typeface="Arial" panose="020B0604020202020204" pitchFamily="34" charset="0"/>
            </a:endParaRPr>
          </a:p>
          <a:p>
            <a:pPr algn="l">
              <a:buFont typeface="Arial" panose="020B0604020202020204" pitchFamily="34" charset="0"/>
              <a:buChar char="•"/>
            </a:pP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Maliyet</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Kalemlerinin</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Ayrıştırılması</a:t>
            </a:r>
            <a:r>
              <a:rPr lang="en-US" b="1" i="0" u="none" strike="noStrike" dirty="0">
                <a:solidFill>
                  <a:srgbClr val="000000"/>
                </a:solidFill>
                <a:effectLst/>
                <a:latin typeface="Arial" panose="020B0604020202020204" pitchFamily="34" charset="0"/>
                <a:cs typeface="Arial" panose="020B0604020202020204" pitchFamily="34" charset="0"/>
              </a:rPr>
              <a:t>:</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İşletmenin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tüm</a:t>
            </a:r>
            <a:r>
              <a:rPr lang="en-US" b="0" i="0" u="none" strike="noStrike" dirty="0">
                <a:solidFill>
                  <a:srgbClr val="000000"/>
                </a:solidFill>
                <a:effectLst/>
                <a:latin typeface="Arial" panose="020B0604020202020204" pitchFamily="34" charset="0"/>
                <a:cs typeface="Arial" panose="020B0604020202020204" pitchFamily="34" charset="0"/>
              </a:rPr>
              <a:t> ana </a:t>
            </a:r>
            <a:r>
              <a:rPr lang="en-US" b="0" i="0" u="none" strike="noStrike" dirty="0" err="1">
                <a:solidFill>
                  <a:srgbClr val="000000"/>
                </a:solidFill>
                <a:effectLst/>
                <a:latin typeface="Arial" panose="020B0604020202020204" pitchFamily="34" charset="0"/>
                <a:cs typeface="Arial" panose="020B0604020202020204" pitchFamily="34" charset="0"/>
              </a:rPr>
              <a:t>maliyet</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kalemlerinin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ve</a:t>
            </a:r>
            <a:r>
              <a:rPr lang="en-US" b="0" i="0" u="none" strike="noStrike" dirty="0">
                <a:solidFill>
                  <a:srgbClr val="000000"/>
                </a:solidFill>
                <a:effectLst/>
                <a:latin typeface="Arial" panose="020B0604020202020204" pitchFamily="34" charset="0"/>
                <a:cs typeface="Arial" panose="020B0604020202020204" pitchFamily="34" charset="0"/>
              </a:rPr>
              <a:t> buna </a:t>
            </a:r>
            <a:r>
              <a:rPr lang="en-US" b="0" i="0" u="none" strike="noStrike" dirty="0" err="1">
                <a:solidFill>
                  <a:srgbClr val="000000"/>
                </a:solidFill>
                <a:effectLst/>
                <a:latin typeface="Arial" panose="020B0604020202020204" pitchFamily="34" charset="0"/>
                <a:cs typeface="Arial" panose="020B0604020202020204" pitchFamily="34" charset="0"/>
              </a:rPr>
              <a:t>bağlı</a:t>
            </a:r>
            <a:r>
              <a:rPr lang="en-US" b="0" i="0" u="none" strike="noStrike" dirty="0">
                <a:solidFill>
                  <a:srgbClr val="000000"/>
                </a:solidFill>
                <a:effectLst/>
                <a:latin typeface="Arial" panose="020B0604020202020204" pitchFamily="34" charset="0"/>
                <a:cs typeface="Arial" panose="020B0604020202020204" pitchFamily="34" charset="0"/>
              </a:rPr>
              <a:t> alt </a:t>
            </a:r>
            <a:r>
              <a:rPr lang="en-US" b="0" i="0" u="none" strike="noStrike" dirty="0" err="1">
                <a:solidFill>
                  <a:srgbClr val="000000"/>
                </a:solidFill>
                <a:effectLst/>
                <a:latin typeface="Arial" panose="020B0604020202020204" pitchFamily="34" charset="0"/>
                <a:cs typeface="Arial" panose="020B0604020202020204" pitchFamily="34" charset="0"/>
              </a:rPr>
              <a:t>maliyet</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kalemlerinin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çıkartılması</a:t>
            </a:r>
            <a:endParaRPr lang="en-US" b="0" i="0" u="none" strike="noStrike" dirty="0">
              <a:solidFill>
                <a:srgbClr val="000000"/>
              </a:solidFill>
              <a:effectLst/>
              <a:latin typeface="Arial" panose="020B0604020202020204" pitchFamily="34" charset="0"/>
              <a:cs typeface="Arial" panose="020B0604020202020204" pitchFamily="34" charset="0"/>
            </a:endParaRPr>
          </a:p>
          <a:p>
            <a:pPr algn="l"/>
            <a:endParaRPr lang="en-US" b="0" i="0" u="none" strike="noStrike" dirty="0">
              <a:solidFill>
                <a:srgbClr val="000000"/>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Maliyet</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Kalemlerinin</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Yıl</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Yıl</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Hesaplanması</a:t>
            </a:r>
            <a:r>
              <a:rPr lang="en-US" b="1" i="0" u="none" strike="noStrike" dirty="0">
                <a:solidFill>
                  <a:srgbClr val="000000"/>
                </a:solidFill>
                <a:effectLst/>
                <a:latin typeface="Arial" panose="020B0604020202020204" pitchFamily="34" charset="0"/>
                <a:cs typeface="Arial" panose="020B0604020202020204" pitchFamily="34" charset="0"/>
              </a:rPr>
              <a:t>:</a:t>
            </a:r>
            <a:r>
              <a:rPr lang="en-US" b="0" i="0" u="none" strike="noStrike" dirty="0">
                <a:solidFill>
                  <a:srgbClr val="000000"/>
                </a:solidFill>
                <a:effectLst/>
                <a:latin typeface="Arial" panose="020B0604020202020204" pitchFamily="34" charset="0"/>
                <a:cs typeface="Arial" panose="020B0604020202020204" pitchFamily="34" charset="0"/>
              </a:rPr>
              <a:t> Alt </a:t>
            </a:r>
            <a:r>
              <a:rPr lang="en-US" b="0" i="0" u="none" strike="noStrike" dirty="0" err="1">
                <a:solidFill>
                  <a:srgbClr val="000000"/>
                </a:solidFill>
                <a:effectLst/>
                <a:latin typeface="Arial" panose="020B0604020202020204" pitchFamily="34" charset="0"/>
                <a:cs typeface="Arial" panose="020B0604020202020204" pitchFamily="34" charset="0"/>
              </a:rPr>
              <a:t>maliyet</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kalemi</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bazında</a:t>
            </a:r>
            <a:r>
              <a:rPr lang="en-US" b="0" i="0" u="none" strike="noStrike" dirty="0">
                <a:solidFill>
                  <a:srgbClr val="000000"/>
                </a:solidFill>
                <a:effectLst/>
                <a:latin typeface="Arial" panose="020B0604020202020204" pitchFamily="34" charset="0"/>
                <a:cs typeface="Arial" panose="020B0604020202020204" pitchFamily="34" charset="0"/>
              </a:rPr>
              <a:t> hangi </a:t>
            </a:r>
            <a:r>
              <a:rPr lang="en-US" b="0" i="0" u="none" strike="noStrike" dirty="0" err="1">
                <a:solidFill>
                  <a:srgbClr val="000000"/>
                </a:solidFill>
                <a:effectLst/>
                <a:latin typeface="Arial" panose="020B0604020202020204" pitchFamily="34" charset="0"/>
                <a:cs typeface="Arial" panose="020B0604020202020204" pitchFamily="34" charset="0"/>
              </a:rPr>
              <a:t>yıl</a:t>
            </a:r>
            <a:r>
              <a:rPr lang="en-US" b="0" i="0" u="none" strike="noStrike" dirty="0">
                <a:solidFill>
                  <a:srgbClr val="000000"/>
                </a:solidFill>
                <a:effectLst/>
                <a:latin typeface="Arial" panose="020B0604020202020204" pitchFamily="34" charset="0"/>
                <a:cs typeface="Arial" panose="020B0604020202020204" pitchFamily="34" charset="0"/>
              </a:rPr>
              <a:t> ne </a:t>
            </a:r>
            <a:r>
              <a:rPr lang="en-US" b="0" i="0" u="none" strike="noStrike" dirty="0" err="1">
                <a:solidFill>
                  <a:srgbClr val="000000"/>
                </a:solidFill>
                <a:effectLst/>
                <a:latin typeface="Arial" panose="020B0604020202020204" pitchFamily="34" charset="0"/>
                <a:cs typeface="Arial" panose="020B0604020202020204" pitchFamily="34" charset="0"/>
              </a:rPr>
              <a:t>kadarlık</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bir</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haracam</a:t>
            </a:r>
            <a:r>
              <a:rPr lang="en-US" dirty="0" err="1">
                <a:solidFill>
                  <a:srgbClr val="000000"/>
                </a:solidFill>
                <a:latin typeface="Arial" panose="020B0604020202020204" pitchFamily="34" charset="0"/>
                <a:cs typeface="Arial" panose="020B0604020202020204" pitchFamily="34" charset="0"/>
              </a:rPr>
              <a:t>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olduğunun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hesaplanması</a:t>
            </a:r>
            <a:endParaRPr lang="en-US" b="0" i="0" u="none" strike="noStrike" dirty="0">
              <a:solidFill>
                <a:srgbClr val="000000"/>
              </a:solidFill>
              <a:effectLst/>
              <a:latin typeface="Arial" panose="020B0604020202020204" pitchFamily="34" charset="0"/>
              <a:cs typeface="Arial" panose="020B0604020202020204" pitchFamily="34" charset="0"/>
            </a:endParaRPr>
          </a:p>
          <a:p>
            <a:pPr algn="l"/>
            <a:endParaRPr lang="en-US" b="0" i="0" u="none" strike="noStrike"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4071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7C849-E30E-E263-B57D-E18AFE6DC661}"/>
            </a:ext>
          </a:extLst>
        </p:cNvPr>
        <p:cNvGrpSpPr/>
        <p:nvPr/>
      </p:nvGrpSpPr>
      <p:grpSpPr>
        <a:xfrm>
          <a:off x="0" y="0"/>
          <a:ext cx="0" cy="0"/>
          <a:chOff x="0" y="0"/>
          <a:chExt cx="0" cy="0"/>
        </a:xfrm>
      </p:grpSpPr>
      <p:grpSp>
        <p:nvGrpSpPr>
          <p:cNvPr id="3" name="object 3">
            <a:extLst>
              <a:ext uri="{FF2B5EF4-FFF2-40B4-BE49-F238E27FC236}">
                <a16:creationId xmlns:a16="http://schemas.microsoft.com/office/drawing/2014/main" id="{67E03AE9-06F5-AADF-1EF9-D828D405613E}"/>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53FFF3AF-98B6-0824-B406-03C26B941798}"/>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A6BADB42-2321-7C82-23BB-7A206C4CEEFC}"/>
                </a:ext>
              </a:extLst>
            </p:cNvPr>
            <p:cNvPicPr/>
            <p:nvPr/>
          </p:nvPicPr>
          <p:blipFill>
            <a:blip r:embed="rId3"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A06E3FB9-D588-A97B-0FCB-438D1CD547C8}"/>
              </a:ext>
            </a:extLst>
          </p:cNvPr>
          <p:cNvSpPr txBox="1">
            <a:spLocks noGrp="1"/>
          </p:cNvSpPr>
          <p:nvPr>
            <p:ph type="title"/>
          </p:nvPr>
        </p:nvSpPr>
        <p:spPr>
          <a:xfrm>
            <a:off x="531672" y="279857"/>
            <a:ext cx="9374328" cy="422551"/>
          </a:xfrm>
          <a:prstGeom prst="rect">
            <a:avLst/>
          </a:prstGeom>
        </p:spPr>
        <p:txBody>
          <a:bodyPr vert="horz" wrap="square" lIns="0" tIns="14604" rIns="0" bIns="0" rtlCol="0">
            <a:spAutoFit/>
          </a:bodyPr>
          <a:lstStyle/>
          <a:p>
            <a:pPr marL="62865">
              <a:lnSpc>
                <a:spcPct val="100000"/>
              </a:lnSpc>
              <a:spcBef>
                <a:spcPts val="114"/>
              </a:spcBef>
            </a:pPr>
            <a:r>
              <a:rPr lang="tr-TR" spc="-10" dirty="0"/>
              <a:t>Maliyet Kalemleri Örnekleri</a:t>
            </a:r>
            <a:endParaRPr spc="-10" dirty="0"/>
          </a:p>
        </p:txBody>
      </p:sp>
      <p:sp>
        <p:nvSpPr>
          <p:cNvPr id="8" name="object 8">
            <a:extLst>
              <a:ext uri="{FF2B5EF4-FFF2-40B4-BE49-F238E27FC236}">
                <a16:creationId xmlns:a16="http://schemas.microsoft.com/office/drawing/2014/main" id="{2C03CC0E-6C17-57FB-7812-E4CA2EC7C874}"/>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11</a:t>
            </a:fld>
            <a:endParaRPr spc="-25" dirty="0"/>
          </a:p>
        </p:txBody>
      </p:sp>
      <p:sp>
        <p:nvSpPr>
          <p:cNvPr id="9" name="object 9">
            <a:extLst>
              <a:ext uri="{FF2B5EF4-FFF2-40B4-BE49-F238E27FC236}">
                <a16:creationId xmlns:a16="http://schemas.microsoft.com/office/drawing/2014/main" id="{E14CCEAE-0501-49F3-4643-3EA3CEC1E363}"/>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sp>
        <p:nvSpPr>
          <p:cNvPr id="7" name="Rectangle 6">
            <a:extLst>
              <a:ext uri="{FF2B5EF4-FFF2-40B4-BE49-F238E27FC236}">
                <a16:creationId xmlns:a16="http://schemas.microsoft.com/office/drawing/2014/main" id="{7020B0E8-BEBC-B420-0827-9C6181E883AE}"/>
              </a:ext>
            </a:extLst>
          </p:cNvPr>
          <p:cNvSpPr/>
          <p:nvPr/>
        </p:nvSpPr>
        <p:spPr>
          <a:xfrm>
            <a:off x="607872" y="1758081"/>
            <a:ext cx="2059128" cy="101566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R" dirty="0"/>
              <a:t>Personel Maliyetleri</a:t>
            </a:r>
          </a:p>
        </p:txBody>
      </p:sp>
      <p:sp>
        <p:nvSpPr>
          <p:cNvPr id="11" name="TextBox 10">
            <a:extLst>
              <a:ext uri="{FF2B5EF4-FFF2-40B4-BE49-F238E27FC236}">
                <a16:creationId xmlns:a16="http://schemas.microsoft.com/office/drawing/2014/main" id="{7EC9F5A4-C8F9-A691-B745-529C4DAC949B}"/>
              </a:ext>
            </a:extLst>
          </p:cNvPr>
          <p:cNvSpPr txBox="1"/>
          <p:nvPr/>
        </p:nvSpPr>
        <p:spPr>
          <a:xfrm>
            <a:off x="2819399" y="1717671"/>
            <a:ext cx="3161665" cy="1015663"/>
          </a:xfrm>
          <a:prstGeom prst="rect">
            <a:avLst/>
          </a:prstGeom>
          <a:noFill/>
        </p:spPr>
        <p:txBody>
          <a:bodyPr wrap="square">
            <a:spAutoFit/>
          </a:bodyPr>
          <a:lstStyle/>
          <a:p>
            <a:pPr marL="171450" indent="-171450" algn="l">
              <a:buFont typeface="Arial" panose="020B0604020202020204" pitchFamily="34" charset="0"/>
              <a:buChar char="•"/>
            </a:pPr>
            <a:r>
              <a:rPr lang="en-US" sz="1200" dirty="0" err="1">
                <a:solidFill>
                  <a:srgbClr val="000000"/>
                </a:solidFill>
              </a:rPr>
              <a:t>Personele</a:t>
            </a:r>
            <a:r>
              <a:rPr lang="en-US" sz="1200" dirty="0">
                <a:solidFill>
                  <a:srgbClr val="000000"/>
                </a:solidFill>
              </a:rPr>
              <a:t> </a:t>
            </a:r>
            <a:r>
              <a:rPr lang="en-US" sz="1200" dirty="0" err="1">
                <a:solidFill>
                  <a:srgbClr val="000000"/>
                </a:solidFill>
              </a:rPr>
              <a:t>ödenen</a:t>
            </a:r>
            <a:r>
              <a:rPr lang="en-US" sz="1200" dirty="0">
                <a:solidFill>
                  <a:srgbClr val="000000"/>
                </a:solidFill>
              </a:rPr>
              <a:t> </a:t>
            </a:r>
            <a:r>
              <a:rPr lang="en-US" sz="1200" dirty="0" err="1">
                <a:solidFill>
                  <a:srgbClr val="000000"/>
                </a:solidFill>
              </a:rPr>
              <a:t>maaşlar</a:t>
            </a:r>
            <a:endParaRPr lang="en-US" sz="1200" dirty="0">
              <a:solidFill>
                <a:srgbClr val="000000"/>
              </a:solidFill>
            </a:endParaRPr>
          </a:p>
          <a:p>
            <a:pPr marL="171450" indent="-171450" algn="l">
              <a:buFont typeface="Arial" panose="020B0604020202020204" pitchFamily="34" charset="0"/>
              <a:buChar char="•"/>
            </a:pPr>
            <a:r>
              <a:rPr lang="en-US" sz="1200" dirty="0" err="1">
                <a:solidFill>
                  <a:srgbClr val="000000"/>
                </a:solidFill>
              </a:rPr>
              <a:t>Sigorta</a:t>
            </a:r>
            <a:r>
              <a:rPr lang="en-US" sz="1200" dirty="0">
                <a:solidFill>
                  <a:srgbClr val="000000"/>
                </a:solidFill>
              </a:rPr>
              <a:t> </a:t>
            </a:r>
            <a:r>
              <a:rPr lang="en-US" sz="1200" dirty="0" err="1">
                <a:solidFill>
                  <a:srgbClr val="000000"/>
                </a:solidFill>
              </a:rPr>
              <a:t>ve</a:t>
            </a:r>
            <a:r>
              <a:rPr lang="en-US" sz="1200" dirty="0">
                <a:solidFill>
                  <a:srgbClr val="000000"/>
                </a:solidFill>
              </a:rPr>
              <a:t> </a:t>
            </a:r>
            <a:r>
              <a:rPr lang="en-US" sz="1200" dirty="0" err="1">
                <a:solidFill>
                  <a:srgbClr val="000000"/>
                </a:solidFill>
              </a:rPr>
              <a:t>vergiler</a:t>
            </a:r>
            <a:r>
              <a:rPr lang="en-US" sz="1200" dirty="0">
                <a:solidFill>
                  <a:srgbClr val="000000"/>
                </a:solidFill>
              </a:rPr>
              <a:t> (SGK, </a:t>
            </a:r>
            <a:r>
              <a:rPr lang="en-US" sz="1200" dirty="0" err="1">
                <a:solidFill>
                  <a:srgbClr val="000000"/>
                </a:solidFill>
              </a:rPr>
              <a:t>gelir</a:t>
            </a:r>
            <a:r>
              <a:rPr lang="en-US" sz="1200" dirty="0">
                <a:solidFill>
                  <a:srgbClr val="000000"/>
                </a:solidFill>
              </a:rPr>
              <a:t> </a:t>
            </a:r>
            <a:r>
              <a:rPr lang="en-US" sz="1200" dirty="0" err="1">
                <a:solidFill>
                  <a:srgbClr val="000000"/>
                </a:solidFill>
              </a:rPr>
              <a:t>vergisi</a:t>
            </a:r>
            <a:r>
              <a:rPr lang="en-US" sz="1200" dirty="0">
                <a:solidFill>
                  <a:srgbClr val="000000"/>
                </a:solidFill>
              </a:rPr>
              <a:t>, …)</a:t>
            </a:r>
          </a:p>
          <a:p>
            <a:pPr marL="171450" indent="-171450" algn="l">
              <a:buFont typeface="Arial" panose="020B0604020202020204" pitchFamily="34" charset="0"/>
              <a:buChar char="•"/>
            </a:pPr>
            <a:r>
              <a:rPr lang="en-US" sz="1200" b="0" i="0" u="none" strike="noStrike" dirty="0">
                <a:solidFill>
                  <a:srgbClr val="000000"/>
                </a:solidFill>
                <a:effectLst/>
              </a:rPr>
              <a:t>Yan </a:t>
            </a:r>
            <a:r>
              <a:rPr lang="en-US" sz="1200" b="0" i="0" u="none" strike="noStrike" dirty="0" err="1">
                <a:solidFill>
                  <a:srgbClr val="000000"/>
                </a:solidFill>
                <a:effectLst/>
              </a:rPr>
              <a:t>haklar</a:t>
            </a:r>
            <a:r>
              <a:rPr lang="en-US" sz="1200" b="0" i="0" u="none" strike="noStrike" dirty="0">
                <a:solidFill>
                  <a:srgbClr val="000000"/>
                </a:solidFill>
                <a:effectLst/>
              </a:rPr>
              <a:t> (</a:t>
            </a:r>
            <a:r>
              <a:rPr lang="en-US" sz="1200" b="0" i="0" u="none" strike="noStrike" dirty="0" err="1">
                <a:solidFill>
                  <a:srgbClr val="000000"/>
                </a:solidFill>
                <a:effectLst/>
              </a:rPr>
              <a:t>Yemek</a:t>
            </a:r>
            <a:r>
              <a:rPr lang="en-US" sz="1200" dirty="0">
                <a:solidFill>
                  <a:srgbClr val="000000"/>
                </a:solidFill>
              </a:rPr>
              <a:t>, </a:t>
            </a:r>
            <a:r>
              <a:rPr lang="en-US" sz="1200" dirty="0" err="1">
                <a:solidFill>
                  <a:srgbClr val="000000"/>
                </a:solidFill>
              </a:rPr>
              <a:t>servis</a:t>
            </a:r>
            <a:r>
              <a:rPr lang="en-US" sz="1200" dirty="0">
                <a:solidFill>
                  <a:srgbClr val="000000"/>
                </a:solidFill>
              </a:rPr>
              <a:t>)</a:t>
            </a:r>
          </a:p>
          <a:p>
            <a:pPr marL="171450" indent="-171450" algn="l">
              <a:buFont typeface="Arial" panose="020B0604020202020204" pitchFamily="34" charset="0"/>
              <a:buChar char="•"/>
            </a:pPr>
            <a:r>
              <a:rPr lang="en-US" sz="1200" b="0" i="0" u="none" strike="noStrike" dirty="0" err="1">
                <a:solidFill>
                  <a:srgbClr val="000000"/>
                </a:solidFill>
                <a:effectLst/>
              </a:rPr>
              <a:t>Eğitim</a:t>
            </a:r>
            <a:endParaRPr lang="en-US" sz="1200" b="0" i="0" u="none" strike="noStrike" dirty="0">
              <a:solidFill>
                <a:srgbClr val="000000"/>
              </a:solidFill>
              <a:effectLst/>
            </a:endParaRPr>
          </a:p>
          <a:p>
            <a:pPr marL="171450" indent="-171450" algn="l">
              <a:buFont typeface="Arial" panose="020B0604020202020204" pitchFamily="34" charset="0"/>
              <a:buChar char="•"/>
            </a:pPr>
            <a:r>
              <a:rPr lang="en-US" sz="1200" dirty="0" err="1">
                <a:solidFill>
                  <a:srgbClr val="000000"/>
                </a:solidFill>
              </a:rPr>
              <a:t>Tazminat</a:t>
            </a:r>
            <a:endParaRPr lang="en-US" sz="1200" b="0" i="0" u="none" strike="noStrike" dirty="0">
              <a:solidFill>
                <a:srgbClr val="000000"/>
              </a:solidFill>
              <a:effectLst/>
            </a:endParaRPr>
          </a:p>
        </p:txBody>
      </p:sp>
      <p:sp>
        <p:nvSpPr>
          <p:cNvPr id="12" name="Rectangle 11">
            <a:extLst>
              <a:ext uri="{FF2B5EF4-FFF2-40B4-BE49-F238E27FC236}">
                <a16:creationId xmlns:a16="http://schemas.microsoft.com/office/drawing/2014/main" id="{E28DDCB5-2653-45AA-4F4B-B11A70E3FBEA}"/>
              </a:ext>
            </a:extLst>
          </p:cNvPr>
          <p:cNvSpPr/>
          <p:nvPr/>
        </p:nvSpPr>
        <p:spPr>
          <a:xfrm>
            <a:off x="607872" y="2926143"/>
            <a:ext cx="2059128" cy="830996"/>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R" dirty="0"/>
              <a:t>Hammadde ve Malzeme Maliyetleri</a:t>
            </a:r>
          </a:p>
        </p:txBody>
      </p:sp>
      <p:sp>
        <p:nvSpPr>
          <p:cNvPr id="13" name="TextBox 12">
            <a:extLst>
              <a:ext uri="{FF2B5EF4-FFF2-40B4-BE49-F238E27FC236}">
                <a16:creationId xmlns:a16="http://schemas.microsoft.com/office/drawing/2014/main" id="{87C07B0B-9251-B5EC-DF33-99922ADD5269}"/>
              </a:ext>
            </a:extLst>
          </p:cNvPr>
          <p:cNvSpPr txBox="1"/>
          <p:nvPr/>
        </p:nvSpPr>
        <p:spPr>
          <a:xfrm>
            <a:off x="2819399" y="2926142"/>
            <a:ext cx="3161665" cy="646331"/>
          </a:xfrm>
          <a:prstGeom prst="rect">
            <a:avLst/>
          </a:prstGeom>
          <a:noFill/>
        </p:spPr>
        <p:txBody>
          <a:bodyPr wrap="square">
            <a:spAutoFit/>
          </a:bodyPr>
          <a:lstStyle/>
          <a:p>
            <a:pPr marL="171450" indent="-171450" algn="l">
              <a:buFont typeface="Arial" panose="020B0604020202020204" pitchFamily="34" charset="0"/>
              <a:buChar char="•"/>
            </a:pPr>
            <a:r>
              <a:rPr lang="en-US" sz="1200" dirty="0">
                <a:solidFill>
                  <a:srgbClr val="000000"/>
                </a:solidFill>
              </a:rPr>
              <a:t>Ana </a:t>
            </a:r>
            <a:r>
              <a:rPr lang="en-US" sz="1200" dirty="0" err="1">
                <a:solidFill>
                  <a:srgbClr val="000000"/>
                </a:solidFill>
              </a:rPr>
              <a:t>hammade</a:t>
            </a:r>
            <a:endParaRPr lang="en-US" sz="1200" dirty="0">
              <a:solidFill>
                <a:srgbClr val="000000"/>
              </a:solidFill>
            </a:endParaRPr>
          </a:p>
          <a:p>
            <a:pPr marL="171450" indent="-171450" algn="l">
              <a:buFont typeface="Arial" panose="020B0604020202020204" pitchFamily="34" charset="0"/>
              <a:buChar char="•"/>
            </a:pPr>
            <a:r>
              <a:rPr lang="en-US" sz="1200" b="0" i="0" u="none" strike="noStrike" dirty="0" err="1">
                <a:solidFill>
                  <a:srgbClr val="000000"/>
                </a:solidFill>
                <a:effectLst/>
              </a:rPr>
              <a:t>Yardımcı</a:t>
            </a:r>
            <a:r>
              <a:rPr lang="en-US" sz="1200" b="0" i="0" u="none" strike="noStrike" dirty="0">
                <a:solidFill>
                  <a:srgbClr val="000000"/>
                </a:solidFill>
                <a:effectLst/>
              </a:rPr>
              <a:t> </a:t>
            </a:r>
            <a:r>
              <a:rPr lang="en-US" sz="1200" b="0" i="0" u="none" strike="noStrike" dirty="0" err="1">
                <a:solidFill>
                  <a:srgbClr val="000000"/>
                </a:solidFill>
                <a:effectLst/>
              </a:rPr>
              <a:t>malzemeler</a:t>
            </a:r>
            <a:endParaRPr lang="en-US" sz="1200" b="0" i="0" u="none" strike="noStrike" dirty="0">
              <a:solidFill>
                <a:srgbClr val="000000"/>
              </a:solidFill>
              <a:effectLst/>
            </a:endParaRPr>
          </a:p>
          <a:p>
            <a:pPr marL="171450" indent="-171450" algn="l">
              <a:buFont typeface="Arial" panose="020B0604020202020204" pitchFamily="34" charset="0"/>
              <a:buChar char="•"/>
            </a:pPr>
            <a:endParaRPr lang="en-US" sz="1200" b="0" i="0" u="none" strike="noStrike" dirty="0">
              <a:solidFill>
                <a:srgbClr val="000000"/>
              </a:solidFill>
              <a:effectLst/>
            </a:endParaRPr>
          </a:p>
        </p:txBody>
      </p:sp>
      <p:sp>
        <p:nvSpPr>
          <p:cNvPr id="14" name="Rectangle 13">
            <a:extLst>
              <a:ext uri="{FF2B5EF4-FFF2-40B4-BE49-F238E27FC236}">
                <a16:creationId xmlns:a16="http://schemas.microsoft.com/office/drawing/2014/main" id="{AD379D88-AED5-C0B7-358A-41818C9CA0FA}"/>
              </a:ext>
            </a:extLst>
          </p:cNvPr>
          <p:cNvSpPr/>
          <p:nvPr/>
        </p:nvSpPr>
        <p:spPr>
          <a:xfrm>
            <a:off x="607872" y="3923948"/>
            <a:ext cx="2059128" cy="830996"/>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R" dirty="0"/>
              <a:t>Enerji Maliyetleri</a:t>
            </a:r>
          </a:p>
        </p:txBody>
      </p:sp>
      <p:sp>
        <p:nvSpPr>
          <p:cNvPr id="15" name="TextBox 14">
            <a:extLst>
              <a:ext uri="{FF2B5EF4-FFF2-40B4-BE49-F238E27FC236}">
                <a16:creationId xmlns:a16="http://schemas.microsoft.com/office/drawing/2014/main" id="{9FAD3DEF-C3AD-FF25-9974-D40FE8B37A3F}"/>
              </a:ext>
            </a:extLst>
          </p:cNvPr>
          <p:cNvSpPr txBox="1"/>
          <p:nvPr/>
        </p:nvSpPr>
        <p:spPr>
          <a:xfrm>
            <a:off x="2819399" y="3923947"/>
            <a:ext cx="3161665" cy="830997"/>
          </a:xfrm>
          <a:prstGeom prst="rect">
            <a:avLst/>
          </a:prstGeom>
          <a:noFill/>
        </p:spPr>
        <p:txBody>
          <a:bodyPr wrap="square">
            <a:spAutoFit/>
          </a:bodyPr>
          <a:lstStyle/>
          <a:p>
            <a:pPr marL="171450" indent="-171450" algn="l">
              <a:buFont typeface="Arial" panose="020B0604020202020204" pitchFamily="34" charset="0"/>
              <a:buChar char="•"/>
            </a:pPr>
            <a:r>
              <a:rPr lang="en-US" sz="1200" dirty="0" err="1">
                <a:solidFill>
                  <a:srgbClr val="000000"/>
                </a:solidFill>
              </a:rPr>
              <a:t>Elektrik</a:t>
            </a:r>
            <a:endParaRPr lang="en-US" sz="1200" dirty="0">
              <a:solidFill>
                <a:srgbClr val="000000"/>
              </a:solidFill>
            </a:endParaRPr>
          </a:p>
          <a:p>
            <a:pPr marL="171450" indent="-171450" algn="l">
              <a:buFont typeface="Arial" panose="020B0604020202020204" pitchFamily="34" charset="0"/>
              <a:buChar char="•"/>
            </a:pPr>
            <a:r>
              <a:rPr lang="en-US" sz="1200" b="0" i="0" u="none" strike="noStrike" dirty="0" err="1">
                <a:solidFill>
                  <a:srgbClr val="000000"/>
                </a:solidFill>
                <a:effectLst/>
              </a:rPr>
              <a:t>Doğalgaz</a:t>
            </a:r>
            <a:endParaRPr lang="en-US" sz="1200" b="0" i="0" u="none" strike="noStrike" dirty="0">
              <a:solidFill>
                <a:srgbClr val="000000"/>
              </a:solidFill>
              <a:effectLst/>
            </a:endParaRPr>
          </a:p>
          <a:p>
            <a:pPr marL="171450" indent="-171450" algn="l">
              <a:buFont typeface="Arial" panose="020B0604020202020204" pitchFamily="34" charset="0"/>
              <a:buChar char="•"/>
            </a:pPr>
            <a:r>
              <a:rPr lang="en-US" sz="1200" dirty="0">
                <a:solidFill>
                  <a:srgbClr val="000000"/>
                </a:solidFill>
              </a:rPr>
              <a:t>Su</a:t>
            </a:r>
          </a:p>
          <a:p>
            <a:pPr marL="171450" indent="-171450" algn="l">
              <a:buFont typeface="Arial" panose="020B0604020202020204" pitchFamily="34" charset="0"/>
              <a:buChar char="•"/>
            </a:pPr>
            <a:endParaRPr lang="en-US" sz="1200" b="0" i="0" u="none" strike="noStrike" dirty="0">
              <a:solidFill>
                <a:srgbClr val="000000"/>
              </a:solidFill>
              <a:effectLst/>
            </a:endParaRPr>
          </a:p>
        </p:txBody>
      </p:sp>
      <p:sp>
        <p:nvSpPr>
          <p:cNvPr id="16" name="Rectangle 15">
            <a:extLst>
              <a:ext uri="{FF2B5EF4-FFF2-40B4-BE49-F238E27FC236}">
                <a16:creationId xmlns:a16="http://schemas.microsoft.com/office/drawing/2014/main" id="{44ECEACF-FB24-3E0B-47A9-2DFD8BF7E1C7}"/>
              </a:ext>
            </a:extLst>
          </p:cNvPr>
          <p:cNvSpPr/>
          <p:nvPr/>
        </p:nvSpPr>
        <p:spPr>
          <a:xfrm>
            <a:off x="607872" y="4939609"/>
            <a:ext cx="2059128" cy="830996"/>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R" dirty="0"/>
              <a:t>Lojistik ve Dağıtım Maliyetleri</a:t>
            </a:r>
          </a:p>
        </p:txBody>
      </p:sp>
      <p:sp>
        <p:nvSpPr>
          <p:cNvPr id="17" name="TextBox 16">
            <a:extLst>
              <a:ext uri="{FF2B5EF4-FFF2-40B4-BE49-F238E27FC236}">
                <a16:creationId xmlns:a16="http://schemas.microsoft.com/office/drawing/2014/main" id="{36A45EF5-E597-099A-EBCE-1E67916DE1BF}"/>
              </a:ext>
            </a:extLst>
          </p:cNvPr>
          <p:cNvSpPr txBox="1"/>
          <p:nvPr/>
        </p:nvSpPr>
        <p:spPr>
          <a:xfrm>
            <a:off x="2819399" y="4939608"/>
            <a:ext cx="3161665" cy="830997"/>
          </a:xfrm>
          <a:prstGeom prst="rect">
            <a:avLst/>
          </a:prstGeom>
          <a:noFill/>
        </p:spPr>
        <p:txBody>
          <a:bodyPr wrap="square">
            <a:spAutoFit/>
          </a:bodyPr>
          <a:lstStyle/>
          <a:p>
            <a:pPr marL="171450" indent="-171450" algn="l">
              <a:buFont typeface="Arial" panose="020B0604020202020204" pitchFamily="34" charset="0"/>
              <a:buChar char="•"/>
            </a:pPr>
            <a:r>
              <a:rPr lang="en-US" sz="1200" dirty="0" err="1">
                <a:solidFill>
                  <a:srgbClr val="000000"/>
                </a:solidFill>
              </a:rPr>
              <a:t>Nakliye</a:t>
            </a:r>
            <a:endParaRPr lang="en-US" sz="1200" dirty="0">
              <a:solidFill>
                <a:srgbClr val="000000"/>
              </a:solidFill>
            </a:endParaRPr>
          </a:p>
          <a:p>
            <a:pPr marL="171450" indent="-171450" algn="l">
              <a:buFont typeface="Arial" panose="020B0604020202020204" pitchFamily="34" charset="0"/>
              <a:buChar char="•"/>
            </a:pPr>
            <a:r>
              <a:rPr lang="en-US" sz="1200" b="0" i="0" u="none" strike="noStrike" dirty="0" err="1">
                <a:solidFill>
                  <a:srgbClr val="000000"/>
                </a:solidFill>
                <a:effectLst/>
              </a:rPr>
              <a:t>Depolama</a:t>
            </a:r>
            <a:endParaRPr lang="en-US" sz="1200" b="0" i="0" u="none" strike="noStrike" dirty="0">
              <a:solidFill>
                <a:srgbClr val="000000"/>
              </a:solidFill>
              <a:effectLst/>
            </a:endParaRPr>
          </a:p>
          <a:p>
            <a:pPr marL="171450" indent="-171450" algn="l">
              <a:buFont typeface="Arial" panose="020B0604020202020204" pitchFamily="34" charset="0"/>
              <a:buChar char="•"/>
            </a:pPr>
            <a:r>
              <a:rPr lang="en-US" sz="1200" dirty="0" err="1">
                <a:solidFill>
                  <a:srgbClr val="000000"/>
                </a:solidFill>
              </a:rPr>
              <a:t>Araç</a:t>
            </a:r>
            <a:r>
              <a:rPr lang="en-US" sz="1200" dirty="0">
                <a:solidFill>
                  <a:srgbClr val="000000"/>
                </a:solidFill>
              </a:rPr>
              <a:t> </a:t>
            </a:r>
            <a:r>
              <a:rPr lang="en-US" sz="1200" dirty="0" err="1">
                <a:solidFill>
                  <a:srgbClr val="000000"/>
                </a:solidFill>
              </a:rPr>
              <a:t>Bakım</a:t>
            </a:r>
            <a:endParaRPr lang="en-US" sz="1200" dirty="0">
              <a:solidFill>
                <a:srgbClr val="000000"/>
              </a:solidFill>
            </a:endParaRPr>
          </a:p>
          <a:p>
            <a:pPr marL="171450" indent="-171450" algn="l">
              <a:buFont typeface="Arial" panose="020B0604020202020204" pitchFamily="34" charset="0"/>
              <a:buChar char="•"/>
            </a:pPr>
            <a:endParaRPr lang="en-US" sz="1200" b="0" i="0" u="none" strike="noStrike" dirty="0">
              <a:solidFill>
                <a:srgbClr val="000000"/>
              </a:solidFill>
              <a:effectLst/>
            </a:endParaRPr>
          </a:p>
        </p:txBody>
      </p:sp>
      <p:sp>
        <p:nvSpPr>
          <p:cNvPr id="18" name="Rectangle 17">
            <a:extLst>
              <a:ext uri="{FF2B5EF4-FFF2-40B4-BE49-F238E27FC236}">
                <a16:creationId xmlns:a16="http://schemas.microsoft.com/office/drawing/2014/main" id="{EEE3AA65-9C35-ED19-62BB-C7376EAB0541}"/>
              </a:ext>
            </a:extLst>
          </p:cNvPr>
          <p:cNvSpPr/>
          <p:nvPr/>
        </p:nvSpPr>
        <p:spPr>
          <a:xfrm>
            <a:off x="6503773" y="1834281"/>
            <a:ext cx="2059128" cy="101566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R" dirty="0"/>
              <a:t>Pazarlama ve Satış Maliyetleri</a:t>
            </a:r>
          </a:p>
        </p:txBody>
      </p:sp>
      <p:sp>
        <p:nvSpPr>
          <p:cNvPr id="19" name="TextBox 18">
            <a:extLst>
              <a:ext uri="{FF2B5EF4-FFF2-40B4-BE49-F238E27FC236}">
                <a16:creationId xmlns:a16="http://schemas.microsoft.com/office/drawing/2014/main" id="{858ED535-932F-E506-97DB-A2D11C473EBA}"/>
              </a:ext>
            </a:extLst>
          </p:cNvPr>
          <p:cNvSpPr txBox="1"/>
          <p:nvPr/>
        </p:nvSpPr>
        <p:spPr>
          <a:xfrm>
            <a:off x="8865973" y="1828800"/>
            <a:ext cx="3161665" cy="830997"/>
          </a:xfrm>
          <a:prstGeom prst="rect">
            <a:avLst/>
          </a:prstGeom>
          <a:noFill/>
        </p:spPr>
        <p:txBody>
          <a:bodyPr wrap="square">
            <a:spAutoFit/>
          </a:bodyPr>
          <a:lstStyle/>
          <a:p>
            <a:pPr marL="171450" indent="-171450" algn="l">
              <a:buFont typeface="Arial" panose="020B0604020202020204" pitchFamily="34" charset="0"/>
              <a:buChar char="•"/>
            </a:pPr>
            <a:r>
              <a:rPr lang="en-US" sz="1200" b="0" i="0" u="none" strike="noStrike" dirty="0" err="1">
                <a:solidFill>
                  <a:srgbClr val="000000"/>
                </a:solidFill>
                <a:effectLst/>
              </a:rPr>
              <a:t>Reklam</a:t>
            </a:r>
            <a:r>
              <a:rPr lang="en-US" sz="1200" b="0" i="0" u="none" strike="noStrike" dirty="0">
                <a:solidFill>
                  <a:srgbClr val="000000"/>
                </a:solidFill>
                <a:effectLst/>
              </a:rPr>
              <a:t> </a:t>
            </a:r>
            <a:r>
              <a:rPr lang="en-US" sz="1200" b="0" i="0" u="none" strike="noStrike" dirty="0" err="1">
                <a:solidFill>
                  <a:srgbClr val="000000"/>
                </a:solidFill>
                <a:effectLst/>
              </a:rPr>
              <a:t>ve</a:t>
            </a:r>
            <a:r>
              <a:rPr lang="en-US" sz="1200" b="0" i="0" u="none" strike="noStrike" dirty="0">
                <a:solidFill>
                  <a:srgbClr val="000000"/>
                </a:solidFill>
                <a:effectLst/>
              </a:rPr>
              <a:t> </a:t>
            </a:r>
            <a:r>
              <a:rPr lang="en-US" sz="1200" b="0" i="0" u="none" strike="noStrike" dirty="0" err="1">
                <a:solidFill>
                  <a:srgbClr val="000000"/>
                </a:solidFill>
                <a:effectLst/>
              </a:rPr>
              <a:t>tanıtım</a:t>
            </a:r>
            <a:endParaRPr lang="en-US" sz="1200" b="0" i="0" u="none" strike="noStrike" dirty="0">
              <a:solidFill>
                <a:srgbClr val="000000"/>
              </a:solidFill>
              <a:effectLst/>
            </a:endParaRPr>
          </a:p>
          <a:p>
            <a:pPr marL="171450" indent="-171450" algn="l">
              <a:buFont typeface="Arial" panose="020B0604020202020204" pitchFamily="34" charset="0"/>
              <a:buChar char="•"/>
            </a:pPr>
            <a:r>
              <a:rPr lang="en-US" sz="1200" dirty="0" err="1">
                <a:solidFill>
                  <a:srgbClr val="000000"/>
                </a:solidFill>
              </a:rPr>
              <a:t>Promosyon</a:t>
            </a:r>
            <a:r>
              <a:rPr lang="en-US" sz="1200" dirty="0">
                <a:solidFill>
                  <a:srgbClr val="000000"/>
                </a:solidFill>
              </a:rPr>
              <a:t> </a:t>
            </a:r>
            <a:r>
              <a:rPr lang="en-US" sz="1200" dirty="0" err="1">
                <a:solidFill>
                  <a:srgbClr val="000000"/>
                </a:solidFill>
              </a:rPr>
              <a:t>malzemeleri</a:t>
            </a:r>
            <a:endParaRPr lang="en-US" sz="1200" dirty="0">
              <a:solidFill>
                <a:srgbClr val="000000"/>
              </a:solidFill>
            </a:endParaRPr>
          </a:p>
          <a:p>
            <a:pPr marL="171450" indent="-171450" algn="l">
              <a:buFont typeface="Arial" panose="020B0604020202020204" pitchFamily="34" charset="0"/>
              <a:buChar char="•"/>
            </a:pPr>
            <a:r>
              <a:rPr lang="en-US" sz="1200" b="0" i="0" u="none" strike="noStrike" dirty="0" err="1">
                <a:solidFill>
                  <a:srgbClr val="000000"/>
                </a:solidFill>
                <a:effectLst/>
              </a:rPr>
              <a:t>Seyahat</a:t>
            </a:r>
            <a:endParaRPr lang="en-US" sz="1200" b="0" i="0" u="none" strike="noStrike" dirty="0">
              <a:solidFill>
                <a:srgbClr val="000000"/>
              </a:solidFill>
              <a:effectLst/>
            </a:endParaRPr>
          </a:p>
          <a:p>
            <a:pPr marL="171450" indent="-171450" algn="l">
              <a:buFont typeface="Arial" panose="020B0604020202020204" pitchFamily="34" charset="0"/>
              <a:buChar char="•"/>
            </a:pPr>
            <a:r>
              <a:rPr lang="en-US" sz="1200" b="0" i="0" u="none" strike="noStrike" dirty="0" err="1">
                <a:solidFill>
                  <a:srgbClr val="000000"/>
                </a:solidFill>
                <a:effectLst/>
              </a:rPr>
              <a:t>Danışmanlık</a:t>
            </a:r>
            <a:endParaRPr lang="en-US" sz="1200" b="0" i="0" u="none" strike="noStrike" dirty="0">
              <a:solidFill>
                <a:srgbClr val="000000"/>
              </a:solidFill>
              <a:effectLst/>
            </a:endParaRPr>
          </a:p>
        </p:txBody>
      </p:sp>
      <p:sp>
        <p:nvSpPr>
          <p:cNvPr id="20" name="Rectangle 19">
            <a:extLst>
              <a:ext uri="{FF2B5EF4-FFF2-40B4-BE49-F238E27FC236}">
                <a16:creationId xmlns:a16="http://schemas.microsoft.com/office/drawing/2014/main" id="{E08EEE56-6828-EAE0-050A-D30CB381476A}"/>
              </a:ext>
            </a:extLst>
          </p:cNvPr>
          <p:cNvSpPr/>
          <p:nvPr/>
        </p:nvSpPr>
        <p:spPr>
          <a:xfrm>
            <a:off x="6503773" y="2984485"/>
            <a:ext cx="2059128" cy="856058"/>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R" dirty="0"/>
              <a:t>Teknoloji ve Yazılım Maliyetleri</a:t>
            </a:r>
          </a:p>
        </p:txBody>
      </p:sp>
      <p:sp>
        <p:nvSpPr>
          <p:cNvPr id="21" name="TextBox 20">
            <a:extLst>
              <a:ext uri="{FF2B5EF4-FFF2-40B4-BE49-F238E27FC236}">
                <a16:creationId xmlns:a16="http://schemas.microsoft.com/office/drawing/2014/main" id="{97CBF720-BCB2-41B8-BC04-0C6B8D088C39}"/>
              </a:ext>
            </a:extLst>
          </p:cNvPr>
          <p:cNvSpPr txBox="1"/>
          <p:nvPr/>
        </p:nvSpPr>
        <p:spPr>
          <a:xfrm>
            <a:off x="8865973" y="3037271"/>
            <a:ext cx="3161665" cy="830997"/>
          </a:xfrm>
          <a:prstGeom prst="rect">
            <a:avLst/>
          </a:prstGeom>
          <a:noFill/>
        </p:spPr>
        <p:txBody>
          <a:bodyPr wrap="square">
            <a:spAutoFit/>
          </a:bodyPr>
          <a:lstStyle/>
          <a:p>
            <a:pPr marL="171450" indent="-171450" algn="l">
              <a:buFont typeface="Arial" panose="020B0604020202020204" pitchFamily="34" charset="0"/>
              <a:buChar char="•"/>
            </a:pPr>
            <a:r>
              <a:rPr lang="en-US" sz="1200" b="0" i="0" u="none" strike="noStrike" dirty="0">
                <a:solidFill>
                  <a:srgbClr val="000000"/>
                </a:solidFill>
                <a:effectLst/>
              </a:rPr>
              <a:t>IT </a:t>
            </a:r>
            <a:r>
              <a:rPr lang="en-US" sz="1200" b="0" i="0" u="none" strike="noStrike" dirty="0" err="1">
                <a:solidFill>
                  <a:srgbClr val="000000"/>
                </a:solidFill>
                <a:effectLst/>
              </a:rPr>
              <a:t>altyapısı</a:t>
            </a:r>
            <a:endParaRPr lang="en-US" sz="1200" b="0" i="0" u="none" strike="noStrike" dirty="0">
              <a:solidFill>
                <a:srgbClr val="000000"/>
              </a:solidFill>
              <a:effectLst/>
            </a:endParaRPr>
          </a:p>
          <a:p>
            <a:pPr marL="171450" indent="-171450" algn="l">
              <a:buFont typeface="Arial" panose="020B0604020202020204" pitchFamily="34" charset="0"/>
              <a:buChar char="•"/>
            </a:pPr>
            <a:r>
              <a:rPr lang="en-US" sz="1200" dirty="0" err="1">
                <a:solidFill>
                  <a:srgbClr val="000000"/>
                </a:solidFill>
              </a:rPr>
              <a:t>Yazılım</a:t>
            </a:r>
            <a:r>
              <a:rPr lang="en-US" sz="1200" dirty="0">
                <a:solidFill>
                  <a:srgbClr val="000000"/>
                </a:solidFill>
              </a:rPr>
              <a:t> </a:t>
            </a:r>
            <a:r>
              <a:rPr lang="en-US" sz="1200" dirty="0" err="1">
                <a:solidFill>
                  <a:srgbClr val="000000"/>
                </a:solidFill>
              </a:rPr>
              <a:t>lisansları</a:t>
            </a:r>
            <a:endParaRPr lang="en-US" sz="1200" dirty="0">
              <a:solidFill>
                <a:srgbClr val="000000"/>
              </a:solidFill>
            </a:endParaRPr>
          </a:p>
          <a:p>
            <a:pPr marL="171450" indent="-171450" algn="l">
              <a:buFont typeface="Arial" panose="020B0604020202020204" pitchFamily="34" charset="0"/>
              <a:buChar char="•"/>
            </a:pPr>
            <a:r>
              <a:rPr lang="en-US" sz="1200" b="0" i="0" u="none" strike="noStrike" dirty="0" err="1">
                <a:solidFill>
                  <a:srgbClr val="000000"/>
                </a:solidFill>
                <a:effectLst/>
              </a:rPr>
              <a:t>Bakım</a:t>
            </a:r>
            <a:r>
              <a:rPr lang="en-US" sz="1200" b="0" i="0" u="none" strike="noStrike" dirty="0">
                <a:solidFill>
                  <a:srgbClr val="000000"/>
                </a:solidFill>
                <a:effectLst/>
              </a:rPr>
              <a:t> </a:t>
            </a:r>
            <a:r>
              <a:rPr lang="en-US" sz="1200" b="0" i="0" u="none" strike="noStrike" dirty="0" err="1">
                <a:solidFill>
                  <a:srgbClr val="000000"/>
                </a:solidFill>
                <a:effectLst/>
              </a:rPr>
              <a:t>ve</a:t>
            </a:r>
            <a:r>
              <a:rPr lang="en-US" sz="1200" b="0" i="0" u="none" strike="noStrike" dirty="0">
                <a:solidFill>
                  <a:srgbClr val="000000"/>
                </a:solidFill>
                <a:effectLst/>
              </a:rPr>
              <a:t> </a:t>
            </a:r>
            <a:r>
              <a:rPr lang="en-US" sz="1200" b="0" i="0" u="none" strike="noStrike" dirty="0" err="1">
                <a:solidFill>
                  <a:srgbClr val="000000"/>
                </a:solidFill>
                <a:effectLst/>
              </a:rPr>
              <a:t>güncellemeler</a:t>
            </a:r>
            <a:endParaRPr lang="en-US" sz="1200" b="0" i="0" u="none" strike="noStrike" dirty="0">
              <a:solidFill>
                <a:srgbClr val="000000"/>
              </a:solidFill>
              <a:effectLst/>
            </a:endParaRPr>
          </a:p>
          <a:p>
            <a:pPr marL="171450" indent="-171450" algn="l">
              <a:buFont typeface="Arial" panose="020B0604020202020204" pitchFamily="34" charset="0"/>
              <a:buChar char="•"/>
            </a:pPr>
            <a:r>
              <a:rPr lang="en-US" sz="1200" dirty="0" err="1">
                <a:solidFill>
                  <a:srgbClr val="000000"/>
                </a:solidFill>
              </a:rPr>
              <a:t>Siber</a:t>
            </a:r>
            <a:r>
              <a:rPr lang="en-US" sz="1200" dirty="0">
                <a:solidFill>
                  <a:srgbClr val="000000"/>
                </a:solidFill>
              </a:rPr>
              <a:t> </a:t>
            </a:r>
            <a:r>
              <a:rPr lang="en-US" sz="1200" dirty="0" err="1">
                <a:solidFill>
                  <a:srgbClr val="000000"/>
                </a:solidFill>
              </a:rPr>
              <a:t>güvenlik</a:t>
            </a:r>
            <a:endParaRPr lang="en-US" sz="1200" b="0" i="0" u="none" strike="noStrike" dirty="0">
              <a:solidFill>
                <a:srgbClr val="000000"/>
              </a:solidFill>
              <a:effectLst/>
            </a:endParaRPr>
          </a:p>
        </p:txBody>
      </p:sp>
      <p:sp>
        <p:nvSpPr>
          <p:cNvPr id="22" name="Rectangle 21">
            <a:extLst>
              <a:ext uri="{FF2B5EF4-FFF2-40B4-BE49-F238E27FC236}">
                <a16:creationId xmlns:a16="http://schemas.microsoft.com/office/drawing/2014/main" id="{8B890B86-A62E-B222-6210-C360E172CE95}"/>
              </a:ext>
            </a:extLst>
          </p:cNvPr>
          <p:cNvSpPr/>
          <p:nvPr/>
        </p:nvSpPr>
        <p:spPr>
          <a:xfrm>
            <a:off x="6503773" y="4000147"/>
            <a:ext cx="2059128" cy="856058"/>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R" dirty="0"/>
              <a:t>Genel Yönetim Giderleri</a:t>
            </a:r>
          </a:p>
        </p:txBody>
      </p:sp>
      <p:sp>
        <p:nvSpPr>
          <p:cNvPr id="27" name="TextBox 26">
            <a:extLst>
              <a:ext uri="{FF2B5EF4-FFF2-40B4-BE49-F238E27FC236}">
                <a16:creationId xmlns:a16="http://schemas.microsoft.com/office/drawing/2014/main" id="{1655E835-4500-4042-2E28-FAD918581957}"/>
              </a:ext>
            </a:extLst>
          </p:cNvPr>
          <p:cNvSpPr txBox="1"/>
          <p:nvPr/>
        </p:nvSpPr>
        <p:spPr>
          <a:xfrm>
            <a:off x="8865973" y="4035075"/>
            <a:ext cx="3161665" cy="830997"/>
          </a:xfrm>
          <a:prstGeom prst="rect">
            <a:avLst/>
          </a:prstGeom>
          <a:noFill/>
        </p:spPr>
        <p:txBody>
          <a:bodyPr wrap="square">
            <a:spAutoFit/>
          </a:bodyPr>
          <a:lstStyle/>
          <a:p>
            <a:pPr marL="171450" indent="-171450" algn="l">
              <a:buFont typeface="Arial" panose="020B0604020202020204" pitchFamily="34" charset="0"/>
              <a:buChar char="•"/>
            </a:pPr>
            <a:r>
              <a:rPr lang="en-US" sz="1200" b="0" i="0" u="none" strike="noStrike" dirty="0" err="1">
                <a:solidFill>
                  <a:srgbClr val="000000"/>
                </a:solidFill>
                <a:effectLst/>
              </a:rPr>
              <a:t>Ofis</a:t>
            </a:r>
            <a:r>
              <a:rPr lang="en-US" sz="1200" b="0" i="0" u="none" strike="noStrike" dirty="0">
                <a:solidFill>
                  <a:srgbClr val="000000"/>
                </a:solidFill>
                <a:effectLst/>
              </a:rPr>
              <a:t> </a:t>
            </a:r>
            <a:r>
              <a:rPr lang="en-US" sz="1200" b="0" i="0" u="none" strike="noStrike" dirty="0" err="1">
                <a:solidFill>
                  <a:srgbClr val="000000"/>
                </a:solidFill>
                <a:effectLst/>
              </a:rPr>
              <a:t>kira</a:t>
            </a:r>
            <a:r>
              <a:rPr lang="en-US" sz="1200" b="0" i="0" u="none" strike="noStrike" dirty="0">
                <a:solidFill>
                  <a:srgbClr val="000000"/>
                </a:solidFill>
                <a:effectLst/>
              </a:rPr>
              <a:t> </a:t>
            </a:r>
            <a:r>
              <a:rPr lang="en-US" sz="1200" b="0" i="0" u="none" strike="noStrike" dirty="0" err="1">
                <a:solidFill>
                  <a:srgbClr val="000000"/>
                </a:solidFill>
                <a:effectLst/>
              </a:rPr>
              <a:t>ve</a:t>
            </a:r>
            <a:r>
              <a:rPr lang="en-US" sz="1200" b="0" i="0" u="none" strike="noStrike" dirty="0">
                <a:solidFill>
                  <a:srgbClr val="000000"/>
                </a:solidFill>
                <a:effectLst/>
              </a:rPr>
              <a:t> </a:t>
            </a:r>
            <a:r>
              <a:rPr lang="en-US" sz="1200" b="0" i="0" u="none" strike="noStrike" dirty="0" err="1">
                <a:solidFill>
                  <a:srgbClr val="000000"/>
                </a:solidFill>
                <a:effectLst/>
              </a:rPr>
              <a:t>aidat</a:t>
            </a:r>
            <a:endParaRPr lang="en-US" sz="1200" b="0" i="0" u="none" strike="noStrike" dirty="0">
              <a:solidFill>
                <a:srgbClr val="000000"/>
              </a:solidFill>
              <a:effectLst/>
            </a:endParaRPr>
          </a:p>
          <a:p>
            <a:pPr marL="171450" indent="-171450" algn="l">
              <a:buFont typeface="Arial" panose="020B0604020202020204" pitchFamily="34" charset="0"/>
              <a:buChar char="•"/>
            </a:pPr>
            <a:r>
              <a:rPr lang="en-US" sz="1200" dirty="0" err="1">
                <a:solidFill>
                  <a:srgbClr val="000000"/>
                </a:solidFill>
              </a:rPr>
              <a:t>Ofis</a:t>
            </a:r>
            <a:r>
              <a:rPr lang="en-US" sz="1200" dirty="0">
                <a:solidFill>
                  <a:srgbClr val="000000"/>
                </a:solidFill>
              </a:rPr>
              <a:t> </a:t>
            </a:r>
            <a:r>
              <a:rPr lang="en-US" sz="1200" dirty="0" err="1">
                <a:solidFill>
                  <a:srgbClr val="000000"/>
                </a:solidFill>
              </a:rPr>
              <a:t>malzemeleri</a:t>
            </a:r>
            <a:endParaRPr lang="en-US" sz="1200" dirty="0">
              <a:solidFill>
                <a:srgbClr val="000000"/>
              </a:solidFill>
            </a:endParaRPr>
          </a:p>
          <a:p>
            <a:pPr marL="171450" indent="-171450" algn="l">
              <a:buFont typeface="Arial" panose="020B0604020202020204" pitchFamily="34" charset="0"/>
              <a:buChar char="•"/>
            </a:pPr>
            <a:r>
              <a:rPr lang="en-US" sz="1200" b="0" i="0" u="none" strike="noStrike" dirty="0" err="1">
                <a:solidFill>
                  <a:srgbClr val="000000"/>
                </a:solidFill>
                <a:effectLst/>
              </a:rPr>
              <a:t>Yasal</a:t>
            </a:r>
            <a:r>
              <a:rPr lang="en-US" sz="1200" b="0" i="0" u="none" strike="noStrike" dirty="0">
                <a:solidFill>
                  <a:srgbClr val="000000"/>
                </a:solidFill>
                <a:effectLst/>
              </a:rPr>
              <a:t> </a:t>
            </a:r>
            <a:r>
              <a:rPr lang="en-US" sz="1200" b="0" i="0" u="none" strike="noStrike" dirty="0" err="1">
                <a:solidFill>
                  <a:srgbClr val="000000"/>
                </a:solidFill>
                <a:effectLst/>
              </a:rPr>
              <a:t>ve</a:t>
            </a:r>
            <a:r>
              <a:rPr lang="en-US" sz="1200" b="0" i="0" u="none" strike="noStrike" dirty="0">
                <a:solidFill>
                  <a:srgbClr val="000000"/>
                </a:solidFill>
                <a:effectLst/>
              </a:rPr>
              <a:t> </a:t>
            </a:r>
            <a:r>
              <a:rPr lang="en-US" sz="1200" b="0" i="0" u="none" strike="noStrike" dirty="0" err="1">
                <a:solidFill>
                  <a:srgbClr val="000000"/>
                </a:solidFill>
                <a:effectLst/>
              </a:rPr>
              <a:t>mali</a:t>
            </a:r>
            <a:r>
              <a:rPr lang="en-US" sz="1200" b="0" i="0" u="none" strike="noStrike" dirty="0">
                <a:solidFill>
                  <a:srgbClr val="000000"/>
                </a:solidFill>
                <a:effectLst/>
              </a:rPr>
              <a:t> </a:t>
            </a:r>
            <a:r>
              <a:rPr lang="en-US" sz="1200" b="0" i="0" u="none" strike="noStrike" dirty="0" err="1">
                <a:solidFill>
                  <a:srgbClr val="000000"/>
                </a:solidFill>
                <a:effectLst/>
              </a:rPr>
              <a:t>danışmanlık</a:t>
            </a:r>
            <a:endParaRPr lang="en-US" sz="1200" b="0" i="0" u="none" strike="noStrike" dirty="0">
              <a:solidFill>
                <a:srgbClr val="000000"/>
              </a:solidFill>
              <a:effectLst/>
            </a:endParaRPr>
          </a:p>
          <a:p>
            <a:pPr marL="171450" indent="-171450" algn="l">
              <a:buFont typeface="Arial" panose="020B0604020202020204" pitchFamily="34" charset="0"/>
              <a:buChar char="•"/>
            </a:pPr>
            <a:r>
              <a:rPr lang="en-US" sz="1200" dirty="0" err="1">
                <a:solidFill>
                  <a:srgbClr val="000000"/>
                </a:solidFill>
              </a:rPr>
              <a:t>Sigorta</a:t>
            </a:r>
            <a:r>
              <a:rPr lang="en-US" sz="1200" dirty="0">
                <a:solidFill>
                  <a:srgbClr val="000000"/>
                </a:solidFill>
              </a:rPr>
              <a:t> </a:t>
            </a:r>
            <a:r>
              <a:rPr lang="en-US" sz="1200" dirty="0" err="1">
                <a:solidFill>
                  <a:srgbClr val="000000"/>
                </a:solidFill>
              </a:rPr>
              <a:t>giderleri</a:t>
            </a:r>
            <a:endParaRPr lang="en-US" sz="1200" b="0" i="0" u="none" strike="noStrike" dirty="0">
              <a:solidFill>
                <a:srgbClr val="000000"/>
              </a:solidFill>
              <a:effectLst/>
            </a:endParaRPr>
          </a:p>
        </p:txBody>
      </p:sp>
      <p:sp>
        <p:nvSpPr>
          <p:cNvPr id="28" name="Rectangle 27">
            <a:extLst>
              <a:ext uri="{FF2B5EF4-FFF2-40B4-BE49-F238E27FC236}">
                <a16:creationId xmlns:a16="http://schemas.microsoft.com/office/drawing/2014/main" id="{E1C81D19-374F-D845-37A0-5301F3DDD0AB}"/>
              </a:ext>
            </a:extLst>
          </p:cNvPr>
          <p:cNvSpPr/>
          <p:nvPr/>
        </p:nvSpPr>
        <p:spPr>
          <a:xfrm>
            <a:off x="6503773" y="5011342"/>
            <a:ext cx="2059128" cy="856058"/>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R" dirty="0"/>
              <a:t>Finansman Maliyetleri</a:t>
            </a:r>
          </a:p>
        </p:txBody>
      </p:sp>
      <p:sp>
        <p:nvSpPr>
          <p:cNvPr id="29" name="TextBox 28">
            <a:extLst>
              <a:ext uri="{FF2B5EF4-FFF2-40B4-BE49-F238E27FC236}">
                <a16:creationId xmlns:a16="http://schemas.microsoft.com/office/drawing/2014/main" id="{CA858340-0F85-3ED3-0684-4CBE8FEF18BA}"/>
              </a:ext>
            </a:extLst>
          </p:cNvPr>
          <p:cNvSpPr txBox="1"/>
          <p:nvPr/>
        </p:nvSpPr>
        <p:spPr>
          <a:xfrm>
            <a:off x="8865973" y="5018472"/>
            <a:ext cx="3161665" cy="461665"/>
          </a:xfrm>
          <a:prstGeom prst="rect">
            <a:avLst/>
          </a:prstGeom>
          <a:noFill/>
        </p:spPr>
        <p:txBody>
          <a:bodyPr wrap="square">
            <a:spAutoFit/>
          </a:bodyPr>
          <a:lstStyle/>
          <a:p>
            <a:pPr marL="171450" indent="-171450" algn="l">
              <a:buFont typeface="Arial" panose="020B0604020202020204" pitchFamily="34" charset="0"/>
              <a:buChar char="•"/>
            </a:pPr>
            <a:r>
              <a:rPr lang="en-US" sz="1200" b="0" i="0" u="none" strike="noStrike" dirty="0" err="1">
                <a:solidFill>
                  <a:srgbClr val="000000"/>
                </a:solidFill>
                <a:effectLst/>
              </a:rPr>
              <a:t>Kredi</a:t>
            </a:r>
            <a:r>
              <a:rPr lang="en-US" sz="1200" b="0" i="0" u="none" strike="noStrike" dirty="0">
                <a:solidFill>
                  <a:srgbClr val="000000"/>
                </a:solidFill>
                <a:effectLst/>
              </a:rPr>
              <a:t> </a:t>
            </a:r>
            <a:r>
              <a:rPr lang="en-US" sz="1200" b="0" i="0" u="none" strike="noStrike" dirty="0" err="1">
                <a:solidFill>
                  <a:srgbClr val="000000"/>
                </a:solidFill>
                <a:effectLst/>
              </a:rPr>
              <a:t>faizleri</a:t>
            </a:r>
            <a:endParaRPr lang="en-US" sz="1200" b="0" i="0" u="none" strike="noStrike" dirty="0">
              <a:solidFill>
                <a:srgbClr val="000000"/>
              </a:solidFill>
              <a:effectLst/>
            </a:endParaRPr>
          </a:p>
          <a:p>
            <a:pPr marL="171450" indent="-171450" algn="l">
              <a:buFont typeface="Arial" panose="020B0604020202020204" pitchFamily="34" charset="0"/>
              <a:buChar char="•"/>
            </a:pPr>
            <a:r>
              <a:rPr lang="en-US" sz="1200" dirty="0" err="1">
                <a:solidFill>
                  <a:srgbClr val="000000"/>
                </a:solidFill>
              </a:rPr>
              <a:t>Finansal</a:t>
            </a:r>
            <a:r>
              <a:rPr lang="en-US" sz="1200" dirty="0">
                <a:solidFill>
                  <a:srgbClr val="000000"/>
                </a:solidFill>
              </a:rPr>
              <a:t> </a:t>
            </a:r>
            <a:r>
              <a:rPr lang="en-US" sz="1200" dirty="0" err="1">
                <a:solidFill>
                  <a:srgbClr val="000000"/>
                </a:solidFill>
              </a:rPr>
              <a:t>hizmet</a:t>
            </a:r>
            <a:r>
              <a:rPr lang="en-US" sz="1200" dirty="0">
                <a:solidFill>
                  <a:srgbClr val="000000"/>
                </a:solidFill>
              </a:rPr>
              <a:t> </a:t>
            </a:r>
            <a:r>
              <a:rPr lang="en-US" sz="1200" dirty="0" err="1">
                <a:solidFill>
                  <a:srgbClr val="000000"/>
                </a:solidFill>
              </a:rPr>
              <a:t>ücretleri</a:t>
            </a:r>
            <a:endParaRPr lang="en-US" sz="1200" b="0" i="0" u="none" strike="noStrike" dirty="0">
              <a:solidFill>
                <a:srgbClr val="000000"/>
              </a:solidFill>
              <a:effectLst/>
            </a:endParaRPr>
          </a:p>
        </p:txBody>
      </p:sp>
      <p:sp>
        <p:nvSpPr>
          <p:cNvPr id="30" name="TextBox 29">
            <a:extLst>
              <a:ext uri="{FF2B5EF4-FFF2-40B4-BE49-F238E27FC236}">
                <a16:creationId xmlns:a16="http://schemas.microsoft.com/office/drawing/2014/main" id="{1883BEAA-D16D-B138-79E2-CFB6D7F3E33B}"/>
              </a:ext>
            </a:extLst>
          </p:cNvPr>
          <p:cNvSpPr txBox="1"/>
          <p:nvPr/>
        </p:nvSpPr>
        <p:spPr>
          <a:xfrm>
            <a:off x="531673" y="1223739"/>
            <a:ext cx="2135328" cy="338554"/>
          </a:xfrm>
          <a:prstGeom prst="rect">
            <a:avLst/>
          </a:prstGeom>
          <a:noFill/>
        </p:spPr>
        <p:txBody>
          <a:bodyPr wrap="square">
            <a:spAutoFit/>
          </a:bodyPr>
          <a:lstStyle/>
          <a:p>
            <a:pPr algn="l"/>
            <a:r>
              <a:rPr lang="en-US" sz="1600" b="1" dirty="0">
                <a:solidFill>
                  <a:srgbClr val="002060"/>
                </a:solidFill>
              </a:rPr>
              <a:t>Ana </a:t>
            </a:r>
            <a:r>
              <a:rPr lang="en-US" sz="1600" b="1" dirty="0" err="1">
                <a:solidFill>
                  <a:srgbClr val="002060"/>
                </a:solidFill>
              </a:rPr>
              <a:t>Maliyet</a:t>
            </a:r>
            <a:r>
              <a:rPr lang="en-US" sz="1600" b="1" dirty="0">
                <a:solidFill>
                  <a:srgbClr val="002060"/>
                </a:solidFill>
              </a:rPr>
              <a:t> </a:t>
            </a:r>
            <a:r>
              <a:rPr lang="en-US" sz="1600" b="1" dirty="0" err="1">
                <a:solidFill>
                  <a:srgbClr val="002060"/>
                </a:solidFill>
              </a:rPr>
              <a:t>Kalemi</a:t>
            </a:r>
            <a:endParaRPr lang="en-US" sz="1600" b="1" i="0" u="none" strike="noStrike" dirty="0">
              <a:solidFill>
                <a:srgbClr val="002060"/>
              </a:solidFill>
              <a:effectLst/>
            </a:endParaRPr>
          </a:p>
        </p:txBody>
      </p:sp>
      <p:sp>
        <p:nvSpPr>
          <p:cNvPr id="31" name="TextBox 30">
            <a:extLst>
              <a:ext uri="{FF2B5EF4-FFF2-40B4-BE49-F238E27FC236}">
                <a16:creationId xmlns:a16="http://schemas.microsoft.com/office/drawing/2014/main" id="{A5F8495E-AC86-751A-6C22-8F86454D43D8}"/>
              </a:ext>
            </a:extLst>
          </p:cNvPr>
          <p:cNvSpPr txBox="1"/>
          <p:nvPr/>
        </p:nvSpPr>
        <p:spPr>
          <a:xfrm>
            <a:off x="2971800" y="1223739"/>
            <a:ext cx="2135328" cy="338554"/>
          </a:xfrm>
          <a:prstGeom prst="rect">
            <a:avLst/>
          </a:prstGeom>
          <a:noFill/>
        </p:spPr>
        <p:txBody>
          <a:bodyPr wrap="square">
            <a:spAutoFit/>
          </a:bodyPr>
          <a:lstStyle/>
          <a:p>
            <a:pPr algn="l"/>
            <a:r>
              <a:rPr lang="en-US" sz="1600" b="1" dirty="0">
                <a:solidFill>
                  <a:srgbClr val="002060"/>
                </a:solidFill>
              </a:rPr>
              <a:t>Alt </a:t>
            </a:r>
            <a:r>
              <a:rPr lang="en-US" sz="1600" b="1" dirty="0" err="1">
                <a:solidFill>
                  <a:srgbClr val="002060"/>
                </a:solidFill>
              </a:rPr>
              <a:t>Maliyet</a:t>
            </a:r>
            <a:r>
              <a:rPr lang="en-US" sz="1600" b="1" dirty="0">
                <a:solidFill>
                  <a:srgbClr val="002060"/>
                </a:solidFill>
              </a:rPr>
              <a:t> </a:t>
            </a:r>
            <a:r>
              <a:rPr lang="en-US" sz="1600" b="1" dirty="0" err="1">
                <a:solidFill>
                  <a:srgbClr val="002060"/>
                </a:solidFill>
              </a:rPr>
              <a:t>Kalemi</a:t>
            </a:r>
            <a:endParaRPr lang="en-US" sz="1600" b="1" i="0" u="none" strike="noStrike" dirty="0">
              <a:solidFill>
                <a:srgbClr val="002060"/>
              </a:solidFill>
              <a:effectLst/>
            </a:endParaRPr>
          </a:p>
        </p:txBody>
      </p:sp>
      <p:sp>
        <p:nvSpPr>
          <p:cNvPr id="32" name="TextBox 31">
            <a:extLst>
              <a:ext uri="{FF2B5EF4-FFF2-40B4-BE49-F238E27FC236}">
                <a16:creationId xmlns:a16="http://schemas.microsoft.com/office/drawing/2014/main" id="{401AFF20-2AD5-BFBE-DB09-004A4D9E2E53}"/>
              </a:ext>
            </a:extLst>
          </p:cNvPr>
          <p:cNvSpPr txBox="1"/>
          <p:nvPr/>
        </p:nvSpPr>
        <p:spPr>
          <a:xfrm>
            <a:off x="6477000" y="1299939"/>
            <a:ext cx="2135328" cy="338554"/>
          </a:xfrm>
          <a:prstGeom prst="rect">
            <a:avLst/>
          </a:prstGeom>
          <a:noFill/>
        </p:spPr>
        <p:txBody>
          <a:bodyPr wrap="square">
            <a:spAutoFit/>
          </a:bodyPr>
          <a:lstStyle/>
          <a:p>
            <a:pPr algn="l"/>
            <a:r>
              <a:rPr lang="en-US" sz="1600" b="1" dirty="0">
                <a:solidFill>
                  <a:srgbClr val="002060"/>
                </a:solidFill>
              </a:rPr>
              <a:t>Ana </a:t>
            </a:r>
            <a:r>
              <a:rPr lang="en-US" sz="1600" b="1" dirty="0" err="1">
                <a:solidFill>
                  <a:srgbClr val="002060"/>
                </a:solidFill>
              </a:rPr>
              <a:t>Maliyet</a:t>
            </a:r>
            <a:r>
              <a:rPr lang="en-US" sz="1600" b="1" dirty="0">
                <a:solidFill>
                  <a:srgbClr val="002060"/>
                </a:solidFill>
              </a:rPr>
              <a:t> </a:t>
            </a:r>
            <a:r>
              <a:rPr lang="en-US" sz="1600" b="1" dirty="0" err="1">
                <a:solidFill>
                  <a:srgbClr val="002060"/>
                </a:solidFill>
              </a:rPr>
              <a:t>Kalemi</a:t>
            </a:r>
            <a:endParaRPr lang="en-US" sz="1600" b="1" i="0" u="none" strike="noStrike" dirty="0">
              <a:solidFill>
                <a:srgbClr val="002060"/>
              </a:solidFill>
              <a:effectLst/>
            </a:endParaRPr>
          </a:p>
        </p:txBody>
      </p:sp>
      <p:sp>
        <p:nvSpPr>
          <p:cNvPr id="33" name="TextBox 32">
            <a:extLst>
              <a:ext uri="{FF2B5EF4-FFF2-40B4-BE49-F238E27FC236}">
                <a16:creationId xmlns:a16="http://schemas.microsoft.com/office/drawing/2014/main" id="{B56B279E-18A8-76C5-326B-A975437BD8E7}"/>
              </a:ext>
            </a:extLst>
          </p:cNvPr>
          <p:cNvSpPr txBox="1"/>
          <p:nvPr/>
        </p:nvSpPr>
        <p:spPr>
          <a:xfrm>
            <a:off x="9016645" y="1299939"/>
            <a:ext cx="2135328" cy="338554"/>
          </a:xfrm>
          <a:prstGeom prst="rect">
            <a:avLst/>
          </a:prstGeom>
          <a:noFill/>
        </p:spPr>
        <p:txBody>
          <a:bodyPr wrap="square">
            <a:spAutoFit/>
          </a:bodyPr>
          <a:lstStyle/>
          <a:p>
            <a:pPr algn="l"/>
            <a:r>
              <a:rPr lang="en-US" sz="1600" b="1" dirty="0">
                <a:solidFill>
                  <a:srgbClr val="002060"/>
                </a:solidFill>
              </a:rPr>
              <a:t>Alt </a:t>
            </a:r>
            <a:r>
              <a:rPr lang="en-US" sz="1600" b="1" dirty="0" err="1">
                <a:solidFill>
                  <a:srgbClr val="002060"/>
                </a:solidFill>
              </a:rPr>
              <a:t>Maliyet</a:t>
            </a:r>
            <a:r>
              <a:rPr lang="en-US" sz="1600" b="1" dirty="0">
                <a:solidFill>
                  <a:srgbClr val="002060"/>
                </a:solidFill>
              </a:rPr>
              <a:t> </a:t>
            </a:r>
            <a:r>
              <a:rPr lang="en-US" sz="1600" b="1" dirty="0" err="1">
                <a:solidFill>
                  <a:srgbClr val="002060"/>
                </a:solidFill>
              </a:rPr>
              <a:t>Kalemi</a:t>
            </a:r>
            <a:endParaRPr lang="en-US" sz="1600" b="1" i="0" u="none" strike="noStrike" dirty="0">
              <a:solidFill>
                <a:srgbClr val="002060"/>
              </a:solidFill>
              <a:effectLst/>
            </a:endParaRPr>
          </a:p>
        </p:txBody>
      </p:sp>
    </p:spTree>
    <p:extLst>
      <p:ext uri="{BB962C8B-B14F-4D97-AF65-F5344CB8AC3E}">
        <p14:creationId xmlns:p14="http://schemas.microsoft.com/office/powerpoint/2010/main" val="3025364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4475A-10B3-07F8-73B3-54C9237D2A7B}"/>
            </a:ext>
          </a:extLst>
        </p:cNvPr>
        <p:cNvGrpSpPr/>
        <p:nvPr/>
      </p:nvGrpSpPr>
      <p:grpSpPr>
        <a:xfrm>
          <a:off x="0" y="0"/>
          <a:ext cx="0" cy="0"/>
          <a:chOff x="0" y="0"/>
          <a:chExt cx="0" cy="0"/>
        </a:xfrm>
      </p:grpSpPr>
      <p:grpSp>
        <p:nvGrpSpPr>
          <p:cNvPr id="3" name="object 3">
            <a:extLst>
              <a:ext uri="{FF2B5EF4-FFF2-40B4-BE49-F238E27FC236}">
                <a16:creationId xmlns:a16="http://schemas.microsoft.com/office/drawing/2014/main" id="{658888BE-FF49-8043-C455-1FA92C7503D2}"/>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78AAFC6E-84D7-2727-9A2B-5997C32F6BA0}"/>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DA92CB2E-220A-827D-A528-592C91623464}"/>
                </a:ext>
              </a:extLst>
            </p:cNvPr>
            <p:cNvPicPr/>
            <p:nvPr/>
          </p:nvPicPr>
          <p:blipFill>
            <a:blip r:embed="rId2"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C52F965D-A635-9F56-F97E-B7656B55B106}"/>
              </a:ext>
            </a:extLst>
          </p:cNvPr>
          <p:cNvSpPr txBox="1">
            <a:spLocks noGrp="1"/>
          </p:cNvSpPr>
          <p:nvPr>
            <p:ph type="title"/>
          </p:nvPr>
        </p:nvSpPr>
        <p:spPr>
          <a:prstGeom prst="rect">
            <a:avLst/>
          </a:prstGeom>
        </p:spPr>
        <p:txBody>
          <a:bodyPr vert="horz" wrap="square" lIns="0" tIns="14604" rIns="0" bIns="0" rtlCol="0">
            <a:spAutoFit/>
          </a:bodyPr>
          <a:lstStyle/>
          <a:p>
            <a:pPr marL="62865">
              <a:lnSpc>
                <a:spcPct val="100000"/>
              </a:lnSpc>
              <a:spcBef>
                <a:spcPts val="114"/>
              </a:spcBef>
            </a:pPr>
            <a:r>
              <a:rPr lang="tr-TR" spc="-10" dirty="0"/>
              <a:t>Mevcut Maliyetlerin Analizi</a:t>
            </a:r>
            <a:endParaRPr spc="-10" dirty="0"/>
          </a:p>
        </p:txBody>
      </p:sp>
      <p:sp>
        <p:nvSpPr>
          <p:cNvPr id="8" name="object 8">
            <a:extLst>
              <a:ext uri="{FF2B5EF4-FFF2-40B4-BE49-F238E27FC236}">
                <a16:creationId xmlns:a16="http://schemas.microsoft.com/office/drawing/2014/main" id="{6CECAABB-7E24-DC77-37C8-BC341BFD74B0}"/>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12</a:t>
            </a:fld>
            <a:endParaRPr spc="-25" dirty="0"/>
          </a:p>
        </p:txBody>
      </p:sp>
      <p:sp>
        <p:nvSpPr>
          <p:cNvPr id="9" name="object 9">
            <a:extLst>
              <a:ext uri="{FF2B5EF4-FFF2-40B4-BE49-F238E27FC236}">
                <a16:creationId xmlns:a16="http://schemas.microsoft.com/office/drawing/2014/main" id="{85B58AC6-1365-41B3-5657-DE347520CD84}"/>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sp>
        <p:nvSpPr>
          <p:cNvPr id="2" name="Rectangle 6">
            <a:extLst>
              <a:ext uri="{FF2B5EF4-FFF2-40B4-BE49-F238E27FC236}">
                <a16:creationId xmlns:a16="http://schemas.microsoft.com/office/drawing/2014/main" id="{F86058B2-53F0-FEBC-E7B2-6827F668C779}"/>
              </a:ext>
            </a:extLst>
          </p:cNvPr>
          <p:cNvSpPr/>
          <p:nvPr/>
        </p:nvSpPr>
        <p:spPr>
          <a:xfrm>
            <a:off x="389300" y="5943599"/>
            <a:ext cx="6468700" cy="444433"/>
          </a:xfrm>
          <a:prstGeom prst="rect">
            <a:avLst/>
          </a:prstGeom>
          <a:solidFill>
            <a:srgbClr val="44169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endParaRPr>
          </a:p>
        </p:txBody>
      </p:sp>
      <p:sp>
        <p:nvSpPr>
          <p:cNvPr id="10" name="Rectangle 9">
            <a:extLst>
              <a:ext uri="{FF2B5EF4-FFF2-40B4-BE49-F238E27FC236}">
                <a16:creationId xmlns:a16="http://schemas.microsoft.com/office/drawing/2014/main" id="{7C5DFEA2-F6F9-C7AC-3E83-D222E5967821}"/>
              </a:ext>
            </a:extLst>
          </p:cNvPr>
          <p:cNvSpPr/>
          <p:nvPr/>
        </p:nvSpPr>
        <p:spPr>
          <a:xfrm>
            <a:off x="389299" y="1457609"/>
            <a:ext cx="2032785" cy="4397092"/>
          </a:xfrm>
          <a:prstGeom prst="rect">
            <a:avLst/>
          </a:prstGeom>
          <a:solidFill>
            <a:schemeClr val="accent4">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32962" eaLnBrk="0" fontAlgn="base" hangingPunct="0">
              <a:spcBef>
                <a:spcPct val="0"/>
              </a:spcBef>
              <a:spcAft>
                <a:spcPct val="0"/>
              </a:spcAft>
            </a:pPr>
            <a:endParaRPr lang="tr-TR" sz="1122" dirty="0">
              <a:solidFill>
                <a:srgbClr val="FFFFFF"/>
              </a:solidFill>
              <a:latin typeface="Arial"/>
            </a:endParaRPr>
          </a:p>
        </p:txBody>
      </p:sp>
      <mc:AlternateContent xmlns:mc="http://schemas.openxmlformats.org/markup-compatibility/2006" xmlns:cx1="http://schemas.microsoft.com/office/drawing/2015/9/8/chartex">
        <mc:Choice Requires="cx1">
          <p:graphicFrame>
            <p:nvGraphicFramePr>
              <p:cNvPr id="23" name="Chart 22">
                <a:extLst>
                  <a:ext uri="{FF2B5EF4-FFF2-40B4-BE49-F238E27FC236}">
                    <a16:creationId xmlns:a16="http://schemas.microsoft.com/office/drawing/2014/main" id="{A2597807-74F9-DA06-914A-CDE68249A337}"/>
                  </a:ext>
                </a:extLst>
              </p:cNvPr>
              <p:cNvGraphicFramePr/>
              <p:nvPr>
                <p:extLst>
                  <p:ext uri="{D42A27DB-BD31-4B8C-83A1-F6EECF244321}">
                    <p14:modId xmlns:p14="http://schemas.microsoft.com/office/powerpoint/2010/main" val="968701160"/>
                  </p:ext>
                </p:extLst>
              </p:nvPr>
            </p:nvGraphicFramePr>
            <p:xfrm>
              <a:off x="252772" y="1219200"/>
              <a:ext cx="7188914" cy="478955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23" name="Chart 22">
                <a:extLst>
                  <a:ext uri="{FF2B5EF4-FFF2-40B4-BE49-F238E27FC236}">
                    <a16:creationId xmlns:a16="http://schemas.microsoft.com/office/drawing/2014/main" id="{A2597807-74F9-DA06-914A-CDE68249A337}"/>
                  </a:ext>
                </a:extLst>
              </p:cNvPr>
              <p:cNvPicPr>
                <a:picLocks noGrp="1" noRot="1" noChangeAspect="1" noMove="1" noResize="1" noEditPoints="1" noAdjustHandles="1" noChangeArrowheads="1" noChangeShapeType="1"/>
              </p:cNvPicPr>
              <p:nvPr/>
            </p:nvPicPr>
            <p:blipFill>
              <a:blip r:embed="rId4"/>
              <a:stretch>
                <a:fillRect/>
              </a:stretch>
            </p:blipFill>
            <p:spPr>
              <a:xfrm>
                <a:off x="252772" y="1219200"/>
                <a:ext cx="7188914" cy="4789550"/>
              </a:xfrm>
              <a:prstGeom prst="rect">
                <a:avLst/>
              </a:prstGeom>
            </p:spPr>
          </p:pic>
        </mc:Fallback>
      </mc:AlternateContent>
      <p:grpSp>
        <p:nvGrpSpPr>
          <p:cNvPr id="24" name="Group 23">
            <a:extLst>
              <a:ext uri="{FF2B5EF4-FFF2-40B4-BE49-F238E27FC236}">
                <a16:creationId xmlns:a16="http://schemas.microsoft.com/office/drawing/2014/main" id="{3FB0D6D0-61AD-9AA7-08EA-1BCBE5E32917}"/>
              </a:ext>
            </a:extLst>
          </p:cNvPr>
          <p:cNvGrpSpPr/>
          <p:nvPr/>
        </p:nvGrpSpPr>
        <p:grpSpPr>
          <a:xfrm>
            <a:off x="438587" y="1069130"/>
            <a:ext cx="7188914" cy="297099"/>
            <a:chOff x="252771" y="985601"/>
            <a:chExt cx="8218129" cy="297099"/>
          </a:xfrm>
        </p:grpSpPr>
        <p:cxnSp>
          <p:nvCxnSpPr>
            <p:cNvPr id="25" name="Straight Connector 24">
              <a:extLst>
                <a:ext uri="{FF2B5EF4-FFF2-40B4-BE49-F238E27FC236}">
                  <a16:creationId xmlns:a16="http://schemas.microsoft.com/office/drawing/2014/main" id="{9FE6BA4E-593E-DA1B-AEA2-9A8AC12F7987}"/>
                </a:ext>
              </a:extLst>
            </p:cNvPr>
            <p:cNvCxnSpPr>
              <a:cxnSpLocks/>
            </p:cNvCxnSpPr>
            <p:nvPr/>
          </p:nvCxnSpPr>
          <p:spPr>
            <a:xfrm>
              <a:off x="252771" y="1282700"/>
              <a:ext cx="821812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TextBox 39">
              <a:extLst>
                <a:ext uri="{FF2B5EF4-FFF2-40B4-BE49-F238E27FC236}">
                  <a16:creationId xmlns:a16="http://schemas.microsoft.com/office/drawing/2014/main" id="{3E11C830-C3B7-63C5-E52F-CE1708361816}"/>
                </a:ext>
              </a:extLst>
            </p:cNvPr>
            <p:cNvSpPr txBox="1">
              <a:spLocks/>
            </p:cNvSpPr>
            <p:nvPr/>
          </p:nvSpPr>
          <p:spPr>
            <a:xfrm>
              <a:off x="252771" y="985601"/>
              <a:ext cx="82181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lvl="0" defTabSz="895350">
                <a:buClr>
                  <a:schemeClr val="tx2"/>
                </a:buClr>
                <a:buSzPct val="100000"/>
                <a:defRPr lang="en-US" dirty="0">
                  <a:latin typeface="+mn-lt"/>
                </a:defRPr>
              </a:lvl1pPr>
              <a:lvl2pPr marL="193675" lvl="1" indent="-190500" defTabSz="895350">
                <a:buClr>
                  <a:schemeClr val="tx2"/>
                </a:buClr>
                <a:buSzPct val="125000"/>
                <a:buFont typeface="Arial" panose="020B0604020202020204" pitchFamily="34" charset="0"/>
                <a:buChar char="▪"/>
                <a:defRPr lang="en-US" dirty="0">
                  <a:latin typeface="+mn-lt"/>
                </a:defRPr>
              </a:lvl2pPr>
              <a:lvl3pPr marL="446088" lvl="2" indent="-247650" defTabSz="895350">
                <a:buClr>
                  <a:schemeClr val="tx2"/>
                </a:buClr>
                <a:buSzPct val="120000"/>
                <a:buFont typeface="Arial" panose="020B0604020202020204" pitchFamily="34" charset="0"/>
                <a:buChar char="–"/>
                <a:defRPr lang="en-US" dirty="0">
                  <a:latin typeface="+mn-lt"/>
                </a:defRPr>
              </a:lvl3pPr>
              <a:lvl4pPr marL="614363" lvl="3" indent="-153988" defTabSz="895350">
                <a:buClr>
                  <a:schemeClr val="tx2"/>
                </a:buClr>
                <a:buSzPct val="120000"/>
                <a:buFont typeface="Arial" panose="020B0604020202020204" pitchFamily="34" charset="0"/>
                <a:buChar char="▫"/>
                <a:defRPr lang="en-US" dirty="0">
                  <a:latin typeface="+mn-lt"/>
                </a:defRPr>
              </a:lvl4pPr>
              <a:lvl5pPr marL="747713" lvl="4" indent="-128588" defTabSz="895350">
                <a:buClr>
                  <a:schemeClr val="tx2"/>
                </a:buClr>
                <a:buSzPct val="89000"/>
                <a:buFont typeface="Arial" panose="020B0604020202020204" pitchFamily="34" charset="0"/>
                <a:buChar char="-"/>
                <a:defRPr lang="en-US"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spcAft>
                  <a:spcPts val="1224"/>
                </a:spcAft>
              </a:pPr>
              <a:r>
                <a:rPr lang="tr-TR" sz="1600" b="1" dirty="0">
                  <a:solidFill>
                    <a:srgbClr val="002060"/>
                  </a:solidFill>
                </a:rPr>
                <a:t>Maliyet Listesi, </a:t>
              </a:r>
              <a:r>
                <a:rPr lang="tr-TR" sz="1600" dirty="0">
                  <a:solidFill>
                    <a:schemeClr val="bg1">
                      <a:lumMod val="50000"/>
                    </a:schemeClr>
                  </a:solidFill>
                </a:rPr>
                <a:t>Bin TL ve toplam içindeki oranı</a:t>
              </a:r>
            </a:p>
          </p:txBody>
        </p:sp>
      </p:grpSp>
      <p:sp>
        <p:nvSpPr>
          <p:cNvPr id="52" name="TextBox 51">
            <a:extLst>
              <a:ext uri="{FF2B5EF4-FFF2-40B4-BE49-F238E27FC236}">
                <a16:creationId xmlns:a16="http://schemas.microsoft.com/office/drawing/2014/main" id="{72E699FF-0AFD-5304-44C9-9512060C1ECE}"/>
              </a:ext>
            </a:extLst>
          </p:cNvPr>
          <p:cNvSpPr txBox="1"/>
          <p:nvPr/>
        </p:nvSpPr>
        <p:spPr>
          <a:xfrm>
            <a:off x="479425" y="6056314"/>
            <a:ext cx="71072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lvl="0" defTabSz="913526" eaLnBrk="0" fontAlgn="base" hangingPunct="0">
              <a:spcBef>
                <a:spcPct val="0"/>
              </a:spcBef>
              <a:spcAft>
                <a:spcPct val="0"/>
              </a:spcAft>
              <a:buClr>
                <a:schemeClr val="tx2"/>
              </a:buClr>
              <a:buSzPct val="100000"/>
              <a:defRPr lang="en-US" sz="1632" dirty="0"/>
            </a:lvl1pPr>
            <a:lvl2pPr marL="197607" lvl="1" indent="-194367" defTabSz="913526" eaLnBrk="0" fontAlgn="base" hangingPunct="0">
              <a:spcBef>
                <a:spcPct val="0"/>
              </a:spcBef>
              <a:spcAft>
                <a:spcPct val="0"/>
              </a:spcAft>
              <a:buClr>
                <a:schemeClr val="tx2"/>
              </a:buClr>
              <a:buSzPct val="125000"/>
              <a:buFont typeface="Arial" panose="020B0604020202020204" pitchFamily="34" charset="0"/>
              <a:buChar char="▪"/>
              <a:defRPr lang="en-US" sz="1632" dirty="0"/>
            </a:lvl2pPr>
            <a:lvl3pPr marL="455144" lvl="2" indent="-252677" defTabSz="913526" eaLnBrk="0" fontAlgn="base" hangingPunct="0">
              <a:spcBef>
                <a:spcPct val="0"/>
              </a:spcBef>
              <a:spcAft>
                <a:spcPct val="0"/>
              </a:spcAft>
              <a:buClr>
                <a:schemeClr val="tx2"/>
              </a:buClr>
              <a:buSzPct val="120000"/>
              <a:buFont typeface="Arial" panose="020B0604020202020204" pitchFamily="34" charset="0"/>
              <a:buChar char="–"/>
              <a:defRPr lang="en-US" sz="1632" dirty="0"/>
            </a:lvl3pPr>
            <a:lvl4pPr marL="626835" lvl="3" indent="-157114" defTabSz="913526" eaLnBrk="0" fontAlgn="base" hangingPunct="0">
              <a:spcBef>
                <a:spcPct val="0"/>
              </a:spcBef>
              <a:spcAft>
                <a:spcPct val="0"/>
              </a:spcAft>
              <a:buClr>
                <a:schemeClr val="tx2"/>
              </a:buClr>
              <a:buSzPct val="120000"/>
              <a:buFont typeface="Arial" panose="020B0604020202020204" pitchFamily="34" charset="0"/>
              <a:buChar char="▫"/>
              <a:defRPr lang="en-US" sz="1632" dirty="0"/>
            </a:lvl4pPr>
            <a:lvl5pPr marL="762892" lvl="4" indent="-131198" defTabSz="913526" eaLnBrk="0" fontAlgn="base" hangingPunct="0">
              <a:spcBef>
                <a:spcPct val="0"/>
              </a:spcBef>
              <a:spcAft>
                <a:spcPct val="0"/>
              </a:spcAft>
              <a:buClr>
                <a:schemeClr val="tx2"/>
              </a:buClr>
              <a:buSzPct val="89000"/>
              <a:buFont typeface="Arial" panose="020B0604020202020204" pitchFamily="34" charset="0"/>
              <a:buChar char="-"/>
              <a:defRPr lang="en-US" sz="1632" dirty="0"/>
            </a:lvl5pPr>
            <a:lvl6pPr marL="1020090" indent="-177099" defTabSz="1218095" fontAlgn="base">
              <a:spcBef>
                <a:spcPct val="0"/>
              </a:spcBef>
              <a:spcAft>
                <a:spcPct val="0"/>
              </a:spcAft>
              <a:buClr>
                <a:schemeClr val="tx2"/>
              </a:buClr>
              <a:buSzPct val="89000"/>
              <a:buFont typeface="Arial" charset="0"/>
              <a:buChar char="-"/>
              <a:defRPr sz="2176" baseline="0"/>
            </a:lvl6pPr>
            <a:lvl7pPr marL="1020090" indent="-177099" defTabSz="1218095" fontAlgn="base">
              <a:spcBef>
                <a:spcPct val="0"/>
              </a:spcBef>
              <a:spcAft>
                <a:spcPct val="0"/>
              </a:spcAft>
              <a:buClr>
                <a:schemeClr val="tx2"/>
              </a:buClr>
              <a:buSzPct val="89000"/>
              <a:buFont typeface="Arial" charset="0"/>
              <a:buChar char="-"/>
              <a:defRPr sz="2176" baseline="0"/>
            </a:lvl7pPr>
            <a:lvl8pPr marL="1020090" indent="-177099" defTabSz="1218095" fontAlgn="base">
              <a:spcBef>
                <a:spcPct val="0"/>
              </a:spcBef>
              <a:spcAft>
                <a:spcPct val="0"/>
              </a:spcAft>
              <a:buClr>
                <a:schemeClr val="tx2"/>
              </a:buClr>
              <a:buSzPct val="89000"/>
              <a:buFont typeface="Arial" charset="0"/>
              <a:buChar char="-"/>
              <a:defRPr sz="2176" baseline="0"/>
            </a:lvl8pPr>
            <a:lvl9pPr marL="1020090" indent="-177099" defTabSz="1218095" fontAlgn="base">
              <a:spcBef>
                <a:spcPct val="0"/>
              </a:spcBef>
              <a:spcAft>
                <a:spcPct val="0"/>
              </a:spcAft>
              <a:buClr>
                <a:schemeClr val="tx2"/>
              </a:buClr>
              <a:buSzPct val="89000"/>
              <a:buFont typeface="Arial" charset="0"/>
              <a:buChar char="-"/>
              <a:defRPr sz="2176" baseline="0"/>
            </a:lvl9pPr>
          </a:lstStyle>
          <a:p>
            <a:r>
              <a:rPr lang="tr-TR" sz="1600" b="1" dirty="0">
                <a:solidFill>
                  <a:schemeClr val="bg1"/>
                </a:solidFill>
              </a:rPr>
              <a:t>Maliyetlerin %80’i maliyet kalemlerinin %</a:t>
            </a:r>
            <a:r>
              <a:rPr lang="en-US" sz="1600" b="1" dirty="0">
                <a:solidFill>
                  <a:schemeClr val="bg1"/>
                </a:solidFill>
              </a:rPr>
              <a:t>20</a:t>
            </a:r>
            <a:r>
              <a:rPr lang="tr-TR" sz="1600" b="1" dirty="0">
                <a:solidFill>
                  <a:schemeClr val="bg1"/>
                </a:solidFill>
              </a:rPr>
              <a:t>’</a:t>
            </a:r>
            <a:r>
              <a:rPr lang="en-US" sz="1600" b="1" dirty="0">
                <a:solidFill>
                  <a:schemeClr val="bg1"/>
                </a:solidFill>
              </a:rPr>
              <a:t>s</a:t>
            </a:r>
            <a:r>
              <a:rPr lang="tr-TR" sz="1600" b="1" dirty="0">
                <a:solidFill>
                  <a:schemeClr val="bg1"/>
                </a:solidFill>
              </a:rPr>
              <a:t>inden oluşmaktadır.</a:t>
            </a:r>
          </a:p>
        </p:txBody>
      </p:sp>
      <p:sp>
        <p:nvSpPr>
          <p:cNvPr id="53" name="TextBox 52">
            <a:extLst>
              <a:ext uri="{FF2B5EF4-FFF2-40B4-BE49-F238E27FC236}">
                <a16:creationId xmlns:a16="http://schemas.microsoft.com/office/drawing/2014/main" id="{61EEBF3A-E8BB-56A5-3040-BFF0BC99515A}"/>
              </a:ext>
            </a:extLst>
          </p:cNvPr>
          <p:cNvSpPr txBox="1"/>
          <p:nvPr/>
        </p:nvSpPr>
        <p:spPr>
          <a:xfrm>
            <a:off x="8041315" y="1304198"/>
            <a:ext cx="3880862" cy="4739759"/>
          </a:xfrm>
          <a:prstGeom prst="rect">
            <a:avLst/>
          </a:prstGeom>
          <a:noFill/>
        </p:spPr>
        <p:txBody>
          <a:bodyPr wrap="square">
            <a:spAutoFit/>
          </a:bodyPr>
          <a:lstStyle/>
          <a:p>
            <a:pPr algn="l"/>
            <a:r>
              <a:rPr lang="en-US" b="0" i="0" u="none" strike="noStrike" dirty="0" err="1">
                <a:solidFill>
                  <a:srgbClr val="000000"/>
                </a:solidFill>
                <a:effectLst/>
              </a:rPr>
              <a:t>Tekstil</a:t>
            </a:r>
            <a:r>
              <a:rPr lang="en-US" b="0" i="0" u="none" strike="noStrike" dirty="0">
                <a:solidFill>
                  <a:srgbClr val="000000"/>
                </a:solidFill>
                <a:effectLst/>
              </a:rPr>
              <a:t> </a:t>
            </a:r>
            <a:r>
              <a:rPr lang="en-US" b="0" i="0" u="none" strike="noStrike" dirty="0" err="1">
                <a:solidFill>
                  <a:srgbClr val="000000"/>
                </a:solidFill>
                <a:effectLst/>
              </a:rPr>
              <a:t>sektöründe</a:t>
            </a:r>
            <a:r>
              <a:rPr lang="en-US" b="0" i="0" u="none" strike="noStrike" dirty="0">
                <a:solidFill>
                  <a:srgbClr val="000000"/>
                </a:solidFill>
                <a:effectLst/>
              </a:rPr>
              <a:t> </a:t>
            </a:r>
            <a:r>
              <a:rPr lang="en-US" b="0" i="0" u="none" strike="noStrike" dirty="0" err="1">
                <a:solidFill>
                  <a:srgbClr val="000000"/>
                </a:solidFill>
                <a:effectLst/>
              </a:rPr>
              <a:t>faaliyet</a:t>
            </a:r>
            <a:r>
              <a:rPr lang="en-US" b="0" i="0" u="none" strike="noStrike" dirty="0">
                <a:solidFill>
                  <a:srgbClr val="000000"/>
                </a:solidFill>
                <a:effectLst/>
              </a:rPr>
              <a:t> </a:t>
            </a:r>
            <a:r>
              <a:rPr lang="en-US" b="0" i="0" u="none" strike="noStrike" dirty="0" err="1">
                <a:solidFill>
                  <a:srgbClr val="000000"/>
                </a:solidFill>
                <a:effectLst/>
              </a:rPr>
              <a:t>gösteren</a:t>
            </a:r>
            <a:r>
              <a:rPr lang="en-US" b="0" i="0" u="none" strike="noStrike" dirty="0">
                <a:solidFill>
                  <a:srgbClr val="000000"/>
                </a:solidFill>
                <a:effectLst/>
              </a:rPr>
              <a:t> </a:t>
            </a:r>
            <a:r>
              <a:rPr lang="en-US" b="0" i="0" u="none" strike="noStrike" dirty="0" err="1">
                <a:solidFill>
                  <a:srgbClr val="000000"/>
                </a:solidFill>
                <a:effectLst/>
              </a:rPr>
              <a:t>bir</a:t>
            </a:r>
            <a:r>
              <a:rPr lang="en-US" b="0" i="0" u="none" strike="noStrike" dirty="0">
                <a:solidFill>
                  <a:srgbClr val="000000"/>
                </a:solidFill>
                <a:effectLst/>
              </a:rPr>
              <a:t> </a:t>
            </a:r>
            <a:r>
              <a:rPr lang="en-US" b="0" i="0" u="none" strike="noStrike" dirty="0" err="1">
                <a:solidFill>
                  <a:srgbClr val="000000"/>
                </a:solidFill>
                <a:effectLst/>
              </a:rPr>
              <a:t>firmanın</a:t>
            </a:r>
            <a:r>
              <a:rPr lang="en-US" b="0" i="0" u="none" strike="noStrike" dirty="0">
                <a:solidFill>
                  <a:srgbClr val="000000"/>
                </a:solidFill>
                <a:effectLst/>
              </a:rPr>
              <a:t> 2023 </a:t>
            </a:r>
            <a:r>
              <a:rPr lang="en-US" b="0" i="0" u="none" strike="noStrike" dirty="0" err="1">
                <a:solidFill>
                  <a:srgbClr val="000000"/>
                </a:solidFill>
                <a:effectLst/>
              </a:rPr>
              <a:t>yılı</a:t>
            </a:r>
            <a:r>
              <a:rPr lang="en-US" b="0" i="0" u="none" strike="noStrike" dirty="0">
                <a:solidFill>
                  <a:srgbClr val="000000"/>
                </a:solidFill>
                <a:effectLst/>
              </a:rPr>
              <a:t> </a:t>
            </a:r>
            <a:r>
              <a:rPr lang="en-US" b="0" i="0" u="none" strike="noStrike" dirty="0" err="1">
                <a:solidFill>
                  <a:srgbClr val="000000"/>
                </a:solidFill>
                <a:effectLst/>
              </a:rPr>
              <a:t>maliyet</a:t>
            </a:r>
            <a:r>
              <a:rPr lang="en-US" b="0" i="0" u="none" strike="noStrike" dirty="0">
                <a:solidFill>
                  <a:srgbClr val="000000"/>
                </a:solidFill>
                <a:effectLst/>
              </a:rPr>
              <a:t> </a:t>
            </a:r>
            <a:r>
              <a:rPr lang="en-US" b="0" i="0" u="none" strike="noStrike" dirty="0" err="1">
                <a:solidFill>
                  <a:srgbClr val="000000"/>
                </a:solidFill>
                <a:effectLst/>
              </a:rPr>
              <a:t>listesi</a:t>
            </a:r>
            <a:r>
              <a:rPr lang="en-US" b="0" i="0" u="none" strike="noStrike" dirty="0">
                <a:solidFill>
                  <a:srgbClr val="000000"/>
                </a:solidFill>
                <a:effectLst/>
              </a:rPr>
              <a:t>.</a:t>
            </a:r>
          </a:p>
          <a:p>
            <a:pPr algn="l"/>
            <a:endParaRPr lang="en-US" dirty="0">
              <a:solidFill>
                <a:srgbClr val="000000"/>
              </a:solidFill>
            </a:endParaRPr>
          </a:p>
          <a:p>
            <a:pPr algn="l"/>
            <a:r>
              <a:rPr lang="en-US" b="0" i="0" u="none" strike="noStrike" dirty="0" err="1">
                <a:solidFill>
                  <a:srgbClr val="000000"/>
                </a:solidFill>
                <a:effectLst/>
              </a:rPr>
              <a:t>Toplamda</a:t>
            </a:r>
            <a:r>
              <a:rPr lang="en-US" b="0" i="0" u="none" strike="noStrike" dirty="0">
                <a:solidFill>
                  <a:srgbClr val="000000"/>
                </a:solidFill>
                <a:effectLst/>
              </a:rPr>
              <a:t> </a:t>
            </a:r>
            <a:r>
              <a:rPr lang="en-US" sz="2800" b="1" i="0" u="none" strike="noStrike" dirty="0">
                <a:solidFill>
                  <a:srgbClr val="000000"/>
                </a:solidFill>
                <a:effectLst/>
              </a:rPr>
              <a:t>88</a:t>
            </a:r>
            <a:r>
              <a:rPr lang="en-US" b="1" i="0" u="none" strike="noStrike" dirty="0">
                <a:solidFill>
                  <a:srgbClr val="000000"/>
                </a:solidFill>
                <a:effectLst/>
              </a:rPr>
              <a:t> alt </a:t>
            </a:r>
            <a:r>
              <a:rPr lang="en-US" b="1" i="0" u="none" strike="noStrike" dirty="0" err="1">
                <a:solidFill>
                  <a:srgbClr val="000000"/>
                </a:solidFill>
                <a:effectLst/>
              </a:rPr>
              <a:t>maliyet</a:t>
            </a:r>
            <a:r>
              <a:rPr lang="en-US" b="1" i="0" u="none" strike="noStrike" dirty="0">
                <a:solidFill>
                  <a:srgbClr val="000000"/>
                </a:solidFill>
                <a:effectLst/>
              </a:rPr>
              <a:t> </a:t>
            </a:r>
            <a:r>
              <a:rPr lang="en-US" b="0" i="0" u="none" strike="noStrike" dirty="0" err="1">
                <a:solidFill>
                  <a:srgbClr val="000000"/>
                </a:solidFill>
                <a:effectLst/>
              </a:rPr>
              <a:t>kalemi</a:t>
            </a:r>
            <a:r>
              <a:rPr lang="en-US" b="0" i="0" u="none" strike="noStrike" dirty="0">
                <a:solidFill>
                  <a:srgbClr val="000000"/>
                </a:solidFill>
                <a:effectLst/>
              </a:rPr>
              <a:t> </a:t>
            </a:r>
            <a:r>
              <a:rPr lang="en-US" b="0" i="0" u="none" strike="noStrike" dirty="0" err="1">
                <a:solidFill>
                  <a:srgbClr val="000000"/>
                </a:solidFill>
                <a:effectLst/>
              </a:rPr>
              <a:t>olan</a:t>
            </a:r>
            <a:r>
              <a:rPr lang="en-US" b="0" i="0" u="none" strike="noStrike" dirty="0">
                <a:solidFill>
                  <a:srgbClr val="000000"/>
                </a:solidFill>
                <a:effectLst/>
              </a:rPr>
              <a:t> </a:t>
            </a:r>
            <a:r>
              <a:rPr lang="en-US" b="0" i="0" u="none" strike="noStrike" dirty="0" err="1">
                <a:solidFill>
                  <a:srgbClr val="000000"/>
                </a:solidFill>
                <a:effectLst/>
              </a:rPr>
              <a:t>firmanın</a:t>
            </a:r>
            <a:r>
              <a:rPr lang="en-US" b="0" i="0" u="none" strike="noStrike" dirty="0">
                <a:solidFill>
                  <a:srgbClr val="000000"/>
                </a:solidFill>
                <a:effectLst/>
              </a:rPr>
              <a:t> </a:t>
            </a:r>
            <a:r>
              <a:rPr lang="en-US" b="0" i="0" u="none" strike="noStrike" dirty="0" err="1">
                <a:solidFill>
                  <a:srgbClr val="000000"/>
                </a:solidFill>
                <a:effectLst/>
              </a:rPr>
              <a:t>maliyetlerinin</a:t>
            </a:r>
            <a:r>
              <a:rPr lang="en-US" b="0" i="0" u="none" strike="noStrike" dirty="0">
                <a:solidFill>
                  <a:srgbClr val="000000"/>
                </a:solidFill>
                <a:effectLst/>
              </a:rPr>
              <a:t> </a:t>
            </a:r>
            <a:r>
              <a:rPr lang="en-US" sz="2800" b="1" i="0" u="none" strike="noStrike" dirty="0">
                <a:solidFill>
                  <a:srgbClr val="000000"/>
                </a:solidFill>
                <a:effectLst/>
              </a:rPr>
              <a:t>%80’i </a:t>
            </a:r>
            <a:r>
              <a:rPr lang="en-US" b="0" i="0" u="none" strike="noStrike" dirty="0" err="1">
                <a:solidFill>
                  <a:srgbClr val="000000"/>
                </a:solidFill>
                <a:effectLst/>
              </a:rPr>
              <a:t>sadece</a:t>
            </a:r>
            <a:r>
              <a:rPr lang="en-US" b="0" i="0" u="none" strike="noStrike" dirty="0">
                <a:solidFill>
                  <a:srgbClr val="000000"/>
                </a:solidFill>
                <a:effectLst/>
              </a:rPr>
              <a:t> </a:t>
            </a:r>
            <a:r>
              <a:rPr lang="en-US" sz="2800" b="1" i="0" u="none" strike="noStrike" dirty="0">
                <a:solidFill>
                  <a:srgbClr val="000000"/>
                </a:solidFill>
                <a:effectLst/>
              </a:rPr>
              <a:t>16</a:t>
            </a:r>
            <a:r>
              <a:rPr lang="en-US" b="1" i="0" u="none" strike="noStrike" dirty="0">
                <a:solidFill>
                  <a:srgbClr val="000000"/>
                </a:solidFill>
                <a:effectLst/>
              </a:rPr>
              <a:t> alt </a:t>
            </a:r>
            <a:r>
              <a:rPr lang="en-US" b="1" i="0" u="none" strike="noStrike" dirty="0" err="1">
                <a:solidFill>
                  <a:srgbClr val="000000"/>
                </a:solidFill>
                <a:effectLst/>
              </a:rPr>
              <a:t>maliyet</a:t>
            </a:r>
            <a:r>
              <a:rPr lang="en-US" b="1" i="0" u="none" strike="noStrike" dirty="0">
                <a:solidFill>
                  <a:srgbClr val="000000"/>
                </a:solidFill>
                <a:effectLst/>
              </a:rPr>
              <a:t> </a:t>
            </a:r>
            <a:r>
              <a:rPr lang="en-US" b="1" i="0" u="none" strike="noStrike" dirty="0" err="1">
                <a:solidFill>
                  <a:srgbClr val="000000"/>
                </a:solidFill>
                <a:effectLst/>
              </a:rPr>
              <a:t>kaleminden</a:t>
            </a:r>
            <a:r>
              <a:rPr lang="en-US" b="1" i="0" u="none" strike="noStrike" dirty="0">
                <a:solidFill>
                  <a:srgbClr val="000000"/>
                </a:solidFill>
                <a:effectLst/>
              </a:rPr>
              <a:t> </a:t>
            </a:r>
            <a:r>
              <a:rPr lang="en-US" b="0" i="0" u="none" strike="noStrike" dirty="0" err="1">
                <a:solidFill>
                  <a:srgbClr val="000000"/>
                </a:solidFill>
                <a:effectLst/>
              </a:rPr>
              <a:t>geliyor</a:t>
            </a:r>
            <a:r>
              <a:rPr lang="en-US" b="0" i="0" u="none" strike="noStrike" dirty="0">
                <a:solidFill>
                  <a:srgbClr val="000000"/>
                </a:solidFill>
                <a:effectLst/>
              </a:rPr>
              <a:t>.</a:t>
            </a:r>
          </a:p>
          <a:p>
            <a:pPr algn="l"/>
            <a:endParaRPr lang="en-US" dirty="0">
              <a:solidFill>
                <a:srgbClr val="000000"/>
              </a:solidFill>
            </a:endParaRPr>
          </a:p>
          <a:p>
            <a:pPr algn="l"/>
            <a:r>
              <a:rPr lang="en-US" b="0" i="0" u="none" strike="noStrike" dirty="0" err="1">
                <a:solidFill>
                  <a:srgbClr val="000000"/>
                </a:solidFill>
                <a:effectLst/>
              </a:rPr>
              <a:t>Özetle</a:t>
            </a:r>
            <a:r>
              <a:rPr lang="en-US" b="0" i="0" u="none" strike="noStrike" dirty="0">
                <a:solidFill>
                  <a:srgbClr val="000000"/>
                </a:solidFill>
                <a:effectLst/>
              </a:rPr>
              <a:t>, </a:t>
            </a:r>
            <a:r>
              <a:rPr lang="en-US" b="1" i="0" u="none" strike="noStrike" dirty="0">
                <a:solidFill>
                  <a:srgbClr val="000000"/>
                </a:solidFill>
                <a:effectLst/>
              </a:rPr>
              <a:t>72 alt </a:t>
            </a:r>
            <a:r>
              <a:rPr lang="en-US" b="1" i="0" u="none" strike="noStrike" dirty="0" err="1">
                <a:solidFill>
                  <a:srgbClr val="000000"/>
                </a:solidFill>
                <a:effectLst/>
              </a:rPr>
              <a:t>maliyet</a:t>
            </a:r>
            <a:r>
              <a:rPr lang="en-US" b="1" i="0" u="none" strike="noStrike" dirty="0">
                <a:solidFill>
                  <a:srgbClr val="000000"/>
                </a:solidFill>
                <a:effectLst/>
              </a:rPr>
              <a:t> </a:t>
            </a:r>
            <a:r>
              <a:rPr lang="en-US" b="1" i="0" u="none" strike="noStrike" dirty="0" err="1">
                <a:solidFill>
                  <a:srgbClr val="000000"/>
                </a:solidFill>
                <a:effectLst/>
              </a:rPr>
              <a:t>kalemini</a:t>
            </a:r>
            <a:r>
              <a:rPr lang="en-US" b="1" i="0" u="none" strike="noStrike" dirty="0">
                <a:solidFill>
                  <a:srgbClr val="000000"/>
                </a:solidFill>
                <a:effectLst/>
              </a:rPr>
              <a:t> </a:t>
            </a:r>
            <a:r>
              <a:rPr lang="en-US" b="1" i="0" u="none" strike="noStrike" dirty="0" err="1">
                <a:solidFill>
                  <a:srgbClr val="000000"/>
                </a:solidFill>
                <a:effectLst/>
              </a:rPr>
              <a:t>hiç</a:t>
            </a:r>
            <a:r>
              <a:rPr lang="en-US" b="1" i="0" u="none" strike="noStrike" dirty="0">
                <a:solidFill>
                  <a:srgbClr val="000000"/>
                </a:solidFill>
                <a:effectLst/>
              </a:rPr>
              <a:t> </a:t>
            </a:r>
            <a:r>
              <a:rPr lang="en-US" b="1" i="0" u="none" strike="noStrike" dirty="0" err="1">
                <a:solidFill>
                  <a:srgbClr val="000000"/>
                </a:solidFill>
                <a:effectLst/>
              </a:rPr>
              <a:t>dikkate</a:t>
            </a:r>
            <a:r>
              <a:rPr lang="en-US" b="1" i="0" u="none" strike="noStrike" dirty="0">
                <a:solidFill>
                  <a:srgbClr val="000000"/>
                </a:solidFill>
                <a:effectLst/>
              </a:rPr>
              <a:t> </a:t>
            </a:r>
            <a:r>
              <a:rPr lang="en-US" b="1" i="0" u="none" strike="noStrike" dirty="0" err="1">
                <a:solidFill>
                  <a:srgbClr val="000000"/>
                </a:solidFill>
                <a:effectLst/>
              </a:rPr>
              <a:t>almadan</a:t>
            </a:r>
            <a:r>
              <a:rPr lang="en-US" b="0" i="0" u="none" strike="noStrike" dirty="0">
                <a:solidFill>
                  <a:srgbClr val="000000"/>
                </a:solidFill>
                <a:effectLst/>
              </a:rPr>
              <a:t>, </a:t>
            </a:r>
            <a:r>
              <a:rPr lang="en-US" b="0" i="0" u="none" strike="noStrike" dirty="0" err="1">
                <a:solidFill>
                  <a:srgbClr val="000000"/>
                </a:solidFill>
                <a:effectLst/>
              </a:rPr>
              <a:t>sadece</a:t>
            </a:r>
            <a:r>
              <a:rPr lang="en-US" b="0" i="0" u="none" strike="noStrike" dirty="0">
                <a:solidFill>
                  <a:srgbClr val="000000"/>
                </a:solidFill>
                <a:effectLst/>
              </a:rPr>
              <a:t> 16 alt </a:t>
            </a:r>
            <a:r>
              <a:rPr lang="en-US" b="0" i="0" u="none" strike="noStrike" dirty="0" err="1">
                <a:solidFill>
                  <a:srgbClr val="000000"/>
                </a:solidFill>
                <a:effectLst/>
              </a:rPr>
              <a:t>maliyet</a:t>
            </a:r>
            <a:r>
              <a:rPr lang="en-US" b="0" i="0" u="none" strike="noStrike" dirty="0">
                <a:solidFill>
                  <a:srgbClr val="000000"/>
                </a:solidFill>
                <a:effectLst/>
              </a:rPr>
              <a:t> </a:t>
            </a:r>
            <a:r>
              <a:rPr lang="en-US" b="0" i="0" u="none" strike="noStrike" dirty="0" err="1">
                <a:solidFill>
                  <a:srgbClr val="000000"/>
                </a:solidFill>
                <a:effectLst/>
              </a:rPr>
              <a:t>kalemini</a:t>
            </a:r>
            <a:r>
              <a:rPr lang="en-US" b="0" i="0" u="none" strike="noStrike" dirty="0">
                <a:solidFill>
                  <a:srgbClr val="000000"/>
                </a:solidFill>
                <a:effectLst/>
              </a:rPr>
              <a:t> </a:t>
            </a:r>
            <a:r>
              <a:rPr lang="en-US" b="0" i="0" u="none" strike="noStrike" dirty="0" err="1">
                <a:solidFill>
                  <a:srgbClr val="000000"/>
                </a:solidFill>
                <a:effectLst/>
              </a:rPr>
              <a:t>inceleyip</a:t>
            </a:r>
            <a:r>
              <a:rPr lang="en-US" b="0" i="0" u="none" strike="noStrike" dirty="0">
                <a:solidFill>
                  <a:srgbClr val="000000"/>
                </a:solidFill>
                <a:effectLst/>
              </a:rPr>
              <a:t> </a:t>
            </a:r>
            <a:r>
              <a:rPr lang="en-US" b="0" i="0" u="none" strike="noStrike" dirty="0" err="1">
                <a:solidFill>
                  <a:srgbClr val="000000"/>
                </a:solidFill>
                <a:effectLst/>
              </a:rPr>
              <a:t>ortalam</a:t>
            </a:r>
            <a:r>
              <a:rPr lang="en-US" dirty="0" err="1">
                <a:solidFill>
                  <a:srgbClr val="000000"/>
                </a:solidFill>
              </a:rPr>
              <a:t>a</a:t>
            </a:r>
            <a:r>
              <a:rPr lang="en-US" dirty="0">
                <a:solidFill>
                  <a:srgbClr val="000000"/>
                </a:solidFill>
              </a:rPr>
              <a:t> </a:t>
            </a:r>
            <a:r>
              <a:rPr lang="en-US" sz="2800" b="1" dirty="0">
                <a:solidFill>
                  <a:srgbClr val="000000"/>
                </a:solidFill>
              </a:rPr>
              <a:t>%10 </a:t>
            </a:r>
            <a:r>
              <a:rPr lang="en-US" dirty="0" err="1">
                <a:solidFill>
                  <a:srgbClr val="000000"/>
                </a:solidFill>
              </a:rPr>
              <a:t>iyileştirme</a:t>
            </a:r>
            <a:r>
              <a:rPr lang="en-US" dirty="0">
                <a:solidFill>
                  <a:srgbClr val="000000"/>
                </a:solidFill>
              </a:rPr>
              <a:t> </a:t>
            </a:r>
            <a:r>
              <a:rPr lang="en-US" dirty="0" err="1">
                <a:solidFill>
                  <a:srgbClr val="000000"/>
                </a:solidFill>
              </a:rPr>
              <a:t>yaparsak</a:t>
            </a:r>
            <a:r>
              <a:rPr lang="en-US" dirty="0">
                <a:solidFill>
                  <a:srgbClr val="000000"/>
                </a:solidFill>
              </a:rPr>
              <a:t> </a:t>
            </a:r>
            <a:r>
              <a:rPr lang="en-US" dirty="0" err="1">
                <a:solidFill>
                  <a:srgbClr val="000000"/>
                </a:solidFill>
              </a:rPr>
              <a:t>genel</a:t>
            </a:r>
            <a:r>
              <a:rPr lang="en-US" dirty="0">
                <a:solidFill>
                  <a:srgbClr val="000000"/>
                </a:solidFill>
              </a:rPr>
              <a:t> </a:t>
            </a:r>
            <a:r>
              <a:rPr lang="en-US" dirty="0" err="1">
                <a:solidFill>
                  <a:srgbClr val="000000"/>
                </a:solidFill>
              </a:rPr>
              <a:t>yıllık</a:t>
            </a:r>
            <a:r>
              <a:rPr lang="en-US" dirty="0">
                <a:solidFill>
                  <a:srgbClr val="000000"/>
                </a:solidFill>
              </a:rPr>
              <a:t> </a:t>
            </a:r>
            <a:r>
              <a:rPr lang="en-US" dirty="0" err="1">
                <a:solidFill>
                  <a:srgbClr val="000000"/>
                </a:solidFill>
              </a:rPr>
              <a:t>maliyetlerde</a:t>
            </a:r>
            <a:r>
              <a:rPr lang="en-US" dirty="0">
                <a:solidFill>
                  <a:srgbClr val="000000"/>
                </a:solidFill>
              </a:rPr>
              <a:t> </a:t>
            </a:r>
            <a:r>
              <a:rPr lang="en-US" sz="2800" b="1" dirty="0">
                <a:solidFill>
                  <a:srgbClr val="000000"/>
                </a:solidFill>
              </a:rPr>
              <a:t>%8</a:t>
            </a:r>
            <a:r>
              <a:rPr lang="en-US" dirty="0">
                <a:solidFill>
                  <a:srgbClr val="000000"/>
                </a:solidFill>
              </a:rPr>
              <a:t> </a:t>
            </a:r>
            <a:r>
              <a:rPr lang="en-US" dirty="0" err="1">
                <a:solidFill>
                  <a:srgbClr val="000000"/>
                </a:solidFill>
              </a:rPr>
              <a:t>oranında</a:t>
            </a:r>
            <a:r>
              <a:rPr lang="en-US" dirty="0">
                <a:solidFill>
                  <a:srgbClr val="000000"/>
                </a:solidFill>
              </a:rPr>
              <a:t> </a:t>
            </a:r>
            <a:r>
              <a:rPr lang="en-US" dirty="0" err="1">
                <a:solidFill>
                  <a:srgbClr val="000000"/>
                </a:solidFill>
              </a:rPr>
              <a:t>iyileştirme</a:t>
            </a:r>
            <a:r>
              <a:rPr lang="en-US" dirty="0">
                <a:solidFill>
                  <a:srgbClr val="000000"/>
                </a:solidFill>
              </a:rPr>
              <a:t> </a:t>
            </a:r>
            <a:r>
              <a:rPr lang="en-US" dirty="0" err="1">
                <a:solidFill>
                  <a:srgbClr val="000000"/>
                </a:solidFill>
              </a:rPr>
              <a:t>gözlemlenir</a:t>
            </a:r>
            <a:r>
              <a:rPr lang="en-US" dirty="0">
                <a:solidFill>
                  <a:srgbClr val="000000"/>
                </a:solidFill>
              </a:rPr>
              <a:t>. </a:t>
            </a:r>
            <a:endParaRPr lang="en-US" b="0" i="0" u="none" strike="noStrike" dirty="0">
              <a:solidFill>
                <a:srgbClr val="000000"/>
              </a:solidFill>
              <a:effectLst/>
            </a:endParaRPr>
          </a:p>
        </p:txBody>
      </p:sp>
    </p:spTree>
    <p:extLst>
      <p:ext uri="{BB962C8B-B14F-4D97-AF65-F5344CB8AC3E}">
        <p14:creationId xmlns:p14="http://schemas.microsoft.com/office/powerpoint/2010/main" val="2571295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7A344-BBDE-01B5-DC35-280C7CD2BB0E}"/>
            </a:ext>
          </a:extLst>
        </p:cNvPr>
        <p:cNvGrpSpPr/>
        <p:nvPr/>
      </p:nvGrpSpPr>
      <p:grpSpPr>
        <a:xfrm>
          <a:off x="0" y="0"/>
          <a:ext cx="0" cy="0"/>
          <a:chOff x="0" y="0"/>
          <a:chExt cx="0" cy="0"/>
        </a:xfrm>
      </p:grpSpPr>
      <p:grpSp>
        <p:nvGrpSpPr>
          <p:cNvPr id="3" name="object 3">
            <a:extLst>
              <a:ext uri="{FF2B5EF4-FFF2-40B4-BE49-F238E27FC236}">
                <a16:creationId xmlns:a16="http://schemas.microsoft.com/office/drawing/2014/main" id="{5ACCF5A2-3C1E-48E4-881B-E86F43508A47}"/>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8EE3F996-BBD6-3850-5900-7B531A46F430}"/>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E220BF8E-785C-976A-ECA2-ECE30B9E04C1}"/>
                </a:ext>
              </a:extLst>
            </p:cNvPr>
            <p:cNvPicPr/>
            <p:nvPr/>
          </p:nvPicPr>
          <p:blipFill>
            <a:blip r:embed="rId3"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679CEA45-269B-C73D-4BC2-BCACFD82C9CD}"/>
              </a:ext>
            </a:extLst>
          </p:cNvPr>
          <p:cNvSpPr txBox="1">
            <a:spLocks noGrp="1"/>
          </p:cNvSpPr>
          <p:nvPr>
            <p:ph type="title"/>
          </p:nvPr>
        </p:nvSpPr>
        <p:spPr>
          <a:xfrm>
            <a:off x="531672" y="279857"/>
            <a:ext cx="9948368" cy="422551"/>
          </a:xfrm>
          <a:prstGeom prst="rect">
            <a:avLst/>
          </a:prstGeom>
        </p:spPr>
        <p:txBody>
          <a:bodyPr vert="horz" wrap="square" lIns="0" tIns="14604" rIns="0" bIns="0" rtlCol="0">
            <a:spAutoFit/>
          </a:bodyPr>
          <a:lstStyle/>
          <a:p>
            <a:pPr marL="62865">
              <a:lnSpc>
                <a:spcPct val="100000"/>
              </a:lnSpc>
              <a:spcBef>
                <a:spcPts val="114"/>
              </a:spcBef>
            </a:pPr>
            <a:r>
              <a:rPr lang="tr-TR" spc="-10" dirty="0"/>
              <a:t>2. Aşama – İyileştirme Aksiyonları Belirlenmesi</a:t>
            </a:r>
            <a:endParaRPr spc="-10" dirty="0"/>
          </a:p>
        </p:txBody>
      </p:sp>
      <p:sp>
        <p:nvSpPr>
          <p:cNvPr id="8" name="object 8">
            <a:extLst>
              <a:ext uri="{FF2B5EF4-FFF2-40B4-BE49-F238E27FC236}">
                <a16:creationId xmlns:a16="http://schemas.microsoft.com/office/drawing/2014/main" id="{D007F63E-3232-A626-FFE7-2C62834DA963}"/>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13</a:t>
            </a:fld>
            <a:endParaRPr spc="-25" dirty="0"/>
          </a:p>
        </p:txBody>
      </p:sp>
      <p:sp>
        <p:nvSpPr>
          <p:cNvPr id="9" name="object 9">
            <a:extLst>
              <a:ext uri="{FF2B5EF4-FFF2-40B4-BE49-F238E27FC236}">
                <a16:creationId xmlns:a16="http://schemas.microsoft.com/office/drawing/2014/main" id="{4292D041-34BD-1735-D476-059157F6BD2F}"/>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sp>
        <p:nvSpPr>
          <p:cNvPr id="7" name="TextBox 6">
            <a:extLst>
              <a:ext uri="{FF2B5EF4-FFF2-40B4-BE49-F238E27FC236}">
                <a16:creationId xmlns:a16="http://schemas.microsoft.com/office/drawing/2014/main" id="{AF12EC05-B7CE-D0DD-7658-043B62547ABD}"/>
              </a:ext>
            </a:extLst>
          </p:cNvPr>
          <p:cNvSpPr txBox="1"/>
          <p:nvPr/>
        </p:nvSpPr>
        <p:spPr>
          <a:xfrm>
            <a:off x="628191" y="762000"/>
            <a:ext cx="10593528" cy="1477328"/>
          </a:xfrm>
          <a:prstGeom prst="rect">
            <a:avLst/>
          </a:prstGeom>
          <a:noFill/>
        </p:spPr>
        <p:txBody>
          <a:bodyPr wrap="square">
            <a:spAutoFit/>
          </a:bodyPr>
          <a:lstStyle/>
          <a:p>
            <a:pPr algn="l"/>
            <a:endParaRPr lang="en-US" b="0" i="0" u="none" strike="noStrike" dirty="0">
              <a:solidFill>
                <a:srgbClr val="000000"/>
              </a:solidFill>
              <a:effectLst/>
              <a:latin typeface="Arial" panose="020B0604020202020204" pitchFamily="34" charset="0"/>
              <a:cs typeface="Arial" panose="020B0604020202020204" pitchFamily="34" charset="0"/>
            </a:endParaRPr>
          </a:p>
          <a:p>
            <a:pPr algn="l"/>
            <a:r>
              <a:rPr lang="en-US" b="0" i="0" u="none" strike="noStrike" dirty="0" err="1">
                <a:solidFill>
                  <a:srgbClr val="000000"/>
                </a:solidFill>
                <a:effectLst/>
                <a:latin typeface="Arial" panose="020B0604020202020204" pitchFamily="34" charset="0"/>
                <a:cs typeface="Arial" panose="020B0604020202020204" pitchFamily="34" charset="0"/>
              </a:rPr>
              <a:t>Seçili</a:t>
            </a:r>
            <a:r>
              <a:rPr lang="en-US" b="0" i="0" u="none" strike="noStrike" dirty="0">
                <a:solidFill>
                  <a:srgbClr val="000000"/>
                </a:solidFill>
                <a:effectLst/>
                <a:latin typeface="Arial" panose="020B0604020202020204" pitchFamily="34" charset="0"/>
                <a:cs typeface="Arial" panose="020B0604020202020204" pitchFamily="34" charset="0"/>
              </a:rPr>
              <a:t> alt </a:t>
            </a:r>
            <a:r>
              <a:rPr lang="en-US" b="0" i="0" u="none" strike="noStrike" dirty="0" err="1">
                <a:solidFill>
                  <a:srgbClr val="000000"/>
                </a:solidFill>
                <a:effectLst/>
                <a:latin typeface="Arial" panose="020B0604020202020204" pitchFamily="34" charset="0"/>
                <a:cs typeface="Arial" panose="020B0604020202020204" pitchFamily="34" charset="0"/>
              </a:rPr>
              <a:t>kalem</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maddeleri</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yıllar</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bazında</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analiz</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edilir</a:t>
            </a:r>
            <a:r>
              <a:rPr lang="en-US" b="0" i="0" u="none" strike="noStrike" dirty="0">
                <a:solidFill>
                  <a:srgbClr val="000000"/>
                </a:solidFill>
                <a:effectLst/>
                <a:latin typeface="Arial" panose="020B0604020202020204" pitchFamily="34" charset="0"/>
                <a:cs typeface="Arial" panose="020B0604020202020204" pitchFamily="34" charset="0"/>
              </a:rPr>
              <a:t>, “benchmark” </a:t>
            </a:r>
            <a:r>
              <a:rPr lang="en-US" b="0" i="0" u="none" strike="noStrike" dirty="0" err="1">
                <a:solidFill>
                  <a:srgbClr val="000000"/>
                </a:solidFill>
                <a:effectLst/>
                <a:latin typeface="Arial" panose="020B0604020202020204" pitchFamily="34" charset="0"/>
                <a:cs typeface="Arial" panose="020B0604020202020204" pitchFamily="34" charset="0"/>
              </a:rPr>
              <a:t>çalışması</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yapılı</a:t>
            </a:r>
            <a:r>
              <a:rPr lang="en-US" dirty="0" err="1">
                <a:solidFill>
                  <a:srgbClr val="000000"/>
                </a:solidFill>
                <a:latin typeface="Arial" panose="020B0604020202020204" pitchFamily="34" charset="0"/>
                <a:cs typeface="Arial" panose="020B0604020202020204" pitchFamily="34" charset="0"/>
              </a:rPr>
              <a:t>r</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iyileştirme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aksiyonları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belirlenir</a:t>
            </a:r>
            <a:r>
              <a:rPr lang="en-US" dirty="0">
                <a:solidFill>
                  <a:srgbClr val="000000"/>
                </a:solidFill>
                <a:latin typeface="Arial" panose="020B0604020202020204" pitchFamily="34" charset="0"/>
                <a:cs typeface="Arial" panose="020B0604020202020204" pitchFamily="34" charset="0"/>
              </a:rPr>
              <a:t>:</a:t>
            </a:r>
          </a:p>
          <a:p>
            <a:pPr algn="l"/>
            <a:endParaRPr lang="en-US" dirty="0">
              <a:solidFill>
                <a:srgbClr val="000000"/>
              </a:solidFill>
              <a:latin typeface="Arial" panose="020B0604020202020204" pitchFamily="34" charset="0"/>
              <a:cs typeface="Arial" panose="020B0604020202020204" pitchFamily="34" charset="0"/>
            </a:endParaRPr>
          </a:p>
          <a:p>
            <a:pPr algn="l"/>
            <a:r>
              <a:rPr lang="en-US" dirty="0">
                <a:solidFill>
                  <a:srgbClr val="000000"/>
                </a:solidFill>
                <a:latin typeface="Arial" panose="020B0604020202020204" pitchFamily="34" charset="0"/>
                <a:cs typeface="Arial" panose="020B0604020202020204" pitchFamily="34" charset="0"/>
              </a:rPr>
              <a:t> </a:t>
            </a:r>
            <a:endParaRPr lang="en-US" b="0" i="0" u="none" strike="noStrike" dirty="0">
              <a:solidFill>
                <a:srgbClr val="000000"/>
              </a:solidFill>
              <a:effectLst/>
              <a:latin typeface="Arial" panose="020B0604020202020204" pitchFamily="34" charset="0"/>
              <a:cs typeface="Arial" panose="020B0604020202020204" pitchFamily="34" charset="0"/>
            </a:endParaRPr>
          </a:p>
        </p:txBody>
      </p:sp>
      <p:pic>
        <p:nvPicPr>
          <p:cNvPr id="12" name="Picture 11" descr="A screenshot of a computer&#10;&#10;Description automatically generated">
            <a:extLst>
              <a:ext uri="{FF2B5EF4-FFF2-40B4-BE49-F238E27FC236}">
                <a16:creationId xmlns:a16="http://schemas.microsoft.com/office/drawing/2014/main" id="{ABB11D3F-F454-4283-D139-E0C0ED393E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706" y="1733550"/>
            <a:ext cx="7670800" cy="3390900"/>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532C51C1-2847-9C42-1271-0D576753AE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2822914"/>
            <a:ext cx="6197687" cy="3443159"/>
          </a:xfrm>
          <a:prstGeom prst="rect">
            <a:avLst/>
          </a:prstGeom>
        </p:spPr>
      </p:pic>
      <p:sp>
        <p:nvSpPr>
          <p:cNvPr id="13" name="Rectangle 12">
            <a:extLst>
              <a:ext uri="{FF2B5EF4-FFF2-40B4-BE49-F238E27FC236}">
                <a16:creationId xmlns:a16="http://schemas.microsoft.com/office/drawing/2014/main" id="{A1FD9EAF-725D-0098-3721-7FB9A0D0941E}"/>
              </a:ext>
            </a:extLst>
          </p:cNvPr>
          <p:cNvSpPr/>
          <p:nvPr/>
        </p:nvSpPr>
        <p:spPr>
          <a:xfrm rot="20538697">
            <a:off x="531672" y="3124200"/>
            <a:ext cx="11203128" cy="914400"/>
          </a:xfrm>
          <a:prstGeom prst="rect">
            <a:avLst/>
          </a:prstGeom>
          <a:solidFill>
            <a:schemeClr val="bg1">
              <a:alpha val="43355"/>
            </a:schemeClr>
          </a:solidFill>
          <a:ln>
            <a:solidFill>
              <a:schemeClr val="bg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R" sz="4000" dirty="0">
                <a:solidFill>
                  <a:srgbClr val="441699"/>
                </a:solidFill>
                <a:latin typeface="Arial" panose="020B0604020202020204" pitchFamily="34" charset="0"/>
                <a:cs typeface="Arial" panose="020B0604020202020204" pitchFamily="34" charset="0"/>
              </a:rPr>
              <a:t>ÖRNEK</a:t>
            </a:r>
          </a:p>
        </p:txBody>
      </p:sp>
    </p:spTree>
    <p:extLst>
      <p:ext uri="{BB962C8B-B14F-4D97-AF65-F5344CB8AC3E}">
        <p14:creationId xmlns:p14="http://schemas.microsoft.com/office/powerpoint/2010/main" val="3298616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69C1A-76BA-6F46-590E-55EC81E9376A}"/>
            </a:ext>
          </a:extLst>
        </p:cNvPr>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DD0937D6-A96C-CB66-E930-ACEBE54EA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629" y="1759585"/>
            <a:ext cx="9413213" cy="4656194"/>
          </a:xfrm>
          <a:prstGeom prst="rect">
            <a:avLst/>
          </a:prstGeom>
        </p:spPr>
      </p:pic>
      <p:grpSp>
        <p:nvGrpSpPr>
          <p:cNvPr id="3" name="object 3">
            <a:extLst>
              <a:ext uri="{FF2B5EF4-FFF2-40B4-BE49-F238E27FC236}">
                <a16:creationId xmlns:a16="http://schemas.microsoft.com/office/drawing/2014/main" id="{D10ECA0B-A6D2-9C8F-A241-2E8A594ECC26}"/>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740A25A5-21D9-18CB-2B0D-727AC74E2EB7}"/>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BE0A8EA6-81B9-A7FA-217E-A7B7ED1C8CF4}"/>
                </a:ext>
              </a:extLst>
            </p:cNvPr>
            <p:cNvPicPr/>
            <p:nvPr/>
          </p:nvPicPr>
          <p:blipFill>
            <a:blip r:embed="rId4"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34CFD42A-2302-F3E9-06F5-BF8C1C94CE7C}"/>
              </a:ext>
            </a:extLst>
          </p:cNvPr>
          <p:cNvSpPr txBox="1">
            <a:spLocks noGrp="1"/>
          </p:cNvSpPr>
          <p:nvPr>
            <p:ph type="title"/>
          </p:nvPr>
        </p:nvSpPr>
        <p:spPr>
          <a:xfrm>
            <a:off x="531672" y="279857"/>
            <a:ext cx="9948368" cy="422551"/>
          </a:xfrm>
          <a:prstGeom prst="rect">
            <a:avLst/>
          </a:prstGeom>
        </p:spPr>
        <p:txBody>
          <a:bodyPr vert="horz" wrap="square" lIns="0" tIns="14604" rIns="0" bIns="0" rtlCol="0">
            <a:spAutoFit/>
          </a:bodyPr>
          <a:lstStyle/>
          <a:p>
            <a:pPr marL="62865">
              <a:lnSpc>
                <a:spcPct val="100000"/>
              </a:lnSpc>
              <a:spcBef>
                <a:spcPts val="114"/>
              </a:spcBef>
            </a:pPr>
            <a:r>
              <a:rPr lang="tr-TR" spc="-10" dirty="0"/>
              <a:t>2. Aşama – ÖRNEK 1: İŞ YÜKÜ ANALİZİ</a:t>
            </a:r>
            <a:endParaRPr spc="-10" dirty="0"/>
          </a:p>
        </p:txBody>
      </p:sp>
      <p:sp>
        <p:nvSpPr>
          <p:cNvPr id="8" name="object 8">
            <a:extLst>
              <a:ext uri="{FF2B5EF4-FFF2-40B4-BE49-F238E27FC236}">
                <a16:creationId xmlns:a16="http://schemas.microsoft.com/office/drawing/2014/main" id="{C9CFB7FC-24AD-1A48-1010-9C21EC1CE478}"/>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14</a:t>
            </a:fld>
            <a:endParaRPr spc="-25" dirty="0"/>
          </a:p>
        </p:txBody>
      </p:sp>
      <p:sp>
        <p:nvSpPr>
          <p:cNvPr id="9" name="object 9">
            <a:extLst>
              <a:ext uri="{FF2B5EF4-FFF2-40B4-BE49-F238E27FC236}">
                <a16:creationId xmlns:a16="http://schemas.microsoft.com/office/drawing/2014/main" id="{FB4C49E5-B37E-5F92-0130-8B3B8DC8DF9F}"/>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sp>
        <p:nvSpPr>
          <p:cNvPr id="7" name="TextBox 6">
            <a:extLst>
              <a:ext uri="{FF2B5EF4-FFF2-40B4-BE49-F238E27FC236}">
                <a16:creationId xmlns:a16="http://schemas.microsoft.com/office/drawing/2014/main" id="{1A73B587-4AD7-C7F8-70EB-46BC90986276}"/>
              </a:ext>
            </a:extLst>
          </p:cNvPr>
          <p:cNvSpPr txBox="1"/>
          <p:nvPr/>
        </p:nvSpPr>
        <p:spPr>
          <a:xfrm>
            <a:off x="628191" y="762000"/>
            <a:ext cx="10593528" cy="1477328"/>
          </a:xfrm>
          <a:prstGeom prst="rect">
            <a:avLst/>
          </a:prstGeom>
          <a:noFill/>
        </p:spPr>
        <p:txBody>
          <a:bodyPr wrap="square">
            <a:spAutoFit/>
          </a:bodyPr>
          <a:lstStyle/>
          <a:p>
            <a:pPr algn="l"/>
            <a:endParaRPr lang="en-US" b="0" i="0" u="none" strike="noStrike" dirty="0">
              <a:solidFill>
                <a:srgbClr val="000000"/>
              </a:solidFill>
              <a:effectLst/>
              <a:latin typeface="Arial" panose="020B0604020202020204" pitchFamily="34" charset="0"/>
              <a:cs typeface="Arial" panose="020B0604020202020204" pitchFamily="34" charset="0"/>
            </a:endParaRPr>
          </a:p>
          <a:p>
            <a:pPr algn="l"/>
            <a:r>
              <a:rPr lang="en-US" b="0" i="0" u="none" strike="noStrike" dirty="0" err="1">
                <a:solidFill>
                  <a:srgbClr val="000000"/>
                </a:solidFill>
                <a:effectLst/>
                <a:latin typeface="Arial" panose="020B0604020202020204" pitchFamily="34" charset="0"/>
                <a:cs typeface="Arial" panose="020B0604020202020204" pitchFamily="34" charset="0"/>
              </a:rPr>
              <a:t>Personel</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maliyetine</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yönelik</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olarak</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iş</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yükü</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analizi</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yapılarak</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departmanların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aktiviteleri</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çıkartılır</a:t>
            </a:r>
            <a:r>
              <a:rPr lang="en-US" b="0" i="0" u="none" strike="noStrike" dirty="0">
                <a:solidFill>
                  <a:srgbClr val="000000"/>
                </a:solidFill>
                <a:effectLst/>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katma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değerli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işler</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ve</a:t>
            </a:r>
            <a:r>
              <a:rPr lang="en-US" dirty="0">
                <a:solidFill>
                  <a:srgbClr val="000000"/>
                </a:solidFill>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personeli</a:t>
            </a:r>
            <a:r>
              <a:rPr lang="en-US" dirty="0" err="1">
                <a:solidFill>
                  <a:srgbClr val="000000"/>
                </a:solidFill>
                <a:latin typeface="Arial" panose="020B0604020202020204" pitchFamily="34" charset="0"/>
                <a:cs typeface="Arial" panose="020B0604020202020204" pitchFamily="34" charset="0"/>
              </a:rPr>
              <a:t>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verimliliği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hesaplanarak</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departman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bazlı</a:t>
            </a:r>
            <a:r>
              <a:rPr lang="en-US" dirty="0">
                <a:solidFill>
                  <a:srgbClr val="000000"/>
                </a:solidFill>
                <a:latin typeface="Arial" panose="020B0604020202020204" pitchFamily="34" charset="0"/>
                <a:cs typeface="Arial" panose="020B0604020202020204" pitchFamily="34" charset="0"/>
              </a:rPr>
              <a:t> FTE (norm </a:t>
            </a:r>
            <a:r>
              <a:rPr lang="en-US" dirty="0" err="1">
                <a:solidFill>
                  <a:srgbClr val="000000"/>
                </a:solidFill>
                <a:latin typeface="Arial" panose="020B0604020202020204" pitchFamily="34" charset="0"/>
                <a:cs typeface="Arial" panose="020B0604020202020204" pitchFamily="34" charset="0"/>
              </a:rPr>
              <a:t>kadro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çıkartılır</a:t>
            </a:r>
            <a:r>
              <a:rPr lang="en-US" dirty="0">
                <a:solidFill>
                  <a:srgbClr val="000000"/>
                </a:solidFill>
                <a:latin typeface="Arial" panose="020B0604020202020204" pitchFamily="34" charset="0"/>
                <a:cs typeface="Arial" panose="020B0604020202020204" pitchFamily="34" charset="0"/>
              </a:rPr>
              <a:t>.</a:t>
            </a:r>
          </a:p>
          <a:p>
            <a:pPr algn="l"/>
            <a:endParaRPr lang="en-US" dirty="0">
              <a:solidFill>
                <a:srgbClr val="000000"/>
              </a:solidFill>
              <a:latin typeface="Arial" panose="020B0604020202020204" pitchFamily="34" charset="0"/>
              <a:cs typeface="Arial" panose="020B0604020202020204" pitchFamily="34" charset="0"/>
            </a:endParaRPr>
          </a:p>
          <a:p>
            <a:pPr algn="l"/>
            <a:r>
              <a:rPr lang="en-US" dirty="0">
                <a:solidFill>
                  <a:srgbClr val="000000"/>
                </a:solidFill>
                <a:latin typeface="Arial" panose="020B0604020202020204" pitchFamily="34" charset="0"/>
                <a:cs typeface="Arial" panose="020B0604020202020204" pitchFamily="34" charset="0"/>
              </a:rPr>
              <a:t> </a:t>
            </a:r>
            <a:endParaRPr lang="en-US" b="0" i="0" u="none" strike="noStrike" dirty="0">
              <a:solidFill>
                <a:srgbClr val="000000"/>
              </a:solidFill>
              <a:effectLst/>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F78099D-14A8-BDBF-4E57-58A80E2504F7}"/>
              </a:ext>
            </a:extLst>
          </p:cNvPr>
          <p:cNvSpPr/>
          <p:nvPr/>
        </p:nvSpPr>
        <p:spPr>
          <a:xfrm rot="20538697">
            <a:off x="531672" y="3653636"/>
            <a:ext cx="11203128" cy="914400"/>
          </a:xfrm>
          <a:prstGeom prst="rect">
            <a:avLst/>
          </a:prstGeom>
          <a:solidFill>
            <a:schemeClr val="bg1">
              <a:alpha val="43355"/>
            </a:schemeClr>
          </a:solidFill>
          <a:ln>
            <a:solidFill>
              <a:schemeClr val="bg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R" sz="4000" dirty="0">
                <a:solidFill>
                  <a:srgbClr val="441699"/>
                </a:solidFill>
                <a:latin typeface="Arial" panose="020B0604020202020204" pitchFamily="34" charset="0"/>
                <a:cs typeface="Arial" panose="020B0604020202020204" pitchFamily="34" charset="0"/>
              </a:rPr>
              <a:t>ÖRNEK</a:t>
            </a:r>
          </a:p>
        </p:txBody>
      </p:sp>
    </p:spTree>
    <p:extLst>
      <p:ext uri="{BB962C8B-B14F-4D97-AF65-F5344CB8AC3E}">
        <p14:creationId xmlns:p14="http://schemas.microsoft.com/office/powerpoint/2010/main" val="4016721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51EB8-657F-6A06-9AA5-F97DDDFB1E8A}"/>
            </a:ext>
          </a:extLst>
        </p:cNvPr>
        <p:cNvGrpSpPr/>
        <p:nvPr/>
      </p:nvGrpSpPr>
      <p:grpSpPr>
        <a:xfrm>
          <a:off x="0" y="0"/>
          <a:ext cx="0" cy="0"/>
          <a:chOff x="0" y="0"/>
          <a:chExt cx="0" cy="0"/>
        </a:xfrm>
      </p:grpSpPr>
      <p:grpSp>
        <p:nvGrpSpPr>
          <p:cNvPr id="3" name="object 3">
            <a:extLst>
              <a:ext uri="{FF2B5EF4-FFF2-40B4-BE49-F238E27FC236}">
                <a16:creationId xmlns:a16="http://schemas.microsoft.com/office/drawing/2014/main" id="{DBAE290A-90C3-012F-1112-43226040A816}"/>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C22DD6C9-FD73-19A6-2FA0-5EEDB2C1F8C4}"/>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588D6171-F3D3-415C-088A-58DFBD31666A}"/>
                </a:ext>
              </a:extLst>
            </p:cNvPr>
            <p:cNvPicPr/>
            <p:nvPr/>
          </p:nvPicPr>
          <p:blipFill>
            <a:blip r:embed="rId3"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948D856C-2C29-9D34-049B-1D2AF00EFA11}"/>
              </a:ext>
            </a:extLst>
          </p:cNvPr>
          <p:cNvSpPr txBox="1">
            <a:spLocks noGrp="1"/>
          </p:cNvSpPr>
          <p:nvPr>
            <p:ph type="title"/>
          </p:nvPr>
        </p:nvSpPr>
        <p:spPr>
          <a:xfrm>
            <a:off x="531672" y="279857"/>
            <a:ext cx="9948368" cy="422551"/>
          </a:xfrm>
          <a:prstGeom prst="rect">
            <a:avLst/>
          </a:prstGeom>
        </p:spPr>
        <p:txBody>
          <a:bodyPr vert="horz" wrap="square" lIns="0" tIns="14604" rIns="0" bIns="0" rtlCol="0">
            <a:spAutoFit/>
          </a:bodyPr>
          <a:lstStyle/>
          <a:p>
            <a:pPr marL="62865">
              <a:lnSpc>
                <a:spcPct val="100000"/>
              </a:lnSpc>
              <a:spcBef>
                <a:spcPts val="114"/>
              </a:spcBef>
            </a:pPr>
            <a:r>
              <a:rPr lang="tr-TR" spc="-10" dirty="0"/>
              <a:t>2. Aşama – ÖRNEK 2: MALZEME/HAMMADDE ALIMI</a:t>
            </a:r>
            <a:endParaRPr spc="-10" dirty="0"/>
          </a:p>
        </p:txBody>
      </p:sp>
      <p:sp>
        <p:nvSpPr>
          <p:cNvPr id="8" name="object 8">
            <a:extLst>
              <a:ext uri="{FF2B5EF4-FFF2-40B4-BE49-F238E27FC236}">
                <a16:creationId xmlns:a16="http://schemas.microsoft.com/office/drawing/2014/main" id="{46D34D54-BAFD-F336-17E3-3860A671D9F0}"/>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15</a:t>
            </a:fld>
            <a:endParaRPr spc="-25" dirty="0"/>
          </a:p>
        </p:txBody>
      </p:sp>
      <p:sp>
        <p:nvSpPr>
          <p:cNvPr id="9" name="object 9">
            <a:extLst>
              <a:ext uri="{FF2B5EF4-FFF2-40B4-BE49-F238E27FC236}">
                <a16:creationId xmlns:a16="http://schemas.microsoft.com/office/drawing/2014/main" id="{605031E0-8CCC-338E-D5B5-227DAAEC3FEB}"/>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sp>
        <p:nvSpPr>
          <p:cNvPr id="7" name="TextBox 6">
            <a:extLst>
              <a:ext uri="{FF2B5EF4-FFF2-40B4-BE49-F238E27FC236}">
                <a16:creationId xmlns:a16="http://schemas.microsoft.com/office/drawing/2014/main" id="{E7BE8C29-83B7-029E-6599-EE1160BAAADA}"/>
              </a:ext>
            </a:extLst>
          </p:cNvPr>
          <p:cNvSpPr txBox="1"/>
          <p:nvPr/>
        </p:nvSpPr>
        <p:spPr>
          <a:xfrm>
            <a:off x="628191" y="762000"/>
            <a:ext cx="10593528" cy="1477328"/>
          </a:xfrm>
          <a:prstGeom prst="rect">
            <a:avLst/>
          </a:prstGeom>
          <a:noFill/>
        </p:spPr>
        <p:txBody>
          <a:bodyPr wrap="square">
            <a:spAutoFit/>
          </a:bodyPr>
          <a:lstStyle/>
          <a:p>
            <a:pPr algn="l"/>
            <a:endParaRPr lang="en-US" b="0" i="0" u="none" strike="noStrike" dirty="0">
              <a:solidFill>
                <a:srgbClr val="000000"/>
              </a:solidFill>
              <a:effectLst/>
              <a:latin typeface="Arial" panose="020B0604020202020204" pitchFamily="34" charset="0"/>
              <a:cs typeface="Arial" panose="020B0604020202020204" pitchFamily="34" charset="0"/>
            </a:endParaRPr>
          </a:p>
          <a:p>
            <a:pPr algn="l"/>
            <a:r>
              <a:rPr lang="en-US" dirty="0" err="1">
                <a:solidFill>
                  <a:srgbClr val="000000"/>
                </a:solidFill>
                <a:latin typeface="Arial" panose="020B0604020202020204" pitchFamily="34" charset="0"/>
                <a:cs typeface="Arial" panose="020B0604020202020204" pitchFamily="34" charset="0"/>
              </a:rPr>
              <a:t>Yüksek</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tutarlı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malzeme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hammaddelere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yönelik</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satın</a:t>
            </a:r>
            <a:r>
              <a:rPr lang="en-US" dirty="0">
                <a:solidFill>
                  <a:srgbClr val="000000"/>
                </a:solidFill>
                <a:latin typeface="Arial" panose="020B0604020202020204" pitchFamily="34" charset="0"/>
                <a:cs typeface="Arial" panose="020B0604020202020204" pitchFamily="34" charset="0"/>
              </a:rPr>
              <a:t> alma </a:t>
            </a:r>
            <a:r>
              <a:rPr lang="en-US" dirty="0" err="1">
                <a:solidFill>
                  <a:srgbClr val="000000"/>
                </a:solidFill>
                <a:latin typeface="Arial" panose="020B0604020202020204" pitchFamily="34" charset="0"/>
                <a:cs typeface="Arial" panose="020B0604020202020204" pitchFamily="34" charset="0"/>
              </a:rPr>
              <a:t>mekanizması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ile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daha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uygun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fiyata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alınmasına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yönelik</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çalışmalar</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yürütülür</a:t>
            </a:r>
            <a:r>
              <a:rPr lang="en-US" dirty="0">
                <a:solidFill>
                  <a:srgbClr val="000000"/>
                </a:solidFill>
                <a:latin typeface="Arial" panose="020B0604020202020204" pitchFamily="34" charset="0"/>
                <a:cs typeface="Arial" panose="020B0604020202020204" pitchFamily="34" charset="0"/>
              </a:rPr>
              <a:t>.</a:t>
            </a:r>
          </a:p>
          <a:p>
            <a:pPr algn="l"/>
            <a:endParaRPr lang="en-US" dirty="0">
              <a:solidFill>
                <a:srgbClr val="000000"/>
              </a:solidFill>
              <a:latin typeface="Arial" panose="020B0604020202020204" pitchFamily="34" charset="0"/>
              <a:cs typeface="Arial" panose="020B0604020202020204" pitchFamily="34" charset="0"/>
            </a:endParaRPr>
          </a:p>
          <a:p>
            <a:pPr algn="l"/>
            <a:r>
              <a:rPr lang="en-US" dirty="0">
                <a:solidFill>
                  <a:srgbClr val="000000"/>
                </a:solidFill>
                <a:latin typeface="Arial" panose="020B0604020202020204" pitchFamily="34" charset="0"/>
                <a:cs typeface="Arial" panose="020B0604020202020204" pitchFamily="34" charset="0"/>
              </a:rPr>
              <a:t> </a:t>
            </a:r>
            <a:endParaRPr lang="en-US" b="0" i="0" u="none" strike="noStrike" dirty="0">
              <a:solidFill>
                <a:srgbClr val="000000"/>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3404D03-94EB-F747-30BA-1D2AFE8CD3D7}"/>
              </a:ext>
            </a:extLst>
          </p:cNvPr>
          <p:cNvSpPr txBox="1"/>
          <p:nvPr/>
        </p:nvSpPr>
        <p:spPr>
          <a:xfrm>
            <a:off x="628191" y="1974934"/>
            <a:ext cx="6093618" cy="4247317"/>
          </a:xfrm>
          <a:prstGeom prst="rect">
            <a:avLst/>
          </a:prstGeom>
          <a:noFill/>
        </p:spPr>
        <p:txBody>
          <a:bodyPr wrap="square">
            <a:spAutoFit/>
          </a:bodyPr>
          <a:lstStyle/>
          <a:p>
            <a:r>
              <a:rPr lang="en-US" dirty="0" err="1">
                <a:solidFill>
                  <a:srgbClr val="000000"/>
                </a:solidFill>
                <a:latin typeface="Arial" panose="020B0604020202020204" pitchFamily="34" charset="0"/>
                <a:cs typeface="Arial" panose="020B0604020202020204" pitchFamily="34" charset="0"/>
              </a:rPr>
              <a:t>Maliyet</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dönüşümünde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etkili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sonuçlar</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yüksek</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tutarlı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malzeme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hammadde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kalemleri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üzerinde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yoğunlaşarak</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elde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edilebilir</a:t>
            </a:r>
            <a:r>
              <a:rPr lang="en-US" dirty="0">
                <a:solidFill>
                  <a:srgbClr val="000000"/>
                </a:solidFill>
                <a:latin typeface="Arial" panose="020B0604020202020204" pitchFamily="34" charset="0"/>
                <a:cs typeface="Arial" panose="020B0604020202020204" pitchFamily="34" charset="0"/>
              </a:rPr>
              <a:t>. </a:t>
            </a:r>
          </a:p>
          <a:p>
            <a:endParaRPr lang="en-US" dirty="0">
              <a:solidFill>
                <a:srgbClr val="000000"/>
              </a:solidFill>
              <a:latin typeface="Arial" panose="020B0604020202020204" pitchFamily="34" charset="0"/>
              <a:cs typeface="Arial" panose="020B0604020202020204" pitchFamily="34" charset="0"/>
            </a:endParaRPr>
          </a:p>
          <a:p>
            <a:r>
              <a:rPr lang="en-US" dirty="0" err="1">
                <a:solidFill>
                  <a:srgbClr val="000000"/>
                </a:solidFill>
                <a:latin typeface="Arial" panose="020B0604020202020204" pitchFamily="34" charset="0"/>
                <a:cs typeface="Arial" panose="020B0604020202020204" pitchFamily="34" charset="0"/>
              </a:rPr>
              <a:t>İşletmenizin</a:t>
            </a:r>
            <a:r>
              <a:rPr lang="en-US"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en</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çok</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harcama</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yaptığı</a:t>
            </a:r>
            <a:r>
              <a:rPr lang="en-US" b="1" dirty="0">
                <a:solidFill>
                  <a:srgbClr val="000000"/>
                </a:solidFill>
                <a:latin typeface="Arial" panose="020B0604020202020204" pitchFamily="34" charset="0"/>
                <a:cs typeface="Arial" panose="020B0604020202020204" pitchFamily="34" charset="0"/>
              </a:rPr>
              <a:t> 3-4 ana </a:t>
            </a:r>
            <a:r>
              <a:rPr lang="en-US" b="1" dirty="0" err="1">
                <a:solidFill>
                  <a:srgbClr val="000000"/>
                </a:solidFill>
                <a:latin typeface="Arial" panose="020B0604020202020204" pitchFamily="34" charset="0"/>
                <a:cs typeface="Arial" panose="020B0604020202020204" pitchFamily="34" charset="0"/>
              </a:rPr>
              <a:t>kalem</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için</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pazar</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araştırması</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yaparak</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aynı</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kalitede</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ancak</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daha</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uygun</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fiyatlı</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alternatif</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tedarikçiler</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bulunabilir</a:t>
            </a:r>
            <a:r>
              <a:rPr lang="en-US" b="1" dirty="0">
                <a:solidFill>
                  <a:srgbClr val="000000"/>
                </a:solidFill>
                <a:latin typeface="Arial" panose="020B0604020202020204" pitchFamily="34" charset="0"/>
                <a:cs typeface="Arial" panose="020B0604020202020204" pitchFamily="34" charset="0"/>
              </a:rPr>
              <a:t>. </a:t>
            </a:r>
          </a:p>
          <a:p>
            <a:endParaRPr lang="en-US" b="1" dirty="0">
              <a:solidFill>
                <a:srgbClr val="000000"/>
              </a:solidFill>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Bu </a:t>
            </a:r>
            <a:r>
              <a:rPr lang="en-US" dirty="0" err="1">
                <a:solidFill>
                  <a:srgbClr val="000000"/>
                </a:solidFill>
                <a:latin typeface="Arial" panose="020B0604020202020204" pitchFamily="34" charset="0"/>
                <a:cs typeface="Arial" panose="020B0604020202020204" pitchFamily="34" charset="0"/>
              </a:rPr>
              <a:t>yaklaşım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maliyetlerinizi</a:t>
            </a:r>
            <a:r>
              <a:rPr lang="en-US" dirty="0">
                <a:solidFill>
                  <a:srgbClr val="000000"/>
                </a:solidFill>
                <a:latin typeface="Arial" panose="020B0604020202020204" pitchFamily="34" charset="0"/>
                <a:cs typeface="Arial" panose="020B0604020202020204" pitchFamily="34" charset="0"/>
              </a:rPr>
              <a:t> optimize </a:t>
            </a:r>
            <a:r>
              <a:rPr lang="en-US" dirty="0" err="1">
                <a:solidFill>
                  <a:srgbClr val="000000"/>
                </a:solidFill>
                <a:latin typeface="Arial" panose="020B0604020202020204" pitchFamily="34" charset="0"/>
                <a:cs typeface="Arial" panose="020B0604020202020204" pitchFamily="34" charset="0"/>
              </a:rPr>
              <a:t>ederken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üretim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kalitesini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korumanızı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sağlar</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Örneğin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çelik</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plastik</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veya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elektronik</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bileşenler</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gibi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malzemelerde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yapılan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özel</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çalışmalar</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sayesinde</a:t>
            </a:r>
            <a:r>
              <a:rPr lang="en-US" dirty="0">
                <a:solidFill>
                  <a:srgbClr val="000000"/>
                </a:solidFill>
                <a:latin typeface="Arial" panose="020B0604020202020204" pitchFamily="34" charset="0"/>
                <a:cs typeface="Arial" panose="020B0604020202020204" pitchFamily="34" charset="0"/>
              </a:rPr>
              <a:t> %10-15 </a:t>
            </a:r>
            <a:r>
              <a:rPr lang="en-US" dirty="0" err="1">
                <a:solidFill>
                  <a:srgbClr val="000000"/>
                </a:solidFill>
                <a:latin typeface="Arial" panose="020B0604020202020204" pitchFamily="34" charset="0"/>
                <a:cs typeface="Arial" panose="020B0604020202020204" pitchFamily="34" charset="0"/>
              </a:rPr>
              <a:t>arasında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tasarruf</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elde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etmek</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mümkündür</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Tedarikçi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ilişkilerinin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iyileştirilmesi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pazarlık</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süreçlerinin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profesyonel</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yönetimi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maliyet</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dönüşümünüzün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önemli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adımıdır</a:t>
            </a:r>
            <a:r>
              <a:rPr lang="en-US" dirty="0">
                <a:solidFill>
                  <a:srgbClr val="000000"/>
                </a:solidFill>
                <a:latin typeface="Arial" panose="020B0604020202020204" pitchFamily="34" charset="0"/>
                <a:cs typeface="Arial" panose="020B0604020202020204" pitchFamily="34" charset="0"/>
              </a:rPr>
              <a:t>.</a:t>
            </a:r>
            <a:endParaRPr lang="en-TR" dirty="0">
              <a:solidFill>
                <a:srgbClr val="000000"/>
              </a:solidFill>
              <a:latin typeface="Arial" panose="020B0604020202020204" pitchFamily="34" charset="0"/>
              <a:cs typeface="Arial" panose="020B0604020202020204" pitchFamily="34" charset="0"/>
            </a:endParaRPr>
          </a:p>
        </p:txBody>
      </p:sp>
      <p:pic>
        <p:nvPicPr>
          <p:cNvPr id="1026" name="Picture 2" descr="Cost Reduction Strategies | Procuring Goods | OptimizeMRO">
            <a:extLst>
              <a:ext uri="{FF2B5EF4-FFF2-40B4-BE49-F238E27FC236}">
                <a16:creationId xmlns:a16="http://schemas.microsoft.com/office/drawing/2014/main" id="{C50C0E95-7439-DF68-C623-6093258C50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6135" y="2430606"/>
            <a:ext cx="4457674" cy="3335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977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D07C1-87E9-70BF-DED2-9A501AFDAD45}"/>
            </a:ext>
          </a:extLst>
        </p:cNvPr>
        <p:cNvGrpSpPr/>
        <p:nvPr/>
      </p:nvGrpSpPr>
      <p:grpSpPr>
        <a:xfrm>
          <a:off x="0" y="0"/>
          <a:ext cx="0" cy="0"/>
          <a:chOff x="0" y="0"/>
          <a:chExt cx="0" cy="0"/>
        </a:xfrm>
      </p:grpSpPr>
      <p:grpSp>
        <p:nvGrpSpPr>
          <p:cNvPr id="3" name="object 3">
            <a:extLst>
              <a:ext uri="{FF2B5EF4-FFF2-40B4-BE49-F238E27FC236}">
                <a16:creationId xmlns:a16="http://schemas.microsoft.com/office/drawing/2014/main" id="{DF1D1B65-379A-CA82-AD41-847F78858DC4}"/>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170A77C2-D24F-B509-A85D-0D6CCBE7E4C2}"/>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797501F4-57E4-8C99-6766-5A213EC4C43A}"/>
                </a:ext>
              </a:extLst>
            </p:cNvPr>
            <p:cNvPicPr/>
            <p:nvPr/>
          </p:nvPicPr>
          <p:blipFill>
            <a:blip r:embed="rId3"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569D71D0-7686-2007-586D-627D97175CF9}"/>
              </a:ext>
            </a:extLst>
          </p:cNvPr>
          <p:cNvSpPr txBox="1">
            <a:spLocks noGrp="1"/>
          </p:cNvSpPr>
          <p:nvPr>
            <p:ph type="title"/>
          </p:nvPr>
        </p:nvSpPr>
        <p:spPr>
          <a:xfrm>
            <a:off x="379272" y="279857"/>
            <a:ext cx="10212528" cy="422551"/>
          </a:xfrm>
          <a:prstGeom prst="rect">
            <a:avLst/>
          </a:prstGeom>
        </p:spPr>
        <p:txBody>
          <a:bodyPr vert="horz" wrap="square" lIns="0" tIns="14604" rIns="0" bIns="0" rtlCol="0">
            <a:spAutoFit/>
          </a:bodyPr>
          <a:lstStyle/>
          <a:p>
            <a:pPr marL="62865">
              <a:lnSpc>
                <a:spcPct val="100000"/>
              </a:lnSpc>
              <a:spcBef>
                <a:spcPts val="114"/>
              </a:spcBef>
            </a:pPr>
            <a:r>
              <a:rPr lang="tr-TR" spc="-10" dirty="0"/>
              <a:t>2. Aşama – ÖRNEK 3: DİĞER ALANLAR</a:t>
            </a:r>
            <a:endParaRPr spc="-10" dirty="0"/>
          </a:p>
        </p:txBody>
      </p:sp>
      <p:sp>
        <p:nvSpPr>
          <p:cNvPr id="8" name="object 8">
            <a:extLst>
              <a:ext uri="{FF2B5EF4-FFF2-40B4-BE49-F238E27FC236}">
                <a16:creationId xmlns:a16="http://schemas.microsoft.com/office/drawing/2014/main" id="{375A858B-F3F7-8316-4827-3757F25DB9F4}"/>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16</a:t>
            </a:fld>
            <a:endParaRPr spc="-25" dirty="0"/>
          </a:p>
        </p:txBody>
      </p:sp>
      <p:sp>
        <p:nvSpPr>
          <p:cNvPr id="9" name="object 9">
            <a:extLst>
              <a:ext uri="{FF2B5EF4-FFF2-40B4-BE49-F238E27FC236}">
                <a16:creationId xmlns:a16="http://schemas.microsoft.com/office/drawing/2014/main" id="{D0F943B7-B0A6-DA59-24F8-D93750759CFB}"/>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sp>
        <p:nvSpPr>
          <p:cNvPr id="7" name="TextBox 6">
            <a:extLst>
              <a:ext uri="{FF2B5EF4-FFF2-40B4-BE49-F238E27FC236}">
                <a16:creationId xmlns:a16="http://schemas.microsoft.com/office/drawing/2014/main" id="{BA66DA4E-514C-4439-9091-D380A153498A}"/>
              </a:ext>
            </a:extLst>
          </p:cNvPr>
          <p:cNvSpPr txBox="1"/>
          <p:nvPr/>
        </p:nvSpPr>
        <p:spPr>
          <a:xfrm>
            <a:off x="609141" y="1128549"/>
            <a:ext cx="10593528" cy="5170646"/>
          </a:xfrm>
          <a:prstGeom prst="rect">
            <a:avLst/>
          </a:prstGeom>
          <a:noFill/>
        </p:spPr>
        <p:txBody>
          <a:bodyPr wrap="square">
            <a:spAutoFit/>
          </a:bodyPr>
          <a:lstStyle/>
          <a:p>
            <a:pPr algn="l"/>
            <a:r>
              <a:rPr lang="en-US" dirty="0" err="1">
                <a:solidFill>
                  <a:srgbClr val="000000"/>
                </a:solidFill>
                <a:latin typeface="Arial" panose="020B0604020202020204" pitchFamily="34" charset="0"/>
                <a:cs typeface="Arial" panose="020B0604020202020204" pitchFamily="34" charset="0"/>
              </a:rPr>
              <a:t>Şirkete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özel</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olarak</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aşağıdaki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alanlarda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potansiyel</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iyileştirme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alanları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saptanabilir</a:t>
            </a:r>
            <a:r>
              <a:rPr lang="en-US" dirty="0">
                <a:solidFill>
                  <a:srgbClr val="000000"/>
                </a:solidFill>
                <a:latin typeface="Arial" panose="020B0604020202020204" pitchFamily="34" charset="0"/>
                <a:cs typeface="Arial" panose="020B0604020202020204" pitchFamily="34" charset="0"/>
              </a:rPr>
              <a:t>:</a:t>
            </a:r>
          </a:p>
          <a:p>
            <a:pPr algn="l"/>
            <a:endParaRPr lang="en-US" b="0" i="0" u="none" strike="noStrike" dirty="0">
              <a:solidFill>
                <a:srgbClr val="000000"/>
              </a:solidFill>
              <a:effectLst/>
              <a:latin typeface="Arial" panose="020B0604020202020204" pitchFamily="34" charset="0"/>
              <a:cs typeface="Arial" panose="020B0604020202020204" pitchFamily="34" charset="0"/>
            </a:endParaRPr>
          </a:p>
          <a:p>
            <a:pPr marL="285750" indent="-285750" algn="l">
              <a:spcAft>
                <a:spcPts val="600"/>
              </a:spcAft>
              <a:buFont typeface="Arial" panose="020B0604020202020204" pitchFamily="34" charset="0"/>
              <a:buChar char="•"/>
            </a:pPr>
            <a:r>
              <a:rPr lang="en-US" dirty="0" err="1">
                <a:solidFill>
                  <a:srgbClr val="000000"/>
                </a:solidFill>
                <a:latin typeface="Arial" panose="020B0604020202020204" pitchFamily="34" charset="0"/>
                <a:cs typeface="Arial" panose="020B0604020202020204" pitchFamily="34" charset="0"/>
              </a:rPr>
              <a:t>Lojistik</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dağıtım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optimizasyonu</a:t>
            </a:r>
            <a:endParaRPr lang="en-US" dirty="0">
              <a:solidFill>
                <a:srgbClr val="000000"/>
              </a:solidFill>
              <a:latin typeface="Arial" panose="020B0604020202020204" pitchFamily="34" charset="0"/>
              <a:cs typeface="Arial" panose="020B0604020202020204" pitchFamily="34" charset="0"/>
            </a:endParaRPr>
          </a:p>
          <a:p>
            <a:pPr marL="285750" indent="-285750" algn="l">
              <a:spcAft>
                <a:spcPts val="600"/>
              </a:spcAft>
              <a:buFont typeface="Arial" panose="020B0604020202020204" pitchFamily="34" charset="0"/>
              <a:buChar char="•"/>
            </a:pPr>
            <a:r>
              <a:rPr lang="en-US" dirty="0" err="1">
                <a:solidFill>
                  <a:srgbClr val="000000"/>
                </a:solidFill>
                <a:latin typeface="Arial" panose="020B0604020202020204" pitchFamily="34" charset="0"/>
                <a:cs typeface="Arial" panose="020B0604020202020204" pitchFamily="34" charset="0"/>
              </a:rPr>
              <a:t>Şirkette</a:t>
            </a:r>
            <a:r>
              <a:rPr lang="en-US" dirty="0">
                <a:solidFill>
                  <a:srgbClr val="000000"/>
                </a:solidFill>
                <a:latin typeface="Arial" panose="020B0604020202020204" pitchFamily="34" charset="0"/>
                <a:cs typeface="Arial" panose="020B0604020202020204" pitchFamily="34" charset="0"/>
              </a:rPr>
              <a:t> “layout” </a:t>
            </a:r>
            <a:r>
              <a:rPr lang="en-US" dirty="0" err="1">
                <a:solidFill>
                  <a:srgbClr val="000000"/>
                </a:solidFill>
                <a:latin typeface="Arial" panose="020B0604020202020204" pitchFamily="34" charset="0"/>
                <a:cs typeface="Arial" panose="020B0604020202020204" pitchFamily="34" charset="0"/>
              </a:rPr>
              <a:t>değişikliği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ile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maliyetlerden</a:t>
            </a:r>
            <a:r>
              <a:rPr lang="en-US" dirty="0">
                <a:solidFill>
                  <a:srgbClr val="000000"/>
                </a:solidFill>
                <a:latin typeface="Arial" panose="020B0604020202020204" pitchFamily="34" charset="0"/>
                <a:cs typeface="Arial" panose="020B0604020202020204" pitchFamily="34" charset="0"/>
              </a:rPr>
              <a:t> </a:t>
            </a:r>
          </a:p>
          <a:p>
            <a:pPr marL="285750" indent="-285750" algn="l">
              <a:spcAft>
                <a:spcPts val="600"/>
              </a:spcAft>
              <a:buFont typeface="Arial" panose="020B0604020202020204" pitchFamily="34" charset="0"/>
              <a:buChar char="•"/>
            </a:pPr>
            <a:r>
              <a:rPr lang="en-US" b="0" i="0" u="none" strike="noStrike" dirty="0" err="1">
                <a:solidFill>
                  <a:srgbClr val="000000"/>
                </a:solidFill>
                <a:effectLst/>
                <a:latin typeface="Arial" panose="020B0604020202020204" pitchFamily="34" charset="0"/>
                <a:cs typeface="Arial" panose="020B0604020202020204" pitchFamily="34" charset="0"/>
              </a:rPr>
              <a:t>Dijitalleşme</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ve</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otomasyon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ile</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verimlilik</a:t>
            </a:r>
            <a:endParaRPr lang="en-US" b="0" i="0" u="none" strike="noStrike" dirty="0">
              <a:solidFill>
                <a:srgbClr val="000000"/>
              </a:solidFill>
              <a:effectLst/>
              <a:latin typeface="Arial" panose="020B0604020202020204" pitchFamily="34" charset="0"/>
              <a:cs typeface="Arial" panose="020B0604020202020204" pitchFamily="34" charset="0"/>
            </a:endParaRPr>
          </a:p>
          <a:p>
            <a:pPr marL="285750" indent="-285750" algn="l">
              <a:spcAft>
                <a:spcPts val="600"/>
              </a:spcAft>
              <a:buFont typeface="Arial" panose="020B0604020202020204" pitchFamily="34" charset="0"/>
              <a:buChar char="•"/>
            </a:pPr>
            <a:r>
              <a:rPr lang="en-US" dirty="0" err="1">
                <a:solidFill>
                  <a:srgbClr val="000000"/>
                </a:solidFill>
                <a:latin typeface="Arial" panose="020B0604020202020204" pitchFamily="34" charset="0"/>
                <a:cs typeface="Arial" panose="020B0604020202020204" pitchFamily="34" charset="0"/>
              </a:rPr>
              <a:t>Araç</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kiralama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filonun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optimizasyonu</a:t>
            </a:r>
            <a:endParaRPr lang="en-US" dirty="0">
              <a:solidFill>
                <a:srgbClr val="000000"/>
              </a:solidFill>
              <a:latin typeface="Arial" panose="020B0604020202020204" pitchFamily="34" charset="0"/>
              <a:cs typeface="Arial" panose="020B0604020202020204" pitchFamily="34" charset="0"/>
            </a:endParaRPr>
          </a:p>
          <a:p>
            <a:pPr marL="285750" indent="-285750" algn="l">
              <a:spcAft>
                <a:spcPts val="600"/>
              </a:spcAft>
              <a:buFont typeface="Arial" panose="020B0604020202020204" pitchFamily="34" charset="0"/>
              <a:buChar char="•"/>
            </a:pPr>
            <a:r>
              <a:rPr lang="en-US" b="0" i="0" u="none" strike="noStrike" dirty="0" err="1">
                <a:solidFill>
                  <a:srgbClr val="000000"/>
                </a:solidFill>
                <a:effectLst/>
                <a:latin typeface="Arial" panose="020B0604020202020204" pitchFamily="34" charset="0"/>
                <a:cs typeface="Arial" panose="020B0604020202020204" pitchFamily="34" charset="0"/>
              </a:rPr>
              <a:t>Sigorta</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poliçelerinin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yeniden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gözden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geçirilmesi</a:t>
            </a:r>
            <a:endParaRPr lang="en-US" b="0" i="0" u="none" strike="noStrike" dirty="0">
              <a:solidFill>
                <a:srgbClr val="000000"/>
              </a:solidFill>
              <a:effectLst/>
              <a:latin typeface="Arial" panose="020B0604020202020204" pitchFamily="34" charset="0"/>
              <a:cs typeface="Arial" panose="020B0604020202020204" pitchFamily="34" charset="0"/>
            </a:endParaRPr>
          </a:p>
          <a:p>
            <a:pPr marL="285750" indent="-285750" algn="l">
              <a:spcAft>
                <a:spcPts val="600"/>
              </a:spcAft>
              <a:buFont typeface="Arial" panose="020B0604020202020204" pitchFamily="34" charset="0"/>
              <a:buChar char="•"/>
            </a:pPr>
            <a:r>
              <a:rPr lang="en-US" dirty="0" err="1">
                <a:solidFill>
                  <a:srgbClr val="000000"/>
                </a:solidFill>
                <a:latin typeface="Arial" panose="020B0604020202020204" pitchFamily="34" charset="0"/>
                <a:cs typeface="Arial" panose="020B0604020202020204" pitchFamily="34" charset="0"/>
              </a:rPr>
              <a:t>Ofis</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operasyonel</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giderlerin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azaltılması</a:t>
            </a:r>
            <a:endParaRPr lang="en-US" dirty="0">
              <a:solidFill>
                <a:srgbClr val="000000"/>
              </a:solidFill>
              <a:latin typeface="Arial" panose="020B0604020202020204" pitchFamily="34" charset="0"/>
              <a:cs typeface="Arial" panose="020B0604020202020204" pitchFamily="34" charset="0"/>
            </a:endParaRPr>
          </a:p>
          <a:p>
            <a:pPr marL="285750" indent="-285750" algn="l">
              <a:spcAft>
                <a:spcPts val="600"/>
              </a:spcAft>
              <a:buFont typeface="Arial" panose="020B0604020202020204" pitchFamily="34" charset="0"/>
              <a:buChar char="•"/>
            </a:pPr>
            <a:r>
              <a:rPr lang="en-US" b="0" i="0" u="none" strike="noStrike" dirty="0" err="1">
                <a:solidFill>
                  <a:srgbClr val="000000"/>
                </a:solidFill>
                <a:effectLst/>
                <a:latin typeface="Arial" panose="020B0604020202020204" pitchFamily="34" charset="0"/>
                <a:cs typeface="Arial" panose="020B0604020202020204" pitchFamily="34" charset="0"/>
              </a:rPr>
              <a:t>Seyahat</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ve</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konaklama</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giderlerinin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kontrolü</a:t>
            </a:r>
            <a:endParaRPr lang="en-US" b="0" i="0" u="none" strike="noStrike" dirty="0">
              <a:solidFill>
                <a:srgbClr val="000000"/>
              </a:solidFill>
              <a:effectLst/>
              <a:latin typeface="Arial" panose="020B0604020202020204" pitchFamily="34" charset="0"/>
              <a:cs typeface="Arial" panose="020B0604020202020204" pitchFamily="34" charset="0"/>
            </a:endParaRPr>
          </a:p>
          <a:p>
            <a:pPr marL="285750" indent="-285750" algn="l">
              <a:spcAft>
                <a:spcPts val="600"/>
              </a:spcAft>
              <a:buFont typeface="Arial" panose="020B0604020202020204" pitchFamily="34" charset="0"/>
              <a:buChar char="•"/>
            </a:pPr>
            <a:r>
              <a:rPr lang="en-US" b="0" i="0" u="none" strike="noStrike" dirty="0" err="1">
                <a:solidFill>
                  <a:srgbClr val="000000"/>
                </a:solidFill>
                <a:effectLst/>
                <a:latin typeface="Arial" panose="020B0604020202020204" pitchFamily="34" charset="0"/>
                <a:cs typeface="Arial" panose="020B0604020202020204" pitchFamily="34" charset="0"/>
              </a:rPr>
              <a:t>Bakım</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ve</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onarım</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sözleşmelerinin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güncellenmesi</a:t>
            </a:r>
            <a:endParaRPr lang="en-US" dirty="0">
              <a:solidFill>
                <a:srgbClr val="000000"/>
              </a:solidFill>
              <a:latin typeface="Arial" panose="020B0604020202020204" pitchFamily="34" charset="0"/>
              <a:cs typeface="Arial" panose="020B0604020202020204" pitchFamily="34" charset="0"/>
            </a:endParaRPr>
          </a:p>
          <a:p>
            <a:pPr marL="285750" indent="-285750" algn="l">
              <a:spcAft>
                <a:spcPts val="600"/>
              </a:spcAft>
              <a:buFont typeface="Arial" panose="020B0604020202020204" pitchFamily="34" charset="0"/>
              <a:buChar char="•"/>
            </a:pPr>
            <a:r>
              <a:rPr lang="en-US" b="0" i="0" u="none" strike="noStrike" dirty="0" err="1">
                <a:solidFill>
                  <a:srgbClr val="000000"/>
                </a:solidFill>
                <a:effectLst/>
                <a:latin typeface="Arial" panose="020B0604020202020204" pitchFamily="34" charset="0"/>
                <a:cs typeface="Arial" panose="020B0604020202020204" pitchFamily="34" charset="0"/>
              </a:rPr>
              <a:t>Eğitim</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ve</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insan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kaynakları</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harcamalarının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optimizasyonu</a:t>
            </a:r>
            <a:endParaRPr lang="en-US" b="0" i="0" u="none" strike="noStrike" dirty="0">
              <a:solidFill>
                <a:srgbClr val="000000"/>
              </a:solidFill>
              <a:effectLst/>
              <a:latin typeface="Arial" panose="020B0604020202020204" pitchFamily="34" charset="0"/>
              <a:cs typeface="Arial" panose="020B0604020202020204" pitchFamily="34" charset="0"/>
            </a:endParaRPr>
          </a:p>
          <a:p>
            <a:pPr marL="285750" indent="-285750" algn="l">
              <a:spcAft>
                <a:spcPts val="600"/>
              </a:spcAft>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Stok </a:t>
            </a:r>
            <a:r>
              <a:rPr lang="en-US" dirty="0" err="1">
                <a:solidFill>
                  <a:srgbClr val="000000"/>
                </a:solidFill>
                <a:latin typeface="Arial" panose="020B0604020202020204" pitchFamily="34" charset="0"/>
                <a:cs typeface="Arial" panose="020B0604020202020204" pitchFamily="34" charset="0"/>
              </a:rPr>
              <a:t>ve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envanter</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yönetimi</a:t>
            </a:r>
            <a:endParaRPr lang="en-US" dirty="0">
              <a:solidFill>
                <a:srgbClr val="000000"/>
              </a:solidFill>
              <a:latin typeface="Arial" panose="020B0604020202020204" pitchFamily="34" charset="0"/>
              <a:cs typeface="Arial" panose="020B0604020202020204" pitchFamily="34" charset="0"/>
            </a:endParaRPr>
          </a:p>
          <a:p>
            <a:pPr marL="285750" indent="-285750" algn="l">
              <a:spcAft>
                <a:spcPts val="600"/>
              </a:spcAft>
              <a:buFont typeface="Arial" panose="020B0604020202020204" pitchFamily="34" charset="0"/>
              <a:buChar char="•"/>
            </a:pPr>
            <a:r>
              <a:rPr lang="en-US" b="0" i="0" u="none" strike="noStrike" dirty="0" err="1">
                <a:solidFill>
                  <a:srgbClr val="000000"/>
                </a:solidFill>
                <a:effectLst/>
                <a:latin typeface="Arial" panose="020B0604020202020204" pitchFamily="34" charset="0"/>
                <a:cs typeface="Arial" panose="020B0604020202020204" pitchFamily="34" charset="0"/>
              </a:rPr>
              <a:t>Finansal</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maliyetlerin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düşürülmesi</a:t>
            </a:r>
            <a:endParaRPr lang="en-US" b="0" i="0" u="none" strike="noStrike" dirty="0">
              <a:solidFill>
                <a:srgbClr val="000000"/>
              </a:solidFill>
              <a:effectLst/>
              <a:latin typeface="Arial" panose="020B0604020202020204" pitchFamily="34" charset="0"/>
              <a:cs typeface="Arial" panose="020B0604020202020204" pitchFamily="34" charset="0"/>
            </a:endParaRPr>
          </a:p>
          <a:p>
            <a:pPr marL="285750" indent="-285750" algn="l">
              <a:spcAft>
                <a:spcPts val="600"/>
              </a:spcAft>
              <a:buFont typeface="Arial" panose="020B0604020202020204" pitchFamily="34" charset="0"/>
              <a:buChar char="•"/>
            </a:pPr>
            <a:r>
              <a:rPr lang="en-US" dirty="0" err="1">
                <a:solidFill>
                  <a:srgbClr val="000000"/>
                </a:solidFill>
                <a:latin typeface="Arial" panose="020B0604020202020204" pitchFamily="34" charset="0"/>
                <a:cs typeface="Arial" panose="020B0604020202020204" pitchFamily="34" charset="0"/>
              </a:rPr>
              <a:t>Tedarik</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zincirinin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yeniden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yapılandırılması</a:t>
            </a:r>
            <a:endParaRPr lang="en-US" dirty="0">
              <a:solidFill>
                <a:srgbClr val="000000"/>
              </a:solidFill>
              <a:latin typeface="Arial" panose="020B0604020202020204" pitchFamily="34" charset="0"/>
              <a:cs typeface="Arial" panose="020B0604020202020204" pitchFamily="34" charset="0"/>
            </a:endParaRPr>
          </a:p>
          <a:p>
            <a:pPr marL="285750" indent="-285750" algn="l">
              <a:spcAft>
                <a:spcPts val="600"/>
              </a:spcAft>
              <a:buFont typeface="Arial" panose="020B0604020202020204" pitchFamily="34" charset="0"/>
              <a:buChar char="•"/>
            </a:pPr>
            <a:r>
              <a:rPr lang="en-US" b="0" i="0" u="none" strike="noStrike" dirty="0" err="1">
                <a:solidFill>
                  <a:srgbClr val="000000"/>
                </a:solidFill>
                <a:effectLst/>
                <a:latin typeface="Arial" panose="020B0604020202020204" pitchFamily="34" charset="0"/>
                <a:cs typeface="Arial" panose="020B0604020202020204" pitchFamily="34" charset="0"/>
              </a:rPr>
              <a:t>İletişim</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giderlerinin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azaltılması</a:t>
            </a:r>
            <a:endParaRPr lang="en-US" b="0" i="0" u="none" strike="noStrike"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3564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13B8E-E661-741E-4741-39A14347ACFB}"/>
            </a:ext>
          </a:extLst>
        </p:cNvPr>
        <p:cNvGrpSpPr/>
        <p:nvPr/>
      </p:nvGrpSpPr>
      <p:grpSpPr>
        <a:xfrm>
          <a:off x="0" y="0"/>
          <a:ext cx="0" cy="0"/>
          <a:chOff x="0" y="0"/>
          <a:chExt cx="0" cy="0"/>
        </a:xfrm>
      </p:grpSpPr>
      <p:grpSp>
        <p:nvGrpSpPr>
          <p:cNvPr id="3" name="object 3">
            <a:extLst>
              <a:ext uri="{FF2B5EF4-FFF2-40B4-BE49-F238E27FC236}">
                <a16:creationId xmlns:a16="http://schemas.microsoft.com/office/drawing/2014/main" id="{C8110FDF-BBF1-52C6-9D1D-E4BD4F5044D7}"/>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02F9BDD0-FE43-7AAD-A8BD-7C676D1B7FD5}"/>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8A29E51F-A8EB-B582-1E21-FBCC15720909}"/>
                </a:ext>
              </a:extLst>
            </p:cNvPr>
            <p:cNvPicPr/>
            <p:nvPr/>
          </p:nvPicPr>
          <p:blipFill>
            <a:blip r:embed="rId3"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C87C986F-0D0C-EE1D-A6F6-E1B8524BE987}"/>
              </a:ext>
            </a:extLst>
          </p:cNvPr>
          <p:cNvSpPr txBox="1">
            <a:spLocks noGrp="1"/>
          </p:cNvSpPr>
          <p:nvPr>
            <p:ph type="title"/>
          </p:nvPr>
        </p:nvSpPr>
        <p:spPr>
          <a:xfrm>
            <a:off x="379272" y="279857"/>
            <a:ext cx="10212528" cy="422551"/>
          </a:xfrm>
          <a:prstGeom prst="rect">
            <a:avLst/>
          </a:prstGeom>
        </p:spPr>
        <p:txBody>
          <a:bodyPr vert="horz" wrap="square" lIns="0" tIns="14604" rIns="0" bIns="0" rtlCol="0">
            <a:spAutoFit/>
          </a:bodyPr>
          <a:lstStyle/>
          <a:p>
            <a:pPr marL="62865">
              <a:lnSpc>
                <a:spcPct val="100000"/>
              </a:lnSpc>
              <a:spcBef>
                <a:spcPts val="114"/>
              </a:spcBef>
            </a:pPr>
            <a:r>
              <a:rPr lang="tr-TR" spc="-10" dirty="0"/>
              <a:t>3. Aşama - Uygulama</a:t>
            </a:r>
            <a:endParaRPr spc="-10" dirty="0"/>
          </a:p>
        </p:txBody>
      </p:sp>
      <p:sp>
        <p:nvSpPr>
          <p:cNvPr id="8" name="object 8">
            <a:extLst>
              <a:ext uri="{FF2B5EF4-FFF2-40B4-BE49-F238E27FC236}">
                <a16:creationId xmlns:a16="http://schemas.microsoft.com/office/drawing/2014/main" id="{B2C9415A-1BBB-73C1-CDD7-8AFFE1AB1A60}"/>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17</a:t>
            </a:fld>
            <a:endParaRPr spc="-25" dirty="0"/>
          </a:p>
        </p:txBody>
      </p:sp>
      <p:sp>
        <p:nvSpPr>
          <p:cNvPr id="9" name="object 9">
            <a:extLst>
              <a:ext uri="{FF2B5EF4-FFF2-40B4-BE49-F238E27FC236}">
                <a16:creationId xmlns:a16="http://schemas.microsoft.com/office/drawing/2014/main" id="{1B1FD05F-56A3-6421-1F2C-2A7260C159D9}"/>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sp>
        <p:nvSpPr>
          <p:cNvPr id="2" name="Right Arrow 1">
            <a:extLst>
              <a:ext uri="{FF2B5EF4-FFF2-40B4-BE49-F238E27FC236}">
                <a16:creationId xmlns:a16="http://schemas.microsoft.com/office/drawing/2014/main" id="{141A7062-9929-1503-1684-D9EEA93C9051}"/>
              </a:ext>
            </a:extLst>
          </p:cNvPr>
          <p:cNvSpPr/>
          <p:nvPr/>
        </p:nvSpPr>
        <p:spPr>
          <a:xfrm>
            <a:off x="533400" y="1194571"/>
            <a:ext cx="5368925" cy="1485175"/>
          </a:xfrm>
          <a:prstGeom prst="rightArrow">
            <a:avLst/>
          </a:prstGeom>
          <a:solidFill>
            <a:srgbClr val="441699"/>
          </a:solidFill>
          <a:ln>
            <a:solidFill>
              <a:srgbClr val="441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R" sz="2400" dirty="0">
                <a:latin typeface="Arial" panose="020B0604020202020204" pitchFamily="34" charset="0"/>
                <a:cs typeface="Arial" panose="020B0604020202020204" pitchFamily="34" charset="0"/>
              </a:rPr>
              <a:t>Planlamanın yapılması</a:t>
            </a:r>
          </a:p>
        </p:txBody>
      </p:sp>
      <p:sp>
        <p:nvSpPr>
          <p:cNvPr id="10" name="U-Turn Arrow 9">
            <a:extLst>
              <a:ext uri="{FF2B5EF4-FFF2-40B4-BE49-F238E27FC236}">
                <a16:creationId xmlns:a16="http://schemas.microsoft.com/office/drawing/2014/main" id="{DDFF1763-A5A5-A914-6CF9-A72699C7EFAF}"/>
              </a:ext>
            </a:extLst>
          </p:cNvPr>
          <p:cNvSpPr/>
          <p:nvPr/>
        </p:nvSpPr>
        <p:spPr>
          <a:xfrm rot="5400000">
            <a:off x="7176311" y="601839"/>
            <a:ext cx="2926363" cy="4952999"/>
          </a:xfrm>
          <a:prstGeom prst="uturnArrow">
            <a:avLst/>
          </a:prstGeom>
          <a:solidFill>
            <a:srgbClr val="441699"/>
          </a:solidFill>
          <a:ln>
            <a:solidFill>
              <a:srgbClr val="441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solidFill>
                <a:schemeClr val="tx1"/>
              </a:solidFill>
            </a:endParaRPr>
          </a:p>
        </p:txBody>
      </p:sp>
      <p:sp>
        <p:nvSpPr>
          <p:cNvPr id="11" name="TextBox 10">
            <a:extLst>
              <a:ext uri="{FF2B5EF4-FFF2-40B4-BE49-F238E27FC236}">
                <a16:creationId xmlns:a16="http://schemas.microsoft.com/office/drawing/2014/main" id="{3286C6F9-64E8-F289-9561-AA812CE5B7DE}"/>
              </a:ext>
            </a:extLst>
          </p:cNvPr>
          <p:cNvSpPr txBox="1"/>
          <p:nvPr/>
        </p:nvSpPr>
        <p:spPr>
          <a:xfrm>
            <a:off x="6684329" y="1764711"/>
            <a:ext cx="3810000" cy="461665"/>
          </a:xfrm>
          <a:prstGeom prst="rect">
            <a:avLst/>
          </a:prstGeom>
          <a:noFill/>
        </p:spPr>
        <p:txBody>
          <a:bodyPr wrap="square" rtlCol="0">
            <a:spAutoFit/>
          </a:bodyPr>
          <a:lstStyle/>
          <a:p>
            <a:r>
              <a:rPr lang="en-TR" sz="2400" dirty="0">
                <a:solidFill>
                  <a:schemeClr val="lt1"/>
                </a:solidFill>
                <a:latin typeface="Arial" panose="020B0604020202020204" pitchFamily="34" charset="0"/>
                <a:ea typeface="+mn-ea"/>
                <a:cs typeface="Arial" panose="020B0604020202020204" pitchFamily="34" charset="0"/>
              </a:rPr>
              <a:t>Pilot uygulamalar</a:t>
            </a:r>
          </a:p>
        </p:txBody>
      </p:sp>
      <p:sp>
        <p:nvSpPr>
          <p:cNvPr id="12" name="Right Arrow 11">
            <a:extLst>
              <a:ext uri="{FF2B5EF4-FFF2-40B4-BE49-F238E27FC236}">
                <a16:creationId xmlns:a16="http://schemas.microsoft.com/office/drawing/2014/main" id="{C9B197DA-8775-13CE-1957-3AA93CC3D13F}"/>
              </a:ext>
            </a:extLst>
          </p:cNvPr>
          <p:cNvSpPr/>
          <p:nvPr/>
        </p:nvSpPr>
        <p:spPr>
          <a:xfrm rot="10800000">
            <a:off x="1697168" y="3094730"/>
            <a:ext cx="5368925" cy="1485175"/>
          </a:xfrm>
          <a:prstGeom prst="rightArrow">
            <a:avLst/>
          </a:prstGeom>
          <a:solidFill>
            <a:srgbClr val="441699"/>
          </a:solidFill>
          <a:ln>
            <a:solidFill>
              <a:srgbClr val="441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sz="24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EBB026D-92AF-1788-9F94-C50B6A2253EB}"/>
              </a:ext>
            </a:extLst>
          </p:cNvPr>
          <p:cNvSpPr txBox="1"/>
          <p:nvPr/>
        </p:nvSpPr>
        <p:spPr>
          <a:xfrm>
            <a:off x="3144968" y="3581400"/>
            <a:ext cx="3810000" cy="461665"/>
          </a:xfrm>
          <a:prstGeom prst="rect">
            <a:avLst/>
          </a:prstGeom>
          <a:noFill/>
        </p:spPr>
        <p:txBody>
          <a:bodyPr wrap="square" rtlCol="0">
            <a:spAutoFit/>
          </a:bodyPr>
          <a:lstStyle/>
          <a:p>
            <a:r>
              <a:rPr lang="en-TR" sz="2400" dirty="0">
                <a:solidFill>
                  <a:schemeClr val="lt1"/>
                </a:solidFill>
                <a:latin typeface="Arial" panose="020B0604020202020204" pitchFamily="34" charset="0"/>
                <a:ea typeface="+mn-ea"/>
                <a:cs typeface="Arial" panose="020B0604020202020204" pitchFamily="34" charset="0"/>
              </a:rPr>
              <a:t>Tam ölçekli uygulama</a:t>
            </a:r>
          </a:p>
        </p:txBody>
      </p:sp>
      <p:sp>
        <p:nvSpPr>
          <p:cNvPr id="14" name="Left-Right Arrow 13">
            <a:extLst>
              <a:ext uri="{FF2B5EF4-FFF2-40B4-BE49-F238E27FC236}">
                <a16:creationId xmlns:a16="http://schemas.microsoft.com/office/drawing/2014/main" id="{65412B8C-F4D7-57B6-27A7-B725A9C0CC0F}"/>
              </a:ext>
            </a:extLst>
          </p:cNvPr>
          <p:cNvSpPr/>
          <p:nvPr/>
        </p:nvSpPr>
        <p:spPr>
          <a:xfrm>
            <a:off x="379272" y="4857383"/>
            <a:ext cx="11355528" cy="1331107"/>
          </a:xfrm>
          <a:prstGeom prst="leftRightArrow">
            <a:avLst/>
          </a:prstGeom>
          <a:solidFill>
            <a:schemeClr val="bg1"/>
          </a:solidFill>
          <a:ln>
            <a:solidFill>
              <a:srgbClr val="441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R" sz="2400" b="1" dirty="0">
                <a:solidFill>
                  <a:srgbClr val="441699"/>
                </a:solidFill>
                <a:latin typeface="Arial" panose="020B0604020202020204" pitchFamily="34" charset="0"/>
                <a:cs typeface="Arial" panose="020B0604020202020204" pitchFamily="34" charset="0"/>
              </a:rPr>
              <a:t>Sürekli izleme ve iyileştirme / eğitim ve değişim yönetimi</a:t>
            </a:r>
          </a:p>
        </p:txBody>
      </p:sp>
    </p:spTree>
    <p:extLst>
      <p:ext uri="{BB962C8B-B14F-4D97-AF65-F5344CB8AC3E}">
        <p14:creationId xmlns:p14="http://schemas.microsoft.com/office/powerpoint/2010/main" val="1296485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CD080-0227-A857-8308-DB9ECB85677E}"/>
            </a:ext>
          </a:extLst>
        </p:cNvPr>
        <p:cNvGrpSpPr/>
        <p:nvPr/>
      </p:nvGrpSpPr>
      <p:grpSpPr>
        <a:xfrm>
          <a:off x="0" y="0"/>
          <a:ext cx="0" cy="0"/>
          <a:chOff x="0" y="0"/>
          <a:chExt cx="0" cy="0"/>
        </a:xfrm>
      </p:grpSpPr>
      <p:grpSp>
        <p:nvGrpSpPr>
          <p:cNvPr id="3" name="object 3">
            <a:extLst>
              <a:ext uri="{FF2B5EF4-FFF2-40B4-BE49-F238E27FC236}">
                <a16:creationId xmlns:a16="http://schemas.microsoft.com/office/drawing/2014/main" id="{89FADAFC-AED4-3644-999B-8A86B2C8849F}"/>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5C3092A0-A54C-518F-929C-8EFFCFE3F345}"/>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D6B94541-32C3-E39A-61C0-CD8828E2FC69}"/>
                </a:ext>
              </a:extLst>
            </p:cNvPr>
            <p:cNvPicPr/>
            <p:nvPr/>
          </p:nvPicPr>
          <p:blipFill>
            <a:blip r:embed="rId3"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8CEF3603-C9A8-7D43-2B67-7C9E190D3570}"/>
              </a:ext>
            </a:extLst>
          </p:cNvPr>
          <p:cNvSpPr txBox="1">
            <a:spLocks noGrp="1"/>
          </p:cNvSpPr>
          <p:nvPr>
            <p:ph type="title"/>
          </p:nvPr>
        </p:nvSpPr>
        <p:spPr>
          <a:xfrm>
            <a:off x="379272" y="279857"/>
            <a:ext cx="10212528" cy="422551"/>
          </a:xfrm>
          <a:prstGeom prst="rect">
            <a:avLst/>
          </a:prstGeom>
        </p:spPr>
        <p:txBody>
          <a:bodyPr vert="horz" wrap="square" lIns="0" tIns="14604" rIns="0" bIns="0" rtlCol="0">
            <a:spAutoFit/>
          </a:bodyPr>
          <a:lstStyle/>
          <a:p>
            <a:pPr marL="62865">
              <a:lnSpc>
                <a:spcPct val="100000"/>
              </a:lnSpc>
              <a:spcBef>
                <a:spcPts val="114"/>
              </a:spcBef>
            </a:pPr>
            <a:r>
              <a:rPr lang="tr-TR" spc="-10" dirty="0"/>
              <a:t>Maliyet Dönüşümü Hedefi</a:t>
            </a:r>
            <a:endParaRPr spc="-10" dirty="0"/>
          </a:p>
        </p:txBody>
      </p:sp>
      <p:sp>
        <p:nvSpPr>
          <p:cNvPr id="8" name="object 8">
            <a:extLst>
              <a:ext uri="{FF2B5EF4-FFF2-40B4-BE49-F238E27FC236}">
                <a16:creationId xmlns:a16="http://schemas.microsoft.com/office/drawing/2014/main" id="{EFCB3EB1-4ADD-1D9C-F9A0-831198A30E66}"/>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18</a:t>
            </a:fld>
            <a:endParaRPr spc="-25" dirty="0"/>
          </a:p>
        </p:txBody>
      </p:sp>
      <p:sp>
        <p:nvSpPr>
          <p:cNvPr id="9" name="object 9">
            <a:extLst>
              <a:ext uri="{FF2B5EF4-FFF2-40B4-BE49-F238E27FC236}">
                <a16:creationId xmlns:a16="http://schemas.microsoft.com/office/drawing/2014/main" id="{8B75836B-F154-6FCC-4AFD-596610F34FC6}"/>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sp>
        <p:nvSpPr>
          <p:cNvPr id="7" name="TextBox 6">
            <a:extLst>
              <a:ext uri="{FF2B5EF4-FFF2-40B4-BE49-F238E27FC236}">
                <a16:creationId xmlns:a16="http://schemas.microsoft.com/office/drawing/2014/main" id="{EEF62C52-B049-EC53-3C88-AD6D0749FBA9}"/>
              </a:ext>
            </a:extLst>
          </p:cNvPr>
          <p:cNvSpPr txBox="1"/>
          <p:nvPr/>
        </p:nvSpPr>
        <p:spPr>
          <a:xfrm>
            <a:off x="313721" y="2111514"/>
            <a:ext cx="11802079" cy="707886"/>
          </a:xfrm>
          <a:prstGeom prst="rect">
            <a:avLst/>
          </a:prstGeom>
          <a:noFill/>
        </p:spPr>
        <p:txBody>
          <a:bodyPr wrap="square">
            <a:spAutoFit/>
          </a:bodyPr>
          <a:lstStyle/>
          <a:p>
            <a:pPr algn="l"/>
            <a:r>
              <a:rPr lang="en-US" sz="2800" dirty="0" err="1">
                <a:solidFill>
                  <a:srgbClr val="000000"/>
                </a:solidFill>
                <a:latin typeface="Arial" panose="020B0604020202020204" pitchFamily="34" charset="0"/>
                <a:cs typeface="Arial" panose="020B0604020202020204" pitchFamily="34" charset="0"/>
              </a:rPr>
              <a:t>Hedefimiz</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operasyonel</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maliyetlerde</a:t>
            </a:r>
            <a:r>
              <a:rPr lang="en-US" sz="2800" dirty="0">
                <a:solidFill>
                  <a:srgbClr val="000000"/>
                </a:solidFill>
                <a:latin typeface="Arial" panose="020B0604020202020204" pitchFamily="34" charset="0"/>
                <a:cs typeface="Arial" panose="020B0604020202020204" pitchFamily="34" charset="0"/>
              </a:rPr>
              <a:t> (OPEX) minimum </a:t>
            </a:r>
            <a:r>
              <a:rPr lang="en-US" sz="4000" b="1" dirty="0">
                <a:solidFill>
                  <a:srgbClr val="000000"/>
                </a:solidFill>
                <a:latin typeface="Arial" panose="020B0604020202020204" pitchFamily="34" charset="0"/>
                <a:cs typeface="Arial" panose="020B0604020202020204" pitchFamily="34" charset="0"/>
              </a:rPr>
              <a:t>%5</a:t>
            </a:r>
            <a:r>
              <a:rPr lang="en-US" sz="2800" dirty="0">
                <a:solidFill>
                  <a:srgbClr val="000000"/>
                </a:solidFill>
                <a:latin typeface="Arial" panose="020B0604020202020204" pitchFamily="34" charset="0"/>
                <a:cs typeface="Arial" panose="020B0604020202020204" pitchFamily="34" charset="0"/>
              </a:rPr>
              <a:t>’lik </a:t>
            </a:r>
            <a:r>
              <a:rPr lang="en-US" sz="2800" dirty="0" err="1">
                <a:solidFill>
                  <a:srgbClr val="000000"/>
                </a:solidFill>
                <a:latin typeface="Arial" panose="020B0604020202020204" pitchFamily="34" charset="0"/>
                <a:cs typeface="Arial" panose="020B0604020202020204" pitchFamily="34" charset="0"/>
              </a:rPr>
              <a:t>iyileştirme</a:t>
            </a:r>
            <a:endParaRPr lang="en-US" sz="2800" b="0" i="0" u="none" strike="noStrike" dirty="0">
              <a:solidFill>
                <a:srgbClr val="000000"/>
              </a:solidFill>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C5BD9F1-BC39-A0B8-6B33-E49AFDCA1D28}"/>
              </a:ext>
            </a:extLst>
          </p:cNvPr>
          <p:cNvSpPr txBox="1"/>
          <p:nvPr/>
        </p:nvSpPr>
        <p:spPr>
          <a:xfrm>
            <a:off x="304800" y="3366008"/>
            <a:ext cx="11041984" cy="2000548"/>
          </a:xfrm>
          <a:prstGeom prst="rect">
            <a:avLst/>
          </a:prstGeom>
          <a:noFill/>
        </p:spPr>
        <p:txBody>
          <a:bodyPr wrap="square">
            <a:spAutoFit/>
          </a:bodyPr>
          <a:lstStyle/>
          <a:p>
            <a:pPr algn="l"/>
            <a:r>
              <a:rPr lang="en-US" sz="2800" dirty="0" err="1">
                <a:solidFill>
                  <a:srgbClr val="000000"/>
                </a:solidFill>
                <a:latin typeface="Arial" panose="020B0604020202020204" pitchFamily="34" charset="0"/>
                <a:cs typeface="Arial" panose="020B0604020202020204" pitchFamily="34" charset="0"/>
              </a:rPr>
              <a:t>Ortalama</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bir</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KOBİ’nin</a:t>
            </a:r>
            <a:r>
              <a:rPr lang="en-US" sz="2800"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aylık</a:t>
            </a:r>
            <a:r>
              <a:rPr lang="en-US" sz="3200" b="1" dirty="0">
                <a:solidFill>
                  <a:srgbClr val="000000"/>
                </a:solidFill>
                <a:latin typeface="Arial" panose="020B0604020202020204" pitchFamily="34" charset="0"/>
                <a:cs typeface="Arial" panose="020B0604020202020204" pitchFamily="34" charset="0"/>
              </a:rPr>
              <a:t> OPEX </a:t>
            </a:r>
            <a:r>
              <a:rPr lang="en-US" sz="3200" b="1" dirty="0" err="1">
                <a:solidFill>
                  <a:srgbClr val="000000"/>
                </a:solidFill>
                <a:latin typeface="Arial" panose="020B0604020202020204" pitchFamily="34" charset="0"/>
                <a:cs typeface="Arial" panose="020B0604020202020204" pitchFamily="34" charset="0"/>
              </a:rPr>
              <a:t>maliyeti</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yaklaşık</a:t>
            </a:r>
            <a:r>
              <a:rPr lang="en-US" sz="3200" b="1" dirty="0">
                <a:solidFill>
                  <a:srgbClr val="000000"/>
                </a:solidFill>
                <a:latin typeface="Arial" panose="020B0604020202020204" pitchFamily="34" charset="0"/>
                <a:cs typeface="Arial" panose="020B0604020202020204" pitchFamily="34" charset="0"/>
              </a:rPr>
              <a:t> 10M TL</a:t>
            </a:r>
            <a:endParaRPr lang="en-US" sz="2800" b="1" dirty="0">
              <a:solidFill>
                <a:srgbClr val="000000"/>
              </a:solidFill>
              <a:latin typeface="Arial" panose="020B0604020202020204" pitchFamily="34" charset="0"/>
              <a:cs typeface="Arial" panose="020B0604020202020204" pitchFamily="34" charset="0"/>
            </a:endParaRPr>
          </a:p>
          <a:p>
            <a:pPr algn="l"/>
            <a:endParaRPr lang="en-US" sz="2800" b="0" i="0" u="none" strike="noStrike" dirty="0">
              <a:solidFill>
                <a:srgbClr val="000000"/>
              </a:solidFill>
              <a:effectLst/>
              <a:latin typeface="Arial" panose="020B0604020202020204" pitchFamily="34" charset="0"/>
              <a:cs typeface="Arial" panose="020B0604020202020204" pitchFamily="34" charset="0"/>
            </a:endParaRPr>
          </a:p>
          <a:p>
            <a:pPr algn="l"/>
            <a:endParaRPr lang="en-US" sz="2800" dirty="0">
              <a:solidFill>
                <a:srgbClr val="000000"/>
              </a:solidFill>
              <a:latin typeface="Arial" panose="020B0604020202020204" pitchFamily="34" charset="0"/>
              <a:cs typeface="Arial" panose="020B0604020202020204" pitchFamily="34" charset="0"/>
            </a:endParaRPr>
          </a:p>
          <a:p>
            <a:pPr algn="l"/>
            <a:r>
              <a:rPr lang="en-US" sz="2800" b="0" i="0" u="none" strike="noStrike" dirty="0" err="1">
                <a:solidFill>
                  <a:srgbClr val="000000"/>
                </a:solidFill>
                <a:effectLst/>
                <a:latin typeface="Arial" panose="020B0604020202020204" pitchFamily="34" charset="0"/>
                <a:cs typeface="Arial" panose="020B0604020202020204" pitchFamily="34" charset="0"/>
              </a:rPr>
              <a:t>Hedef</a:t>
            </a:r>
            <a:r>
              <a:rPr lang="en-US" sz="2800" dirty="0" err="1">
                <a:solidFill>
                  <a:srgbClr val="000000"/>
                </a:solidFill>
                <a:latin typeface="Arial" panose="020B0604020202020204" pitchFamily="34" charset="0"/>
                <a:cs typeface="Arial" panose="020B0604020202020204" pitchFamily="34" charset="0"/>
              </a:rPr>
              <a:t>e</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ulaşılması</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durumunda</a:t>
            </a:r>
            <a:r>
              <a:rPr lang="en-US" sz="2800" dirty="0">
                <a:solidFill>
                  <a:srgbClr val="000000"/>
                </a:solidFill>
                <a:latin typeface="Arial" panose="020B0604020202020204" pitchFamily="34" charset="0"/>
                <a:cs typeface="Arial" panose="020B0604020202020204" pitchFamily="34" charset="0"/>
              </a:rPr>
              <a:t> </a:t>
            </a:r>
            <a:r>
              <a:rPr lang="en-US" sz="3600" b="1" dirty="0" err="1">
                <a:solidFill>
                  <a:schemeClr val="accent3">
                    <a:lumMod val="75000"/>
                  </a:schemeClr>
                </a:solidFill>
                <a:latin typeface="Arial" panose="020B0604020202020204" pitchFamily="34" charset="0"/>
                <a:cs typeface="Arial" panose="020B0604020202020204" pitchFamily="34" charset="0"/>
              </a:rPr>
              <a:t>yıllık</a:t>
            </a:r>
            <a:r>
              <a:rPr lang="en-US" sz="3600" b="1" dirty="0">
                <a:solidFill>
                  <a:schemeClr val="accent3">
                    <a:lumMod val="75000"/>
                  </a:schemeClr>
                </a:solidFill>
                <a:latin typeface="Arial" panose="020B0604020202020204" pitchFamily="34" charset="0"/>
                <a:cs typeface="Arial" panose="020B0604020202020204" pitchFamily="34" charset="0"/>
              </a:rPr>
              <a:t> 6M TL</a:t>
            </a:r>
            <a:r>
              <a:rPr lang="en-US" sz="3600" b="1"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maliyet</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azaltımı</a:t>
            </a:r>
            <a:endParaRPr lang="en-US" sz="2800" b="0" i="0" u="none" strike="noStrike"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0653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DDD97-FC4B-9EDE-6ABC-6C4CA0C37B31}"/>
            </a:ext>
          </a:extLst>
        </p:cNvPr>
        <p:cNvGrpSpPr/>
        <p:nvPr/>
      </p:nvGrpSpPr>
      <p:grpSpPr>
        <a:xfrm>
          <a:off x="0" y="0"/>
          <a:ext cx="0" cy="0"/>
          <a:chOff x="0" y="0"/>
          <a:chExt cx="0" cy="0"/>
        </a:xfrm>
      </p:grpSpPr>
      <p:grpSp>
        <p:nvGrpSpPr>
          <p:cNvPr id="3" name="object 3">
            <a:extLst>
              <a:ext uri="{FF2B5EF4-FFF2-40B4-BE49-F238E27FC236}">
                <a16:creationId xmlns:a16="http://schemas.microsoft.com/office/drawing/2014/main" id="{B040E260-021E-1A48-1A30-B43D7965ABD3}"/>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0C920D78-6192-9CF6-E6EF-00289FAE5D0D}"/>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9BAF64BA-D4B9-2D9E-AB52-EB5F08497A9C}"/>
                </a:ext>
              </a:extLst>
            </p:cNvPr>
            <p:cNvPicPr/>
            <p:nvPr/>
          </p:nvPicPr>
          <p:blipFill>
            <a:blip r:embed="rId3"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577326DB-3474-16A8-DCAA-3F4C6886D8A9}"/>
              </a:ext>
            </a:extLst>
          </p:cNvPr>
          <p:cNvSpPr txBox="1">
            <a:spLocks noGrp="1"/>
          </p:cNvSpPr>
          <p:nvPr>
            <p:ph type="title"/>
          </p:nvPr>
        </p:nvSpPr>
        <p:spPr>
          <a:xfrm>
            <a:off x="379272" y="279857"/>
            <a:ext cx="10212528" cy="422551"/>
          </a:xfrm>
          <a:prstGeom prst="rect">
            <a:avLst/>
          </a:prstGeom>
        </p:spPr>
        <p:txBody>
          <a:bodyPr vert="horz" wrap="square" lIns="0" tIns="14604" rIns="0" bIns="0" rtlCol="0">
            <a:spAutoFit/>
          </a:bodyPr>
          <a:lstStyle/>
          <a:p>
            <a:pPr marL="62865">
              <a:lnSpc>
                <a:spcPct val="100000"/>
              </a:lnSpc>
              <a:spcBef>
                <a:spcPts val="114"/>
              </a:spcBef>
            </a:pPr>
            <a:r>
              <a:rPr lang="tr-TR" spc="-10" dirty="0"/>
              <a:t>Maliyet Dönüşümü Çalışma Metodolojimiz</a:t>
            </a:r>
            <a:endParaRPr spc="-10" dirty="0"/>
          </a:p>
        </p:txBody>
      </p:sp>
      <p:sp>
        <p:nvSpPr>
          <p:cNvPr id="8" name="object 8">
            <a:extLst>
              <a:ext uri="{FF2B5EF4-FFF2-40B4-BE49-F238E27FC236}">
                <a16:creationId xmlns:a16="http://schemas.microsoft.com/office/drawing/2014/main" id="{546836D6-F17F-B79A-66FE-B8206CA39D3D}"/>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19</a:t>
            </a:fld>
            <a:endParaRPr spc="-25" dirty="0"/>
          </a:p>
        </p:txBody>
      </p:sp>
      <p:sp>
        <p:nvSpPr>
          <p:cNvPr id="9" name="object 9">
            <a:extLst>
              <a:ext uri="{FF2B5EF4-FFF2-40B4-BE49-F238E27FC236}">
                <a16:creationId xmlns:a16="http://schemas.microsoft.com/office/drawing/2014/main" id="{53AC5353-DD2D-8505-0490-19F5F059899F}"/>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sp>
        <p:nvSpPr>
          <p:cNvPr id="7" name="TextBox 6">
            <a:extLst>
              <a:ext uri="{FF2B5EF4-FFF2-40B4-BE49-F238E27FC236}">
                <a16:creationId xmlns:a16="http://schemas.microsoft.com/office/drawing/2014/main" id="{9C066F9A-6B11-E729-4FA9-166464EEDF78}"/>
              </a:ext>
            </a:extLst>
          </p:cNvPr>
          <p:cNvSpPr txBox="1"/>
          <p:nvPr/>
        </p:nvSpPr>
        <p:spPr>
          <a:xfrm>
            <a:off x="306085" y="1496294"/>
            <a:ext cx="11802079" cy="1938992"/>
          </a:xfrm>
          <a:prstGeom prst="rect">
            <a:avLst/>
          </a:prstGeom>
          <a:noFill/>
        </p:spPr>
        <p:txBody>
          <a:bodyPr wrap="square">
            <a:spAutoFit/>
          </a:bodyPr>
          <a:lstStyle/>
          <a:p>
            <a:pPr algn="l"/>
            <a:r>
              <a:rPr lang="en-US" sz="2400" dirty="0" err="1">
                <a:solidFill>
                  <a:srgbClr val="000000"/>
                </a:solidFill>
                <a:latin typeface="Arial" panose="020B0604020202020204" pitchFamily="34" charset="0"/>
                <a:cs typeface="Arial" panose="020B0604020202020204" pitchFamily="34" charset="0"/>
              </a:rPr>
              <a:t>BeNova</a:t>
            </a:r>
            <a:r>
              <a:rPr lang="en-US" sz="2400" dirty="0">
                <a:solidFill>
                  <a:srgbClr val="000000"/>
                </a:solidFill>
                <a:latin typeface="Arial" panose="020B0604020202020204" pitchFamily="34" charset="0"/>
                <a:cs typeface="Arial" panose="020B0604020202020204" pitchFamily="34" charset="0"/>
              </a:rPr>
              <a:t> Consulting </a:t>
            </a:r>
            <a:r>
              <a:rPr lang="en-US" sz="2400" dirty="0" err="1">
                <a:solidFill>
                  <a:srgbClr val="000000"/>
                </a:solidFill>
                <a:latin typeface="Arial" panose="020B0604020202020204" pitchFamily="34" charset="0"/>
                <a:cs typeface="Arial" panose="020B0604020202020204" pitchFamily="34" charset="0"/>
              </a:rPr>
              <a:t>olarak</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maliyet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dönüşümü</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çalışmaları</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kapsamında</a:t>
            </a:r>
            <a:r>
              <a:rPr lang="en-US" sz="2400" dirty="0">
                <a:solidFill>
                  <a:srgbClr val="000000"/>
                </a:solidFill>
                <a:latin typeface="Arial" panose="020B0604020202020204" pitchFamily="34" charset="0"/>
                <a:cs typeface="Arial" panose="020B0604020202020204" pitchFamily="34" charset="0"/>
              </a:rPr>
              <a:t>:</a:t>
            </a:r>
          </a:p>
          <a:p>
            <a:pPr algn="l"/>
            <a:endParaRPr lang="en-US" sz="2400" b="0" i="0" u="none" strike="noStrike" dirty="0">
              <a:solidFill>
                <a:srgbClr val="000000"/>
              </a:solidFill>
              <a:effectLst/>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400" dirty="0" err="1">
                <a:solidFill>
                  <a:srgbClr val="000000"/>
                </a:solidFill>
                <a:latin typeface="Arial" panose="020B0604020202020204" pitchFamily="34" charset="0"/>
                <a:cs typeface="Arial" panose="020B0604020202020204" pitchFamily="34" charset="0"/>
              </a:rPr>
              <a:t>Geçmiş</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maliyetlerinizi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analiz</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ediyor</a:t>
            </a:r>
            <a:r>
              <a:rPr lang="en-US" sz="2400" dirty="0">
                <a:solidFill>
                  <a:srgbClr val="000000"/>
                </a:solidFill>
                <a:latin typeface="Arial" panose="020B0604020202020204" pitchFamily="34" charset="0"/>
                <a:cs typeface="Arial" panose="020B0604020202020204" pitchFamily="34" charset="0"/>
              </a:rPr>
              <a:t>,</a:t>
            </a:r>
          </a:p>
          <a:p>
            <a:pPr marL="457200" indent="-457200" algn="l">
              <a:buFont typeface="Arial" panose="020B0604020202020204" pitchFamily="34" charset="0"/>
              <a:buChar char="•"/>
            </a:pPr>
            <a:r>
              <a:rPr lang="en-US" sz="2400" dirty="0" err="1">
                <a:solidFill>
                  <a:srgbClr val="000000"/>
                </a:solidFill>
                <a:latin typeface="Arial" panose="020B0604020202020204" pitchFamily="34" charset="0"/>
                <a:cs typeface="Arial" panose="020B0604020202020204" pitchFamily="34" charset="0"/>
              </a:rPr>
              <a:t>Maliyet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dönüşümüne</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yönelik</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iyileştirme</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aksiyonlarını</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tanımlıyor</a:t>
            </a:r>
            <a:r>
              <a:rPr lang="en-US" sz="2400" dirty="0">
                <a:solidFill>
                  <a:srgbClr val="000000"/>
                </a:solidFill>
                <a:latin typeface="Arial" panose="020B0604020202020204" pitchFamily="34" charset="0"/>
                <a:cs typeface="Arial" panose="020B0604020202020204" pitchFamily="34" charset="0"/>
              </a:rPr>
              <a:t>,</a:t>
            </a:r>
          </a:p>
          <a:p>
            <a:pPr marL="457200" indent="-457200" algn="l">
              <a:buFont typeface="Arial" panose="020B0604020202020204" pitchFamily="34" charset="0"/>
              <a:buChar char="•"/>
            </a:pPr>
            <a:r>
              <a:rPr lang="en-US" sz="2400" b="0" i="0" u="none" strike="noStrike" dirty="0" err="1">
                <a:solidFill>
                  <a:srgbClr val="000000"/>
                </a:solidFill>
                <a:effectLst/>
                <a:latin typeface="Arial" panose="020B0604020202020204" pitchFamily="34" charset="0"/>
                <a:cs typeface="Arial" panose="020B0604020202020204" pitchFamily="34" charset="0"/>
              </a:rPr>
              <a:t>Uygulama</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b="0" i="0" u="none" strike="noStrike" dirty="0" err="1">
                <a:solidFill>
                  <a:srgbClr val="000000"/>
                </a:solidFill>
                <a:effectLst/>
                <a:latin typeface="Arial" panose="020B0604020202020204" pitchFamily="34" charset="0"/>
                <a:cs typeface="Arial" panose="020B0604020202020204" pitchFamily="34" charset="0"/>
              </a:rPr>
              <a:t>aşamasında</a:t>
            </a:r>
            <a:r>
              <a:rPr lang="en-US" sz="2400" b="0" i="0" u="none" strike="noStrike" dirty="0">
                <a:solidFill>
                  <a:srgbClr val="000000"/>
                </a:solidFill>
                <a:effectLst/>
                <a:latin typeface="Arial" panose="020B0604020202020204" pitchFamily="34" charset="0"/>
                <a:cs typeface="Arial" panose="020B0604020202020204" pitchFamily="34" charset="0"/>
              </a:rPr>
              <a:t> size </a:t>
            </a:r>
            <a:r>
              <a:rPr lang="en-US" sz="2400" b="0" i="0" u="none" strike="noStrike" dirty="0" err="1">
                <a:solidFill>
                  <a:srgbClr val="000000"/>
                </a:solidFill>
                <a:effectLst/>
                <a:latin typeface="Arial" panose="020B0604020202020204" pitchFamily="34" charset="0"/>
                <a:cs typeface="Arial" panose="020B0604020202020204" pitchFamily="34" charset="0"/>
              </a:rPr>
              <a:t>destek</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b="0" i="0" u="none" strike="noStrike" dirty="0" err="1">
                <a:solidFill>
                  <a:srgbClr val="000000"/>
                </a:solidFill>
                <a:effectLst/>
                <a:latin typeface="Arial" panose="020B0604020202020204" pitchFamily="34" charset="0"/>
                <a:cs typeface="Arial" panose="020B0604020202020204" pitchFamily="34" charset="0"/>
              </a:rPr>
              <a:t>olmaya</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b="0" i="0" u="none" strike="noStrike" dirty="0" err="1">
                <a:solidFill>
                  <a:srgbClr val="000000"/>
                </a:solidFill>
                <a:effectLst/>
                <a:latin typeface="Arial" panose="020B0604020202020204" pitchFamily="34" charset="0"/>
                <a:cs typeface="Arial" panose="020B0604020202020204" pitchFamily="34" charset="0"/>
              </a:rPr>
              <a:t>devam</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b="0" i="0" u="none" strike="noStrike" dirty="0" err="1">
                <a:solidFill>
                  <a:srgbClr val="000000"/>
                </a:solidFill>
                <a:effectLst/>
                <a:latin typeface="Arial" panose="020B0604020202020204" pitchFamily="34" charset="0"/>
                <a:cs typeface="Arial" panose="020B0604020202020204" pitchFamily="34" charset="0"/>
              </a:rPr>
              <a:t>ediyoruz</a:t>
            </a:r>
            <a:r>
              <a:rPr lang="en-US" sz="2400" b="0" i="0" u="none" strike="noStrike" dirty="0">
                <a:solidFill>
                  <a:srgbClr val="000000"/>
                </a:solidFill>
                <a:effectLst/>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0B7288E2-F2FE-268F-8E73-0973D7E40917}"/>
              </a:ext>
            </a:extLst>
          </p:cNvPr>
          <p:cNvSpPr txBox="1"/>
          <p:nvPr/>
        </p:nvSpPr>
        <p:spPr>
          <a:xfrm>
            <a:off x="313721" y="3972095"/>
            <a:ext cx="11802079" cy="1200329"/>
          </a:xfrm>
          <a:prstGeom prst="rect">
            <a:avLst/>
          </a:prstGeom>
          <a:noFill/>
        </p:spPr>
        <p:txBody>
          <a:bodyPr wrap="square">
            <a:spAutoFit/>
          </a:bodyPr>
          <a:lstStyle/>
          <a:p>
            <a:pPr algn="l"/>
            <a:r>
              <a:rPr lang="en-US" sz="2400" dirty="0" err="1">
                <a:solidFill>
                  <a:srgbClr val="000000"/>
                </a:solidFill>
                <a:latin typeface="Arial" panose="020B0604020202020204" pitchFamily="34" charset="0"/>
                <a:cs typeface="Arial" panose="020B0604020202020204" pitchFamily="34" charset="0"/>
              </a:rPr>
              <a:t>Maliyet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dönüşümü</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hizmetimiz</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kapsamında</a:t>
            </a:r>
            <a:r>
              <a:rPr lang="en-US" sz="2400" dirty="0">
                <a:solidFill>
                  <a:srgbClr val="000000"/>
                </a:solidFill>
                <a:latin typeface="Arial" panose="020B0604020202020204" pitchFamily="34" charset="0"/>
                <a:cs typeface="Arial" panose="020B0604020202020204" pitchFamily="34" charset="0"/>
              </a:rPr>
              <a:t>:</a:t>
            </a:r>
          </a:p>
          <a:p>
            <a:pPr marL="457200" indent="-457200" algn="l">
              <a:buFont typeface="Arial" panose="020B0604020202020204" pitchFamily="34" charset="0"/>
              <a:buChar char="•"/>
            </a:pPr>
            <a:r>
              <a:rPr lang="en-US" sz="2400" b="0" i="0" u="none" strike="noStrike" dirty="0" err="1">
                <a:solidFill>
                  <a:srgbClr val="000000"/>
                </a:solidFill>
                <a:effectLst/>
                <a:latin typeface="Arial" panose="020B0604020202020204" pitchFamily="34" charset="0"/>
                <a:cs typeface="Arial" panose="020B0604020202020204" pitchFamily="34" charset="0"/>
              </a:rPr>
              <a:t>Aylık</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b="0" i="0" u="none" strike="noStrike" dirty="0" err="1">
                <a:solidFill>
                  <a:srgbClr val="000000"/>
                </a:solidFill>
                <a:effectLst/>
                <a:latin typeface="Arial" panose="020B0604020202020204" pitchFamily="34" charset="0"/>
                <a:cs typeface="Arial" panose="020B0604020202020204" pitchFamily="34" charset="0"/>
              </a:rPr>
              <a:t>sabit</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b="0" i="0" u="none" strike="noStrike" dirty="0" err="1">
                <a:solidFill>
                  <a:srgbClr val="000000"/>
                </a:solidFill>
                <a:effectLst/>
                <a:latin typeface="Arial" panose="020B0604020202020204" pitchFamily="34" charset="0"/>
                <a:cs typeface="Arial" panose="020B0604020202020204" pitchFamily="34" charset="0"/>
              </a:rPr>
              <a:t>danışmanlık</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b="0" i="0" u="none" strike="noStrike" dirty="0" err="1">
                <a:solidFill>
                  <a:srgbClr val="000000"/>
                </a:solidFill>
                <a:effectLst/>
                <a:latin typeface="Arial" panose="020B0604020202020204" pitchFamily="34" charset="0"/>
                <a:cs typeface="Arial" panose="020B0604020202020204" pitchFamily="34" charset="0"/>
              </a:rPr>
              <a:t>ücreti</a:t>
            </a:r>
            <a:endParaRPr lang="en-US" sz="2400" b="0" i="0" u="none" strike="noStrike" dirty="0">
              <a:solidFill>
                <a:srgbClr val="000000"/>
              </a:solidFill>
              <a:effectLst/>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400" dirty="0" err="1">
                <a:solidFill>
                  <a:srgbClr val="000000"/>
                </a:solidFill>
                <a:latin typeface="Arial" panose="020B0604020202020204" pitchFamily="34" charset="0"/>
                <a:cs typeface="Arial" panose="020B0604020202020204" pitchFamily="34" charset="0"/>
              </a:rPr>
              <a:t>Düşürülen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maliyet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üzerinden</a:t>
            </a:r>
            <a:r>
              <a:rPr lang="en-US" sz="2400" dirty="0">
                <a:solidFill>
                  <a:srgbClr val="000000"/>
                </a:solidFill>
                <a:latin typeface="Arial" panose="020B0604020202020204" pitchFamily="34" charset="0"/>
                <a:cs typeface="Arial" panose="020B0604020202020204" pitchFamily="34" charset="0"/>
              </a:rPr>
              <a:t> “success fee”</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E4D55BE-CB5C-D63A-7097-35F7650CA0A8}"/>
              </a:ext>
            </a:extLst>
          </p:cNvPr>
          <p:cNvSpPr txBox="1"/>
          <p:nvPr/>
        </p:nvSpPr>
        <p:spPr>
          <a:xfrm>
            <a:off x="0" y="5562600"/>
            <a:ext cx="12190095" cy="523220"/>
          </a:xfrm>
          <a:prstGeom prst="rect">
            <a:avLst/>
          </a:prstGeom>
          <a:noFill/>
        </p:spPr>
        <p:txBody>
          <a:bodyPr wrap="square">
            <a:spAutoFit/>
          </a:bodyPr>
          <a:lstStyle/>
          <a:p>
            <a:pPr algn="ctr"/>
            <a:r>
              <a:rPr lang="en-US" sz="2800" b="1" i="1" dirty="0" err="1">
                <a:solidFill>
                  <a:srgbClr val="FF0000"/>
                </a:solidFill>
              </a:rPr>
              <a:t>Maliyeti</a:t>
            </a:r>
            <a:r>
              <a:rPr lang="en-US" sz="2800" b="1" i="1" dirty="0">
                <a:solidFill>
                  <a:srgbClr val="FF0000"/>
                </a:solidFill>
              </a:rPr>
              <a:t> %5 </a:t>
            </a:r>
            <a:r>
              <a:rPr lang="en-US" sz="2800" b="1" i="1" dirty="0" err="1">
                <a:solidFill>
                  <a:srgbClr val="FF0000"/>
                </a:solidFill>
              </a:rPr>
              <a:t>düşüremezsek</a:t>
            </a:r>
            <a:r>
              <a:rPr lang="en-US" sz="2800" b="1" i="1" dirty="0">
                <a:solidFill>
                  <a:srgbClr val="FF0000"/>
                </a:solidFill>
              </a:rPr>
              <a:t> </a:t>
            </a:r>
            <a:r>
              <a:rPr lang="en-US" sz="2800" b="1" i="1" dirty="0" err="1">
                <a:solidFill>
                  <a:srgbClr val="FF0000"/>
                </a:solidFill>
              </a:rPr>
              <a:t>başarı</a:t>
            </a:r>
            <a:r>
              <a:rPr lang="en-US" sz="2800" b="1" i="1" dirty="0">
                <a:solidFill>
                  <a:srgbClr val="FF0000"/>
                </a:solidFill>
              </a:rPr>
              <a:t> </a:t>
            </a:r>
            <a:r>
              <a:rPr lang="en-US" sz="2800" b="1" i="1" dirty="0" err="1">
                <a:solidFill>
                  <a:srgbClr val="FF0000"/>
                </a:solidFill>
              </a:rPr>
              <a:t>primi</a:t>
            </a:r>
            <a:r>
              <a:rPr lang="en-US" sz="2800" b="1" i="1" dirty="0">
                <a:solidFill>
                  <a:srgbClr val="FF0000"/>
                </a:solidFill>
              </a:rPr>
              <a:t> </a:t>
            </a:r>
            <a:r>
              <a:rPr lang="en-US" sz="2800" b="1" i="1" dirty="0" err="1">
                <a:solidFill>
                  <a:srgbClr val="FF0000"/>
                </a:solidFill>
              </a:rPr>
              <a:t>talep</a:t>
            </a:r>
            <a:r>
              <a:rPr lang="en-US" sz="2800" b="1" i="1" dirty="0">
                <a:solidFill>
                  <a:srgbClr val="FF0000"/>
                </a:solidFill>
              </a:rPr>
              <a:t> </a:t>
            </a:r>
            <a:r>
              <a:rPr lang="en-US" sz="2800" b="1" i="1" dirty="0" err="1">
                <a:solidFill>
                  <a:srgbClr val="FF0000"/>
                </a:solidFill>
              </a:rPr>
              <a:t>etmiyoruz</a:t>
            </a:r>
            <a:endParaRPr lang="en-US" sz="1400" i="1" dirty="0">
              <a:solidFill>
                <a:srgbClr val="FF0000"/>
              </a:solidFill>
            </a:endParaRPr>
          </a:p>
        </p:txBody>
      </p:sp>
    </p:spTree>
    <p:extLst>
      <p:ext uri="{BB962C8B-B14F-4D97-AF65-F5344CB8AC3E}">
        <p14:creationId xmlns:p14="http://schemas.microsoft.com/office/powerpoint/2010/main" val="4208080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A690697A-D092-409E-9E64-B5AED097ACF1}"/>
              </a:ext>
            </a:extLst>
          </p:cNvPr>
          <p:cNvPicPr>
            <a:picLocks noChangeAspect="1"/>
          </p:cNvPicPr>
          <p:nvPr/>
        </p:nvPicPr>
        <p:blipFill>
          <a:blip r:embed="rId2"/>
          <a:stretch>
            <a:fillRect/>
          </a:stretch>
        </p:blipFill>
        <p:spPr>
          <a:xfrm>
            <a:off x="8204451" y="1553284"/>
            <a:ext cx="1815104" cy="644955"/>
          </a:xfrm>
          <a:prstGeom prst="rect">
            <a:avLst/>
          </a:prstGeom>
        </p:spPr>
      </p:pic>
      <p:pic>
        <p:nvPicPr>
          <p:cNvPr id="1034" name="Picture 10" descr="BİTES Savunma Havacılık ve Uzay Teknolojileri A.Ş. Yazılım Mühendisi İş  İlanı">
            <a:extLst>
              <a:ext uri="{FF2B5EF4-FFF2-40B4-BE49-F238E27FC236}">
                <a16:creationId xmlns:a16="http://schemas.microsoft.com/office/drawing/2014/main" id="{72C392F6-C228-4659-BAE5-E0099104E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1002" y="1380006"/>
            <a:ext cx="1184751" cy="6229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 / Bilkent Universitesi – Bilkent Üniversitesi Logosu">
            <a:extLst>
              <a:ext uri="{FF2B5EF4-FFF2-40B4-BE49-F238E27FC236}">
                <a16:creationId xmlns:a16="http://schemas.microsoft.com/office/drawing/2014/main" id="{8D36354A-B782-4211-BFAE-3AAE4281B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903" y="5071513"/>
            <a:ext cx="2760364" cy="5919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rand New: New Logo and Identity for McKinsey by Wolff Olins | Identity logo,  Identity design logo, Serif logo">
            <a:extLst>
              <a:ext uri="{FF2B5EF4-FFF2-40B4-BE49-F238E27FC236}">
                <a16:creationId xmlns:a16="http://schemas.microsoft.com/office/drawing/2014/main" id="{1A7C4BD3-3CAC-4729-901C-2B5A8F3CC7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3144" y="1867343"/>
            <a:ext cx="1967605" cy="678131"/>
          </a:xfrm>
          <a:prstGeom prst="rect">
            <a:avLst/>
          </a:prstGeom>
          <a:noFill/>
          <a:extLst>
            <a:ext uri="{909E8E84-426E-40DD-AFC4-6F175D3DCCD1}">
              <a14:hiddenFill xmlns:a14="http://schemas.microsoft.com/office/drawing/2010/main">
                <a:solidFill>
                  <a:srgbClr val="FFFFFF"/>
                </a:solidFill>
              </a14:hiddenFill>
            </a:ext>
          </a:extLst>
        </p:spPr>
      </p:pic>
      <p:grpSp>
        <p:nvGrpSpPr>
          <p:cNvPr id="336" name="Google Shape;1363;p34">
            <a:extLst>
              <a:ext uri="{FF2B5EF4-FFF2-40B4-BE49-F238E27FC236}">
                <a16:creationId xmlns:a16="http://schemas.microsoft.com/office/drawing/2014/main" id="{85D2B215-17CC-45F3-8B1C-4175C9D5938D}"/>
              </a:ext>
            </a:extLst>
          </p:cNvPr>
          <p:cNvGrpSpPr/>
          <p:nvPr/>
        </p:nvGrpSpPr>
        <p:grpSpPr>
          <a:xfrm>
            <a:off x="3388620" y="1820629"/>
            <a:ext cx="5612939" cy="3771400"/>
            <a:chOff x="5976993" y="238644"/>
            <a:chExt cx="671226" cy="612558"/>
          </a:xfrm>
        </p:grpSpPr>
        <p:grpSp>
          <p:nvGrpSpPr>
            <p:cNvPr id="337" name="Google Shape;1364;p34">
              <a:extLst>
                <a:ext uri="{FF2B5EF4-FFF2-40B4-BE49-F238E27FC236}">
                  <a16:creationId xmlns:a16="http://schemas.microsoft.com/office/drawing/2014/main" id="{2F861738-2ADE-4D0D-8893-E6856AC58232}"/>
                </a:ext>
              </a:extLst>
            </p:cNvPr>
            <p:cNvGrpSpPr/>
            <p:nvPr/>
          </p:nvGrpSpPr>
          <p:grpSpPr>
            <a:xfrm>
              <a:off x="6207869" y="264821"/>
              <a:ext cx="255900" cy="309550"/>
              <a:chOff x="4721075" y="260350"/>
              <a:chExt cx="255900" cy="309550"/>
            </a:xfrm>
          </p:grpSpPr>
          <p:sp>
            <p:nvSpPr>
              <p:cNvPr id="358" name="Google Shape;1365;p34">
                <a:extLst>
                  <a:ext uri="{FF2B5EF4-FFF2-40B4-BE49-F238E27FC236}">
                    <a16:creationId xmlns:a16="http://schemas.microsoft.com/office/drawing/2014/main" id="{9AA77C40-F69B-47E5-AE84-AA24025982BC}"/>
                  </a:ext>
                </a:extLst>
              </p:cNvPr>
              <p:cNvSpPr/>
              <p:nvPr/>
            </p:nvSpPr>
            <p:spPr>
              <a:xfrm>
                <a:off x="4721075" y="272900"/>
                <a:ext cx="74325" cy="294475"/>
              </a:xfrm>
              <a:custGeom>
                <a:avLst/>
                <a:gdLst/>
                <a:ahLst/>
                <a:cxnLst/>
                <a:rect l="l" t="t" r="r" b="b"/>
                <a:pathLst>
                  <a:path w="2973" h="11779" extrusionOk="0">
                    <a:moveTo>
                      <a:pt x="30" y="1"/>
                    </a:moveTo>
                    <a:lnTo>
                      <a:pt x="1" y="7488"/>
                    </a:lnTo>
                    <a:lnTo>
                      <a:pt x="2943" y="11779"/>
                    </a:lnTo>
                    <a:lnTo>
                      <a:pt x="2972" y="4292"/>
                    </a:lnTo>
                    <a:lnTo>
                      <a:pt x="30" y="1"/>
                    </a:lnTo>
                    <a:close/>
                  </a:path>
                </a:pathLst>
              </a:custGeom>
              <a:solidFill>
                <a:schemeClr val="accent3">
                  <a:lumMod val="40000"/>
                  <a:lumOff val="6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9" name="Google Shape;1366;p34">
                <a:extLst>
                  <a:ext uri="{FF2B5EF4-FFF2-40B4-BE49-F238E27FC236}">
                    <a16:creationId xmlns:a16="http://schemas.microsoft.com/office/drawing/2014/main" id="{EC1F02F5-BF0C-41DD-9A68-2EBD1FB141B3}"/>
                  </a:ext>
                </a:extLst>
              </p:cNvPr>
              <p:cNvSpPr/>
              <p:nvPr/>
            </p:nvSpPr>
            <p:spPr>
              <a:xfrm>
                <a:off x="4794825" y="375875"/>
                <a:ext cx="103175" cy="194025"/>
              </a:xfrm>
              <a:custGeom>
                <a:avLst/>
                <a:gdLst/>
                <a:ahLst/>
                <a:cxnLst/>
                <a:rect l="l" t="t" r="r" b="b"/>
                <a:pathLst>
                  <a:path w="4127" h="7761" extrusionOk="0">
                    <a:moveTo>
                      <a:pt x="1804" y="0"/>
                    </a:moveTo>
                    <a:cubicBezTo>
                      <a:pt x="1717" y="0"/>
                      <a:pt x="1623" y="0"/>
                      <a:pt x="1537" y="8"/>
                    </a:cubicBezTo>
                    <a:lnTo>
                      <a:pt x="1522" y="8"/>
                    </a:lnTo>
                    <a:cubicBezTo>
                      <a:pt x="1429" y="8"/>
                      <a:pt x="1342" y="15"/>
                      <a:pt x="1248" y="22"/>
                    </a:cubicBezTo>
                    <a:lnTo>
                      <a:pt x="1155" y="29"/>
                    </a:lnTo>
                    <a:lnTo>
                      <a:pt x="960" y="44"/>
                    </a:lnTo>
                    <a:lnTo>
                      <a:pt x="909" y="51"/>
                    </a:lnTo>
                    <a:lnTo>
                      <a:pt x="866" y="58"/>
                    </a:lnTo>
                    <a:cubicBezTo>
                      <a:pt x="765" y="65"/>
                      <a:pt x="664" y="80"/>
                      <a:pt x="570" y="87"/>
                    </a:cubicBezTo>
                    <a:lnTo>
                      <a:pt x="534" y="94"/>
                    </a:lnTo>
                    <a:cubicBezTo>
                      <a:pt x="426" y="108"/>
                      <a:pt x="318" y="130"/>
                      <a:pt x="210" y="145"/>
                    </a:cubicBezTo>
                    <a:lnTo>
                      <a:pt x="181" y="152"/>
                    </a:lnTo>
                    <a:lnTo>
                      <a:pt x="29" y="181"/>
                    </a:lnTo>
                    <a:lnTo>
                      <a:pt x="1" y="7667"/>
                    </a:lnTo>
                    <a:lnTo>
                      <a:pt x="181" y="7638"/>
                    </a:lnTo>
                    <a:cubicBezTo>
                      <a:pt x="289" y="7617"/>
                      <a:pt x="397" y="7602"/>
                      <a:pt x="505" y="7588"/>
                    </a:cubicBezTo>
                    <a:lnTo>
                      <a:pt x="542" y="7581"/>
                    </a:lnTo>
                    <a:cubicBezTo>
                      <a:pt x="635" y="7566"/>
                      <a:pt x="736" y="7552"/>
                      <a:pt x="837" y="7545"/>
                    </a:cubicBezTo>
                    <a:lnTo>
                      <a:pt x="924" y="7537"/>
                    </a:lnTo>
                    <a:cubicBezTo>
                      <a:pt x="989" y="7530"/>
                      <a:pt x="1054" y="7523"/>
                      <a:pt x="1119" y="7516"/>
                    </a:cubicBezTo>
                    <a:lnTo>
                      <a:pt x="1212" y="7508"/>
                    </a:lnTo>
                    <a:cubicBezTo>
                      <a:pt x="1306" y="7508"/>
                      <a:pt x="1393" y="7501"/>
                      <a:pt x="1486" y="7494"/>
                    </a:cubicBezTo>
                    <a:lnTo>
                      <a:pt x="2164" y="7494"/>
                    </a:lnTo>
                    <a:lnTo>
                      <a:pt x="2316" y="7501"/>
                    </a:lnTo>
                    <a:lnTo>
                      <a:pt x="2438" y="7508"/>
                    </a:lnTo>
                    <a:lnTo>
                      <a:pt x="2590" y="7516"/>
                    </a:lnTo>
                    <a:lnTo>
                      <a:pt x="2712" y="7530"/>
                    </a:lnTo>
                    <a:lnTo>
                      <a:pt x="2857" y="7545"/>
                    </a:lnTo>
                    <a:lnTo>
                      <a:pt x="2979" y="7552"/>
                    </a:lnTo>
                    <a:lnTo>
                      <a:pt x="3124" y="7573"/>
                    </a:lnTo>
                    <a:lnTo>
                      <a:pt x="3246" y="7588"/>
                    </a:lnTo>
                    <a:lnTo>
                      <a:pt x="3398" y="7617"/>
                    </a:lnTo>
                    <a:lnTo>
                      <a:pt x="3520" y="7638"/>
                    </a:lnTo>
                    <a:lnTo>
                      <a:pt x="3672" y="7667"/>
                    </a:lnTo>
                    <a:lnTo>
                      <a:pt x="3780" y="7689"/>
                    </a:lnTo>
                    <a:cubicBezTo>
                      <a:pt x="3888" y="7710"/>
                      <a:pt x="3996" y="7732"/>
                      <a:pt x="4097" y="7761"/>
                    </a:cubicBezTo>
                    <a:lnTo>
                      <a:pt x="4126" y="267"/>
                    </a:lnTo>
                    <a:cubicBezTo>
                      <a:pt x="4025" y="238"/>
                      <a:pt x="3917" y="217"/>
                      <a:pt x="3816" y="195"/>
                    </a:cubicBezTo>
                    <a:lnTo>
                      <a:pt x="3773" y="188"/>
                    </a:lnTo>
                    <a:cubicBezTo>
                      <a:pt x="3751" y="181"/>
                      <a:pt x="3729" y="173"/>
                      <a:pt x="3701" y="173"/>
                    </a:cubicBezTo>
                    <a:lnTo>
                      <a:pt x="3549" y="145"/>
                    </a:lnTo>
                    <a:lnTo>
                      <a:pt x="3434" y="123"/>
                    </a:lnTo>
                    <a:lnTo>
                      <a:pt x="3275" y="101"/>
                    </a:lnTo>
                    <a:lnTo>
                      <a:pt x="3210" y="87"/>
                    </a:lnTo>
                    <a:lnTo>
                      <a:pt x="3160" y="80"/>
                    </a:lnTo>
                    <a:lnTo>
                      <a:pt x="3015" y="65"/>
                    </a:lnTo>
                    <a:lnTo>
                      <a:pt x="2886" y="51"/>
                    </a:lnTo>
                    <a:lnTo>
                      <a:pt x="2741" y="36"/>
                    </a:lnTo>
                    <a:lnTo>
                      <a:pt x="2662" y="29"/>
                    </a:lnTo>
                    <a:lnTo>
                      <a:pt x="2619" y="29"/>
                    </a:lnTo>
                    <a:lnTo>
                      <a:pt x="2467" y="15"/>
                    </a:lnTo>
                    <a:lnTo>
                      <a:pt x="2352" y="8"/>
                    </a:lnTo>
                    <a:lnTo>
                      <a:pt x="2200" y="0"/>
                    </a:lnTo>
                    <a:close/>
                  </a:path>
                </a:pathLst>
              </a:custGeom>
              <a:solidFill>
                <a:srgbClr val="586D7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0" name="Google Shape;1367;p34">
                <a:extLst>
                  <a:ext uri="{FF2B5EF4-FFF2-40B4-BE49-F238E27FC236}">
                    <a16:creationId xmlns:a16="http://schemas.microsoft.com/office/drawing/2014/main" id="{345B6EC8-3B44-4197-BBFD-548CC1FB4315}"/>
                  </a:ext>
                </a:extLst>
              </p:cNvPr>
              <p:cNvSpPr/>
              <p:nvPr/>
            </p:nvSpPr>
            <p:spPr>
              <a:xfrm>
                <a:off x="4897425" y="276875"/>
                <a:ext cx="79550" cy="292850"/>
              </a:xfrm>
              <a:custGeom>
                <a:avLst/>
                <a:gdLst/>
                <a:ahLst/>
                <a:cxnLst/>
                <a:rect l="l" t="t" r="r" b="b"/>
                <a:pathLst>
                  <a:path w="3182" h="11714" extrusionOk="0">
                    <a:moveTo>
                      <a:pt x="3181" y="1"/>
                    </a:moveTo>
                    <a:lnTo>
                      <a:pt x="29" y="4227"/>
                    </a:lnTo>
                    <a:lnTo>
                      <a:pt x="0" y="11714"/>
                    </a:lnTo>
                    <a:lnTo>
                      <a:pt x="3152" y="7487"/>
                    </a:lnTo>
                    <a:lnTo>
                      <a:pt x="3181" y="1"/>
                    </a:ln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1" name="Google Shape;1368;p34">
                <a:extLst>
                  <a:ext uri="{FF2B5EF4-FFF2-40B4-BE49-F238E27FC236}">
                    <a16:creationId xmlns:a16="http://schemas.microsoft.com/office/drawing/2014/main" id="{F083E0B6-8D40-41E6-9DB6-98F7891D4DF2}"/>
                  </a:ext>
                </a:extLst>
              </p:cNvPr>
              <p:cNvSpPr/>
              <p:nvPr/>
            </p:nvSpPr>
            <p:spPr>
              <a:xfrm>
                <a:off x="4721800" y="260350"/>
                <a:ext cx="255175" cy="122225"/>
              </a:xfrm>
              <a:custGeom>
                <a:avLst/>
                <a:gdLst/>
                <a:ahLst/>
                <a:cxnLst/>
                <a:rect l="l" t="t" r="r" b="b"/>
                <a:pathLst>
                  <a:path w="10207" h="4889" extrusionOk="0">
                    <a:moveTo>
                      <a:pt x="4749" y="1"/>
                    </a:moveTo>
                    <a:cubicBezTo>
                      <a:pt x="3158" y="1"/>
                      <a:pt x="1567" y="168"/>
                      <a:pt x="1" y="503"/>
                    </a:cubicBezTo>
                    <a:lnTo>
                      <a:pt x="2943" y="4794"/>
                    </a:lnTo>
                    <a:cubicBezTo>
                      <a:pt x="3555" y="4675"/>
                      <a:pt x="4174" y="4614"/>
                      <a:pt x="4792" y="4614"/>
                    </a:cubicBezTo>
                    <a:cubicBezTo>
                      <a:pt x="5552" y="4614"/>
                      <a:pt x="6311" y="4705"/>
                      <a:pt x="7054" y="4888"/>
                    </a:cubicBezTo>
                    <a:lnTo>
                      <a:pt x="10206" y="662"/>
                    </a:lnTo>
                    <a:cubicBezTo>
                      <a:pt x="8412" y="222"/>
                      <a:pt x="6580" y="1"/>
                      <a:pt x="4749" y="1"/>
                    </a:cubicBezTo>
                    <a:close/>
                  </a:path>
                </a:pathLst>
              </a:custGeom>
              <a:solidFill>
                <a:srgbClr val="2B204E"/>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338" name="Google Shape;1369;p34">
              <a:extLst>
                <a:ext uri="{FF2B5EF4-FFF2-40B4-BE49-F238E27FC236}">
                  <a16:creationId xmlns:a16="http://schemas.microsoft.com/office/drawing/2014/main" id="{AEE5D975-1A8A-40BD-9063-A2A8C02BB1BC}"/>
                </a:ext>
              </a:extLst>
            </p:cNvPr>
            <p:cNvGrpSpPr/>
            <p:nvPr/>
          </p:nvGrpSpPr>
          <p:grpSpPr>
            <a:xfrm>
              <a:off x="6014775" y="319425"/>
              <a:ext cx="267975" cy="297900"/>
              <a:chOff x="4428250" y="314750"/>
              <a:chExt cx="267975" cy="297900"/>
            </a:xfrm>
          </p:grpSpPr>
          <p:sp>
            <p:nvSpPr>
              <p:cNvPr id="355" name="Google Shape;1370;p34">
                <a:extLst>
                  <a:ext uri="{FF2B5EF4-FFF2-40B4-BE49-F238E27FC236}">
                    <a16:creationId xmlns:a16="http://schemas.microsoft.com/office/drawing/2014/main" id="{FA8ED02A-C78B-47AC-8CAB-FB38E9819FB9}"/>
                  </a:ext>
                </a:extLst>
              </p:cNvPr>
              <p:cNvSpPr/>
              <p:nvPr/>
            </p:nvSpPr>
            <p:spPr>
              <a:xfrm>
                <a:off x="4428975" y="314750"/>
                <a:ext cx="267250" cy="152575"/>
              </a:xfrm>
              <a:custGeom>
                <a:avLst/>
                <a:gdLst/>
                <a:ahLst/>
                <a:cxnLst/>
                <a:rect l="l" t="t" r="r" b="b"/>
                <a:pathLst>
                  <a:path w="10690" h="6103" extrusionOk="0">
                    <a:moveTo>
                      <a:pt x="7747" y="0"/>
                    </a:moveTo>
                    <a:cubicBezTo>
                      <a:pt x="4386" y="729"/>
                      <a:pt x="1530" y="2207"/>
                      <a:pt x="1" y="4263"/>
                    </a:cubicBezTo>
                    <a:lnTo>
                      <a:pt x="7314" y="6102"/>
                    </a:lnTo>
                    <a:cubicBezTo>
                      <a:pt x="7970" y="5215"/>
                      <a:pt x="9225" y="4580"/>
                      <a:pt x="10689" y="4292"/>
                    </a:cubicBezTo>
                    <a:lnTo>
                      <a:pt x="7747" y="0"/>
                    </a:lnTo>
                    <a:close/>
                  </a:path>
                </a:pathLst>
              </a:custGeom>
              <a:solidFill>
                <a:srgbClr val="2B204E"/>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356" name="Google Shape;1371;p34">
                <a:extLst>
                  <a:ext uri="{FF2B5EF4-FFF2-40B4-BE49-F238E27FC236}">
                    <a16:creationId xmlns:a16="http://schemas.microsoft.com/office/drawing/2014/main" id="{A521EE9A-C496-494D-BECA-ACDBE74D817B}"/>
                  </a:ext>
                </a:extLst>
              </p:cNvPr>
              <p:cNvSpPr/>
              <p:nvPr/>
            </p:nvSpPr>
            <p:spPr>
              <a:xfrm>
                <a:off x="4611100" y="422025"/>
                <a:ext cx="84775" cy="190450"/>
              </a:xfrm>
              <a:custGeom>
                <a:avLst/>
                <a:gdLst/>
                <a:ahLst/>
                <a:cxnLst/>
                <a:rect l="l" t="t" r="r" b="b"/>
                <a:pathLst>
                  <a:path w="3391" h="7618" extrusionOk="0">
                    <a:moveTo>
                      <a:pt x="3390" y="1"/>
                    </a:moveTo>
                    <a:cubicBezTo>
                      <a:pt x="3318" y="22"/>
                      <a:pt x="3231" y="37"/>
                      <a:pt x="3145" y="58"/>
                    </a:cubicBezTo>
                    <a:lnTo>
                      <a:pt x="3065" y="80"/>
                    </a:lnTo>
                    <a:lnTo>
                      <a:pt x="2900" y="123"/>
                    </a:lnTo>
                    <a:lnTo>
                      <a:pt x="2806" y="145"/>
                    </a:lnTo>
                    <a:cubicBezTo>
                      <a:pt x="2755" y="159"/>
                      <a:pt x="2705" y="174"/>
                      <a:pt x="2654" y="188"/>
                    </a:cubicBezTo>
                    <a:lnTo>
                      <a:pt x="2553" y="217"/>
                    </a:lnTo>
                    <a:lnTo>
                      <a:pt x="2481" y="239"/>
                    </a:lnTo>
                    <a:lnTo>
                      <a:pt x="2395" y="268"/>
                    </a:lnTo>
                    <a:lnTo>
                      <a:pt x="2330" y="289"/>
                    </a:lnTo>
                    <a:cubicBezTo>
                      <a:pt x="2258" y="318"/>
                      <a:pt x="2186" y="340"/>
                      <a:pt x="2113" y="369"/>
                    </a:cubicBezTo>
                    <a:lnTo>
                      <a:pt x="2085" y="383"/>
                    </a:lnTo>
                    <a:lnTo>
                      <a:pt x="1897" y="455"/>
                    </a:lnTo>
                    <a:lnTo>
                      <a:pt x="1839" y="484"/>
                    </a:lnTo>
                    <a:cubicBezTo>
                      <a:pt x="1782" y="506"/>
                      <a:pt x="1724" y="534"/>
                      <a:pt x="1673" y="556"/>
                    </a:cubicBezTo>
                    <a:lnTo>
                      <a:pt x="1623" y="578"/>
                    </a:lnTo>
                    <a:cubicBezTo>
                      <a:pt x="1558" y="607"/>
                      <a:pt x="1493" y="643"/>
                      <a:pt x="1428" y="679"/>
                    </a:cubicBezTo>
                    <a:lnTo>
                      <a:pt x="1385" y="700"/>
                    </a:lnTo>
                    <a:cubicBezTo>
                      <a:pt x="1334" y="729"/>
                      <a:pt x="1284" y="758"/>
                      <a:pt x="1234" y="787"/>
                    </a:cubicBezTo>
                    <a:lnTo>
                      <a:pt x="1183" y="816"/>
                    </a:lnTo>
                    <a:lnTo>
                      <a:pt x="1140" y="837"/>
                    </a:lnTo>
                    <a:lnTo>
                      <a:pt x="1068" y="888"/>
                    </a:lnTo>
                    <a:lnTo>
                      <a:pt x="981" y="946"/>
                    </a:lnTo>
                    <a:cubicBezTo>
                      <a:pt x="945" y="967"/>
                      <a:pt x="909" y="989"/>
                      <a:pt x="880" y="1010"/>
                    </a:cubicBezTo>
                    <a:lnTo>
                      <a:pt x="786" y="1075"/>
                    </a:lnTo>
                    <a:lnTo>
                      <a:pt x="693" y="1147"/>
                    </a:lnTo>
                    <a:lnTo>
                      <a:pt x="613" y="1212"/>
                    </a:lnTo>
                    <a:cubicBezTo>
                      <a:pt x="577" y="1234"/>
                      <a:pt x="548" y="1263"/>
                      <a:pt x="519" y="1284"/>
                    </a:cubicBezTo>
                    <a:lnTo>
                      <a:pt x="447" y="1349"/>
                    </a:lnTo>
                    <a:lnTo>
                      <a:pt x="433" y="1364"/>
                    </a:lnTo>
                    <a:cubicBezTo>
                      <a:pt x="390" y="1400"/>
                      <a:pt x="354" y="1443"/>
                      <a:pt x="310" y="1479"/>
                    </a:cubicBezTo>
                    <a:lnTo>
                      <a:pt x="289" y="1508"/>
                    </a:lnTo>
                    <a:cubicBezTo>
                      <a:pt x="245" y="1551"/>
                      <a:pt x="195" y="1595"/>
                      <a:pt x="159" y="1645"/>
                    </a:cubicBezTo>
                    <a:cubicBezTo>
                      <a:pt x="130" y="1681"/>
                      <a:pt x="101" y="1710"/>
                      <a:pt x="72" y="1746"/>
                    </a:cubicBezTo>
                    <a:lnTo>
                      <a:pt x="29" y="1804"/>
                    </a:lnTo>
                    <a:lnTo>
                      <a:pt x="0" y="7617"/>
                    </a:lnTo>
                    <a:cubicBezTo>
                      <a:pt x="43" y="7567"/>
                      <a:pt x="87" y="7509"/>
                      <a:pt x="130" y="7458"/>
                    </a:cubicBezTo>
                    <a:lnTo>
                      <a:pt x="130" y="7451"/>
                    </a:lnTo>
                    <a:cubicBezTo>
                      <a:pt x="173" y="7401"/>
                      <a:pt x="209" y="7357"/>
                      <a:pt x="253" y="7314"/>
                    </a:cubicBezTo>
                    <a:lnTo>
                      <a:pt x="281" y="7285"/>
                    </a:lnTo>
                    <a:cubicBezTo>
                      <a:pt x="325" y="7242"/>
                      <a:pt x="368" y="7199"/>
                      <a:pt x="411" y="7155"/>
                    </a:cubicBezTo>
                    <a:cubicBezTo>
                      <a:pt x="440" y="7134"/>
                      <a:pt x="462" y="7112"/>
                      <a:pt x="491" y="7091"/>
                    </a:cubicBezTo>
                    <a:cubicBezTo>
                      <a:pt x="512" y="7069"/>
                      <a:pt x="548" y="7040"/>
                      <a:pt x="577" y="7018"/>
                    </a:cubicBezTo>
                    <a:lnTo>
                      <a:pt x="657" y="6953"/>
                    </a:lnTo>
                    <a:cubicBezTo>
                      <a:pt x="693" y="6925"/>
                      <a:pt x="721" y="6903"/>
                      <a:pt x="757" y="6881"/>
                    </a:cubicBezTo>
                    <a:cubicBezTo>
                      <a:pt x="786" y="6852"/>
                      <a:pt x="815" y="6838"/>
                      <a:pt x="844" y="6816"/>
                    </a:cubicBezTo>
                    <a:cubicBezTo>
                      <a:pt x="873" y="6802"/>
                      <a:pt x="909" y="6773"/>
                      <a:pt x="945" y="6752"/>
                    </a:cubicBezTo>
                    <a:lnTo>
                      <a:pt x="1032" y="6694"/>
                    </a:lnTo>
                    <a:lnTo>
                      <a:pt x="1147" y="6622"/>
                    </a:lnTo>
                    <a:lnTo>
                      <a:pt x="1197" y="6593"/>
                    </a:lnTo>
                    <a:cubicBezTo>
                      <a:pt x="1248" y="6564"/>
                      <a:pt x="1298" y="6535"/>
                      <a:pt x="1349" y="6506"/>
                    </a:cubicBezTo>
                    <a:lnTo>
                      <a:pt x="1392" y="6485"/>
                    </a:lnTo>
                    <a:cubicBezTo>
                      <a:pt x="1457" y="6449"/>
                      <a:pt x="1522" y="6413"/>
                      <a:pt x="1594" y="6384"/>
                    </a:cubicBezTo>
                    <a:lnTo>
                      <a:pt x="1637" y="6362"/>
                    </a:lnTo>
                    <a:cubicBezTo>
                      <a:pt x="1688" y="6340"/>
                      <a:pt x="1746" y="6312"/>
                      <a:pt x="1803" y="6290"/>
                    </a:cubicBezTo>
                    <a:lnTo>
                      <a:pt x="1861" y="6261"/>
                    </a:lnTo>
                    <a:cubicBezTo>
                      <a:pt x="1926" y="6239"/>
                      <a:pt x="1984" y="6211"/>
                      <a:pt x="2049" y="6189"/>
                    </a:cubicBezTo>
                    <a:lnTo>
                      <a:pt x="2077" y="6175"/>
                    </a:lnTo>
                    <a:cubicBezTo>
                      <a:pt x="2149" y="6146"/>
                      <a:pt x="2222" y="6124"/>
                      <a:pt x="2294" y="6095"/>
                    </a:cubicBezTo>
                    <a:lnTo>
                      <a:pt x="2359" y="6074"/>
                    </a:lnTo>
                    <a:lnTo>
                      <a:pt x="2517" y="6023"/>
                    </a:lnTo>
                    <a:lnTo>
                      <a:pt x="2618" y="5994"/>
                    </a:lnTo>
                    <a:lnTo>
                      <a:pt x="2770" y="5951"/>
                    </a:lnTo>
                    <a:lnTo>
                      <a:pt x="2856" y="5929"/>
                    </a:lnTo>
                    <a:cubicBezTo>
                      <a:pt x="2914" y="5915"/>
                      <a:pt x="2972" y="5900"/>
                      <a:pt x="3029" y="5886"/>
                    </a:cubicBezTo>
                    <a:lnTo>
                      <a:pt x="3109" y="5864"/>
                    </a:lnTo>
                    <a:cubicBezTo>
                      <a:pt x="3195" y="5843"/>
                      <a:pt x="3282" y="5828"/>
                      <a:pt x="3368" y="5807"/>
                    </a:cubicBezTo>
                    <a:lnTo>
                      <a:pt x="3390" y="1"/>
                    </a:lnTo>
                    <a:close/>
                  </a:path>
                </a:pathLst>
              </a:custGeom>
              <a:solidFill>
                <a:srgbClr val="586D7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7" name="Google Shape;1372;p34">
                <a:extLst>
                  <a:ext uri="{FF2B5EF4-FFF2-40B4-BE49-F238E27FC236}">
                    <a16:creationId xmlns:a16="http://schemas.microsoft.com/office/drawing/2014/main" id="{7C88C109-BB11-4056-AAB3-7E2A56EA3983}"/>
                  </a:ext>
                </a:extLst>
              </p:cNvPr>
              <p:cNvSpPr/>
              <p:nvPr/>
            </p:nvSpPr>
            <p:spPr>
              <a:xfrm>
                <a:off x="4428250" y="421300"/>
                <a:ext cx="183600" cy="191350"/>
              </a:xfrm>
              <a:custGeom>
                <a:avLst/>
                <a:gdLst/>
                <a:ahLst/>
                <a:cxnLst/>
                <a:rect l="l" t="t" r="r" b="b"/>
                <a:pathLst>
                  <a:path w="7344" h="7654" extrusionOk="0">
                    <a:moveTo>
                      <a:pt x="30" y="1"/>
                    </a:moveTo>
                    <a:lnTo>
                      <a:pt x="1" y="5814"/>
                    </a:lnTo>
                    <a:lnTo>
                      <a:pt x="7314" y="7653"/>
                    </a:lnTo>
                    <a:lnTo>
                      <a:pt x="7343" y="1840"/>
                    </a:lnTo>
                    <a:lnTo>
                      <a:pt x="30" y="1"/>
                    </a:lnTo>
                    <a:close/>
                  </a:path>
                </a:pathLst>
              </a:custGeom>
              <a:solidFill>
                <a:schemeClr val="accent3">
                  <a:lumMod val="40000"/>
                  <a:lumOff val="6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9" name="Google Shape;1373;p34">
              <a:extLst>
                <a:ext uri="{FF2B5EF4-FFF2-40B4-BE49-F238E27FC236}">
                  <a16:creationId xmlns:a16="http://schemas.microsoft.com/office/drawing/2014/main" id="{400304DB-3F13-45AD-A41A-212E32D96D26}"/>
                </a:ext>
              </a:extLst>
            </p:cNvPr>
            <p:cNvGrpSpPr/>
            <p:nvPr/>
          </p:nvGrpSpPr>
          <p:grpSpPr>
            <a:xfrm>
              <a:off x="6384394" y="238644"/>
              <a:ext cx="263825" cy="384100"/>
              <a:chOff x="4897600" y="530925"/>
              <a:chExt cx="263825" cy="384100"/>
            </a:xfrm>
          </p:grpSpPr>
          <p:sp>
            <p:nvSpPr>
              <p:cNvPr id="352" name="Google Shape;1374;p34">
                <a:extLst>
                  <a:ext uri="{FF2B5EF4-FFF2-40B4-BE49-F238E27FC236}">
                    <a16:creationId xmlns:a16="http://schemas.microsoft.com/office/drawing/2014/main" id="{B27CAF9D-E8A0-48DE-ADFD-777602A1B524}"/>
                  </a:ext>
                </a:extLst>
              </p:cNvPr>
              <p:cNvSpPr/>
              <p:nvPr/>
            </p:nvSpPr>
            <p:spPr>
              <a:xfrm>
                <a:off x="4897600" y="636775"/>
                <a:ext cx="79000" cy="278250"/>
              </a:xfrm>
              <a:custGeom>
                <a:avLst/>
                <a:gdLst/>
                <a:ahLst/>
                <a:cxnLst/>
                <a:rect l="l" t="t" r="r" b="b"/>
                <a:pathLst>
                  <a:path w="3160" h="11130" extrusionOk="0">
                    <a:moveTo>
                      <a:pt x="30" y="1"/>
                    </a:moveTo>
                    <a:lnTo>
                      <a:pt x="1" y="9168"/>
                    </a:lnTo>
                    <a:cubicBezTo>
                      <a:pt x="94" y="9189"/>
                      <a:pt x="174" y="9211"/>
                      <a:pt x="253" y="9240"/>
                    </a:cubicBezTo>
                    <a:cubicBezTo>
                      <a:pt x="361" y="9269"/>
                      <a:pt x="462" y="9298"/>
                      <a:pt x="570" y="9334"/>
                    </a:cubicBezTo>
                    <a:lnTo>
                      <a:pt x="650" y="9362"/>
                    </a:lnTo>
                    <a:cubicBezTo>
                      <a:pt x="744" y="9391"/>
                      <a:pt x="837" y="9427"/>
                      <a:pt x="931" y="9463"/>
                    </a:cubicBezTo>
                    <a:lnTo>
                      <a:pt x="946" y="9471"/>
                    </a:lnTo>
                    <a:lnTo>
                      <a:pt x="1075" y="9521"/>
                    </a:lnTo>
                    <a:lnTo>
                      <a:pt x="1162" y="9557"/>
                    </a:lnTo>
                    <a:cubicBezTo>
                      <a:pt x="1205" y="9579"/>
                      <a:pt x="1248" y="9600"/>
                      <a:pt x="1292" y="9615"/>
                    </a:cubicBezTo>
                    <a:lnTo>
                      <a:pt x="1371" y="9658"/>
                    </a:lnTo>
                    <a:cubicBezTo>
                      <a:pt x="1422" y="9680"/>
                      <a:pt x="1465" y="9701"/>
                      <a:pt x="1508" y="9723"/>
                    </a:cubicBezTo>
                    <a:lnTo>
                      <a:pt x="1573" y="9759"/>
                    </a:lnTo>
                    <a:cubicBezTo>
                      <a:pt x="1638" y="9788"/>
                      <a:pt x="1703" y="9824"/>
                      <a:pt x="1761" y="9860"/>
                    </a:cubicBezTo>
                    <a:cubicBezTo>
                      <a:pt x="2388" y="10221"/>
                      <a:pt x="2850" y="10661"/>
                      <a:pt x="3138" y="11129"/>
                    </a:cubicBezTo>
                    <a:lnTo>
                      <a:pt x="3160" y="1962"/>
                    </a:lnTo>
                    <a:cubicBezTo>
                      <a:pt x="2871" y="1486"/>
                      <a:pt x="2410" y="1046"/>
                      <a:pt x="1782" y="686"/>
                    </a:cubicBezTo>
                    <a:cubicBezTo>
                      <a:pt x="1717" y="650"/>
                      <a:pt x="1660" y="614"/>
                      <a:pt x="1595" y="585"/>
                    </a:cubicBezTo>
                    <a:lnTo>
                      <a:pt x="1530" y="556"/>
                    </a:lnTo>
                    <a:cubicBezTo>
                      <a:pt x="1486" y="527"/>
                      <a:pt x="1443" y="506"/>
                      <a:pt x="1393" y="484"/>
                    </a:cubicBezTo>
                    <a:lnTo>
                      <a:pt x="1313" y="448"/>
                    </a:lnTo>
                    <a:lnTo>
                      <a:pt x="1184" y="390"/>
                    </a:lnTo>
                    <a:lnTo>
                      <a:pt x="1097" y="354"/>
                    </a:lnTo>
                    <a:lnTo>
                      <a:pt x="967" y="296"/>
                    </a:lnTo>
                    <a:lnTo>
                      <a:pt x="953" y="296"/>
                    </a:lnTo>
                    <a:cubicBezTo>
                      <a:pt x="866" y="260"/>
                      <a:pt x="772" y="224"/>
                      <a:pt x="671" y="188"/>
                    </a:cubicBezTo>
                    <a:lnTo>
                      <a:pt x="592" y="167"/>
                    </a:lnTo>
                    <a:cubicBezTo>
                      <a:pt x="491" y="131"/>
                      <a:pt x="383" y="94"/>
                      <a:pt x="282" y="66"/>
                    </a:cubicBezTo>
                    <a:cubicBezTo>
                      <a:pt x="195" y="44"/>
                      <a:pt x="116" y="22"/>
                      <a:pt x="30" y="1"/>
                    </a:cubicBezTo>
                    <a:close/>
                  </a:path>
                </a:pathLst>
              </a:custGeom>
              <a:solidFill>
                <a:srgbClr val="586D7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353" name="Google Shape;1375;p34">
                <a:extLst>
                  <a:ext uri="{FF2B5EF4-FFF2-40B4-BE49-F238E27FC236}">
                    <a16:creationId xmlns:a16="http://schemas.microsoft.com/office/drawing/2014/main" id="{EE1B1976-3904-44F7-9B1E-6DA93403D468}"/>
                  </a:ext>
                </a:extLst>
              </p:cNvPr>
              <p:cNvSpPr/>
              <p:nvPr/>
            </p:nvSpPr>
            <p:spPr>
              <a:xfrm>
                <a:off x="4898150" y="530925"/>
                <a:ext cx="263275" cy="154750"/>
              </a:xfrm>
              <a:custGeom>
                <a:avLst/>
                <a:gdLst/>
                <a:ahLst/>
                <a:cxnLst/>
                <a:rect l="l" t="t" r="r" b="b"/>
                <a:pathLst>
                  <a:path w="10531" h="6190" extrusionOk="0">
                    <a:moveTo>
                      <a:pt x="3145" y="1"/>
                    </a:moveTo>
                    <a:lnTo>
                      <a:pt x="0" y="4227"/>
                    </a:lnTo>
                    <a:cubicBezTo>
                      <a:pt x="613" y="4379"/>
                      <a:pt x="1205" y="4610"/>
                      <a:pt x="1760" y="4920"/>
                    </a:cubicBezTo>
                    <a:cubicBezTo>
                      <a:pt x="2380" y="5280"/>
                      <a:pt x="2849" y="5720"/>
                      <a:pt x="3131" y="6189"/>
                    </a:cubicBezTo>
                    <a:lnTo>
                      <a:pt x="10530" y="4502"/>
                    </a:lnTo>
                    <a:cubicBezTo>
                      <a:pt x="9845" y="3441"/>
                      <a:pt x="8771" y="2468"/>
                      <a:pt x="7371" y="1660"/>
                    </a:cubicBezTo>
                    <a:cubicBezTo>
                      <a:pt x="6189" y="975"/>
                      <a:pt x="4775" y="405"/>
                      <a:pt x="3145" y="1"/>
                    </a:cubicBezTo>
                    <a:close/>
                  </a:path>
                </a:pathLst>
              </a:custGeom>
              <a:solidFill>
                <a:srgbClr val="2B204E"/>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354" name="Google Shape;1376;p34">
                <a:extLst>
                  <a:ext uri="{FF2B5EF4-FFF2-40B4-BE49-F238E27FC236}">
                    <a16:creationId xmlns:a16="http://schemas.microsoft.com/office/drawing/2014/main" id="{72F3D89C-311E-4ADA-A380-AB89972048BD}"/>
                  </a:ext>
                </a:extLst>
              </p:cNvPr>
              <p:cNvSpPr/>
              <p:nvPr/>
            </p:nvSpPr>
            <p:spPr>
              <a:xfrm>
                <a:off x="4975850" y="643450"/>
                <a:ext cx="185575" cy="271400"/>
              </a:xfrm>
              <a:custGeom>
                <a:avLst/>
                <a:gdLst/>
                <a:ahLst/>
                <a:cxnLst/>
                <a:rect l="l" t="t" r="r" b="b"/>
                <a:pathLst>
                  <a:path w="7423" h="10856" extrusionOk="0">
                    <a:moveTo>
                      <a:pt x="7422" y="1"/>
                    </a:moveTo>
                    <a:lnTo>
                      <a:pt x="23" y="1688"/>
                    </a:lnTo>
                    <a:lnTo>
                      <a:pt x="1" y="10855"/>
                    </a:lnTo>
                    <a:lnTo>
                      <a:pt x="7401" y="9168"/>
                    </a:lnTo>
                    <a:lnTo>
                      <a:pt x="7422" y="1"/>
                    </a:lnTo>
                    <a:close/>
                  </a:path>
                </a:pathLst>
              </a:custGeom>
              <a:solidFill>
                <a:schemeClr val="accent3">
                  <a:lumMod val="40000"/>
                  <a:lumOff val="6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0" name="Google Shape;1377;p34">
              <a:extLst>
                <a:ext uri="{FF2B5EF4-FFF2-40B4-BE49-F238E27FC236}">
                  <a16:creationId xmlns:a16="http://schemas.microsoft.com/office/drawing/2014/main" id="{44961673-861E-4FFE-B685-31C4766585DF}"/>
                </a:ext>
              </a:extLst>
            </p:cNvPr>
            <p:cNvGrpSpPr/>
            <p:nvPr/>
          </p:nvGrpSpPr>
          <p:grpSpPr>
            <a:xfrm>
              <a:off x="5976993" y="471107"/>
              <a:ext cx="222175" cy="258225"/>
              <a:chOff x="4390750" y="609200"/>
              <a:chExt cx="222175" cy="258225"/>
            </a:xfrm>
          </p:grpSpPr>
          <p:sp>
            <p:nvSpPr>
              <p:cNvPr id="348" name="Google Shape;1378;p34">
                <a:extLst>
                  <a:ext uri="{FF2B5EF4-FFF2-40B4-BE49-F238E27FC236}">
                    <a16:creationId xmlns:a16="http://schemas.microsoft.com/office/drawing/2014/main" id="{3A5E29EF-9779-48B1-A443-4F89F24B391B}"/>
                  </a:ext>
                </a:extLst>
              </p:cNvPr>
              <p:cNvSpPr/>
              <p:nvPr/>
            </p:nvSpPr>
            <p:spPr>
              <a:xfrm>
                <a:off x="4599550" y="655000"/>
                <a:ext cx="12300" cy="135800"/>
              </a:xfrm>
              <a:custGeom>
                <a:avLst/>
                <a:gdLst/>
                <a:ahLst/>
                <a:cxnLst/>
                <a:rect l="l" t="t" r="r" b="b"/>
                <a:pathLst>
                  <a:path w="492" h="5432" extrusionOk="0">
                    <a:moveTo>
                      <a:pt x="491" y="0"/>
                    </a:moveTo>
                    <a:lnTo>
                      <a:pt x="491" y="0"/>
                    </a:lnTo>
                    <a:cubicBezTo>
                      <a:pt x="448" y="51"/>
                      <a:pt x="419" y="101"/>
                      <a:pt x="383" y="152"/>
                    </a:cubicBezTo>
                    <a:lnTo>
                      <a:pt x="354" y="202"/>
                    </a:lnTo>
                    <a:cubicBezTo>
                      <a:pt x="332" y="231"/>
                      <a:pt x="318" y="260"/>
                      <a:pt x="304" y="289"/>
                    </a:cubicBezTo>
                    <a:lnTo>
                      <a:pt x="296" y="303"/>
                    </a:lnTo>
                    <a:cubicBezTo>
                      <a:pt x="282" y="332"/>
                      <a:pt x="267" y="361"/>
                      <a:pt x="253" y="382"/>
                    </a:cubicBezTo>
                    <a:cubicBezTo>
                      <a:pt x="239" y="411"/>
                      <a:pt x="224" y="440"/>
                      <a:pt x="210" y="469"/>
                    </a:cubicBezTo>
                    <a:cubicBezTo>
                      <a:pt x="195" y="491"/>
                      <a:pt x="188" y="519"/>
                      <a:pt x="174" y="548"/>
                    </a:cubicBezTo>
                    <a:cubicBezTo>
                      <a:pt x="166" y="577"/>
                      <a:pt x="159" y="592"/>
                      <a:pt x="152" y="606"/>
                    </a:cubicBezTo>
                    <a:cubicBezTo>
                      <a:pt x="152" y="613"/>
                      <a:pt x="145" y="620"/>
                      <a:pt x="145" y="628"/>
                    </a:cubicBezTo>
                    <a:cubicBezTo>
                      <a:pt x="138" y="656"/>
                      <a:pt x="130" y="678"/>
                      <a:pt x="116" y="707"/>
                    </a:cubicBezTo>
                    <a:cubicBezTo>
                      <a:pt x="109" y="729"/>
                      <a:pt x="102" y="765"/>
                      <a:pt x="94" y="786"/>
                    </a:cubicBezTo>
                    <a:cubicBezTo>
                      <a:pt x="87" y="815"/>
                      <a:pt x="80" y="837"/>
                      <a:pt x="73" y="866"/>
                    </a:cubicBezTo>
                    <a:cubicBezTo>
                      <a:pt x="66" y="894"/>
                      <a:pt x="66" y="909"/>
                      <a:pt x="58" y="931"/>
                    </a:cubicBezTo>
                    <a:cubicBezTo>
                      <a:pt x="58" y="938"/>
                      <a:pt x="58" y="945"/>
                      <a:pt x="58" y="952"/>
                    </a:cubicBezTo>
                    <a:cubicBezTo>
                      <a:pt x="58" y="974"/>
                      <a:pt x="51" y="1003"/>
                      <a:pt x="44" y="1032"/>
                    </a:cubicBezTo>
                    <a:cubicBezTo>
                      <a:pt x="44" y="1053"/>
                      <a:pt x="37" y="1082"/>
                      <a:pt x="29" y="1111"/>
                    </a:cubicBezTo>
                    <a:lnTo>
                      <a:pt x="29" y="1190"/>
                    </a:lnTo>
                    <a:lnTo>
                      <a:pt x="29" y="1248"/>
                    </a:lnTo>
                    <a:lnTo>
                      <a:pt x="29" y="1298"/>
                    </a:lnTo>
                    <a:lnTo>
                      <a:pt x="2" y="5279"/>
                    </a:lnTo>
                    <a:lnTo>
                      <a:pt x="2" y="5279"/>
                    </a:lnTo>
                    <a:cubicBezTo>
                      <a:pt x="3" y="5268"/>
                      <a:pt x="4" y="5257"/>
                      <a:pt x="8" y="5244"/>
                    </a:cubicBezTo>
                    <a:cubicBezTo>
                      <a:pt x="15" y="5215"/>
                      <a:pt x="15" y="5193"/>
                      <a:pt x="15" y="5164"/>
                    </a:cubicBezTo>
                    <a:cubicBezTo>
                      <a:pt x="22" y="5135"/>
                      <a:pt x="22" y="5107"/>
                      <a:pt x="29" y="5085"/>
                    </a:cubicBezTo>
                    <a:cubicBezTo>
                      <a:pt x="37" y="5056"/>
                      <a:pt x="44" y="5027"/>
                      <a:pt x="51" y="4998"/>
                    </a:cubicBezTo>
                    <a:cubicBezTo>
                      <a:pt x="58" y="4970"/>
                      <a:pt x="58" y="4948"/>
                      <a:pt x="66" y="4919"/>
                    </a:cubicBezTo>
                    <a:cubicBezTo>
                      <a:pt x="73" y="4897"/>
                      <a:pt x="87" y="4869"/>
                      <a:pt x="94" y="4832"/>
                    </a:cubicBezTo>
                    <a:cubicBezTo>
                      <a:pt x="102" y="4796"/>
                      <a:pt x="109" y="4782"/>
                      <a:pt x="116" y="4753"/>
                    </a:cubicBezTo>
                    <a:cubicBezTo>
                      <a:pt x="130" y="4731"/>
                      <a:pt x="138" y="4703"/>
                      <a:pt x="152" y="4674"/>
                    </a:cubicBezTo>
                    <a:cubicBezTo>
                      <a:pt x="159" y="4645"/>
                      <a:pt x="174" y="4623"/>
                      <a:pt x="188" y="4594"/>
                    </a:cubicBezTo>
                    <a:cubicBezTo>
                      <a:pt x="195" y="4566"/>
                      <a:pt x="210" y="4537"/>
                      <a:pt x="224" y="4515"/>
                    </a:cubicBezTo>
                    <a:cubicBezTo>
                      <a:pt x="239" y="4486"/>
                      <a:pt x="253" y="4457"/>
                      <a:pt x="267" y="4429"/>
                    </a:cubicBezTo>
                    <a:cubicBezTo>
                      <a:pt x="282" y="4407"/>
                      <a:pt x="304" y="4364"/>
                      <a:pt x="325" y="4328"/>
                    </a:cubicBezTo>
                    <a:cubicBezTo>
                      <a:pt x="340" y="4313"/>
                      <a:pt x="347" y="4299"/>
                      <a:pt x="361" y="4284"/>
                    </a:cubicBezTo>
                    <a:cubicBezTo>
                      <a:pt x="390" y="4234"/>
                      <a:pt x="426" y="4183"/>
                      <a:pt x="462" y="4133"/>
                    </a:cubicBezTo>
                    <a:lnTo>
                      <a:pt x="491" y="0"/>
                    </a:lnTo>
                    <a:close/>
                    <a:moveTo>
                      <a:pt x="2" y="5279"/>
                    </a:moveTo>
                    <a:cubicBezTo>
                      <a:pt x="1" y="5291"/>
                      <a:pt x="1" y="5304"/>
                      <a:pt x="1" y="5323"/>
                    </a:cubicBezTo>
                    <a:lnTo>
                      <a:pt x="1" y="5431"/>
                    </a:lnTo>
                    <a:lnTo>
                      <a:pt x="2" y="5279"/>
                    </a:lnTo>
                    <a:close/>
                  </a:path>
                </a:pathLst>
              </a:custGeom>
              <a:solidFill>
                <a:srgbClr val="586D7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9" name="Google Shape;1379;p34">
                <a:extLst>
                  <a:ext uri="{FF2B5EF4-FFF2-40B4-BE49-F238E27FC236}">
                    <a16:creationId xmlns:a16="http://schemas.microsoft.com/office/drawing/2014/main" id="{F44BD295-8ACF-4439-8E9F-4502493A48B2}"/>
                  </a:ext>
                </a:extLst>
              </p:cNvPr>
              <p:cNvSpPr/>
              <p:nvPr/>
            </p:nvSpPr>
            <p:spPr>
              <a:xfrm>
                <a:off x="4427175" y="721700"/>
                <a:ext cx="185750" cy="145725"/>
              </a:xfrm>
              <a:custGeom>
                <a:avLst/>
                <a:gdLst/>
                <a:ahLst/>
                <a:cxnLst/>
                <a:rect l="l" t="t" r="r" b="b"/>
                <a:pathLst>
                  <a:path w="7430" h="5829" extrusionOk="0">
                    <a:moveTo>
                      <a:pt x="7429" y="1"/>
                    </a:moveTo>
                    <a:lnTo>
                      <a:pt x="29" y="1696"/>
                    </a:lnTo>
                    <a:lnTo>
                      <a:pt x="1" y="5828"/>
                    </a:lnTo>
                    <a:lnTo>
                      <a:pt x="7400" y="4133"/>
                    </a:lnTo>
                    <a:lnTo>
                      <a:pt x="7429" y="1"/>
                    </a:lnTo>
                    <a:close/>
                  </a:path>
                </a:pathLst>
              </a:custGeom>
              <a:solidFill>
                <a:schemeClr val="accent3">
                  <a:lumMod val="40000"/>
                  <a:lumOff val="6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0" name="Google Shape;1380;p34">
                <a:extLst>
                  <a:ext uri="{FF2B5EF4-FFF2-40B4-BE49-F238E27FC236}">
                    <a16:creationId xmlns:a16="http://schemas.microsoft.com/office/drawing/2014/main" id="{2EEBCA6C-14FE-4788-AC8F-B8218DFEBAE0}"/>
                  </a:ext>
                </a:extLst>
              </p:cNvPr>
              <p:cNvSpPr/>
              <p:nvPr/>
            </p:nvSpPr>
            <p:spPr>
              <a:xfrm>
                <a:off x="4400300" y="686900"/>
                <a:ext cx="27625" cy="180525"/>
              </a:xfrm>
              <a:custGeom>
                <a:avLst/>
                <a:gdLst/>
                <a:ahLst/>
                <a:cxnLst/>
                <a:rect l="l" t="t" r="r" b="b"/>
                <a:pathLst>
                  <a:path w="1105" h="7221" extrusionOk="0">
                    <a:moveTo>
                      <a:pt x="30" y="1"/>
                    </a:moveTo>
                    <a:lnTo>
                      <a:pt x="1" y="4133"/>
                    </a:lnTo>
                    <a:cubicBezTo>
                      <a:pt x="1" y="5201"/>
                      <a:pt x="369" y="6247"/>
                      <a:pt x="1076" y="7220"/>
                    </a:cubicBezTo>
                    <a:lnTo>
                      <a:pt x="1104" y="3088"/>
                    </a:lnTo>
                    <a:cubicBezTo>
                      <a:pt x="527" y="2294"/>
                      <a:pt x="174" y="1458"/>
                      <a:pt x="66" y="599"/>
                    </a:cubicBezTo>
                    <a:cubicBezTo>
                      <a:pt x="44" y="397"/>
                      <a:pt x="30" y="195"/>
                      <a:pt x="30" y="1"/>
                    </a:cubicBezTo>
                    <a:close/>
                  </a:path>
                </a:pathLst>
              </a:custGeom>
              <a:solidFill>
                <a:schemeClr val="accent3">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1" name="Google Shape;1381;p34">
                <a:extLst>
                  <a:ext uri="{FF2B5EF4-FFF2-40B4-BE49-F238E27FC236}">
                    <a16:creationId xmlns:a16="http://schemas.microsoft.com/office/drawing/2014/main" id="{C492C3AD-6C3A-4C63-9922-370EACF452A0}"/>
                  </a:ext>
                </a:extLst>
              </p:cNvPr>
              <p:cNvSpPr/>
              <p:nvPr/>
            </p:nvSpPr>
            <p:spPr>
              <a:xfrm>
                <a:off x="4390750" y="609200"/>
                <a:ext cx="222175" cy="154900"/>
              </a:xfrm>
              <a:custGeom>
                <a:avLst/>
                <a:gdLst/>
                <a:ahLst/>
                <a:cxnLst/>
                <a:rect l="l" t="t" r="r" b="b"/>
                <a:pathLst>
                  <a:path w="8887" h="6196" extrusionOk="0">
                    <a:moveTo>
                      <a:pt x="1530" y="0"/>
                    </a:moveTo>
                    <a:cubicBezTo>
                      <a:pt x="1" y="2049"/>
                      <a:pt x="94" y="4277"/>
                      <a:pt x="1486" y="6196"/>
                    </a:cubicBezTo>
                    <a:lnTo>
                      <a:pt x="8886" y="4508"/>
                    </a:lnTo>
                    <a:cubicBezTo>
                      <a:pt x="8244" y="3686"/>
                      <a:pt x="8180" y="2726"/>
                      <a:pt x="8843" y="1839"/>
                    </a:cubicBezTo>
                    <a:lnTo>
                      <a:pt x="1530" y="0"/>
                    </a:lnTo>
                    <a:close/>
                  </a:path>
                </a:pathLst>
              </a:custGeom>
              <a:solidFill>
                <a:srgbClr val="2B204E"/>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341" name="Google Shape;1382;p34">
              <a:extLst>
                <a:ext uri="{FF2B5EF4-FFF2-40B4-BE49-F238E27FC236}">
                  <a16:creationId xmlns:a16="http://schemas.microsoft.com/office/drawing/2014/main" id="{09E050F9-31A3-4CB2-A81F-989FF802519D}"/>
                </a:ext>
              </a:extLst>
            </p:cNvPr>
            <p:cNvGrpSpPr/>
            <p:nvPr/>
          </p:nvGrpSpPr>
          <p:grpSpPr>
            <a:xfrm>
              <a:off x="6012699" y="624883"/>
              <a:ext cx="258950" cy="209025"/>
              <a:chOff x="4427350" y="850800"/>
              <a:chExt cx="258950" cy="209025"/>
            </a:xfrm>
          </p:grpSpPr>
          <p:sp>
            <p:nvSpPr>
              <p:cNvPr id="345" name="Google Shape;1383;p34">
                <a:extLst>
                  <a:ext uri="{FF2B5EF4-FFF2-40B4-BE49-F238E27FC236}">
                    <a16:creationId xmlns:a16="http://schemas.microsoft.com/office/drawing/2014/main" id="{2874225F-53A1-44F5-87AF-22D5D0CA57F6}"/>
                  </a:ext>
                </a:extLst>
              </p:cNvPr>
              <p:cNvSpPr/>
              <p:nvPr/>
            </p:nvSpPr>
            <p:spPr>
              <a:xfrm>
                <a:off x="4427350" y="893175"/>
                <a:ext cx="179975" cy="166650"/>
              </a:xfrm>
              <a:custGeom>
                <a:avLst/>
                <a:gdLst/>
                <a:ahLst/>
                <a:cxnLst/>
                <a:rect l="l" t="t" r="r" b="b"/>
                <a:pathLst>
                  <a:path w="7199" h="6666" extrusionOk="0">
                    <a:moveTo>
                      <a:pt x="30" y="1"/>
                    </a:moveTo>
                    <a:lnTo>
                      <a:pt x="1" y="2453"/>
                    </a:lnTo>
                    <a:cubicBezTo>
                      <a:pt x="679" y="3398"/>
                      <a:pt x="1681" y="4271"/>
                      <a:pt x="2958" y="5006"/>
                    </a:cubicBezTo>
                    <a:lnTo>
                      <a:pt x="3181" y="5136"/>
                    </a:lnTo>
                    <a:lnTo>
                      <a:pt x="3261" y="5179"/>
                    </a:lnTo>
                    <a:lnTo>
                      <a:pt x="3412" y="5259"/>
                    </a:lnTo>
                    <a:lnTo>
                      <a:pt x="3506" y="5309"/>
                    </a:lnTo>
                    <a:lnTo>
                      <a:pt x="3650" y="5381"/>
                    </a:lnTo>
                    <a:lnTo>
                      <a:pt x="3751" y="5432"/>
                    </a:lnTo>
                    <a:lnTo>
                      <a:pt x="3888" y="5497"/>
                    </a:lnTo>
                    <a:lnTo>
                      <a:pt x="3996" y="5547"/>
                    </a:lnTo>
                    <a:lnTo>
                      <a:pt x="4133" y="5612"/>
                    </a:lnTo>
                    <a:lnTo>
                      <a:pt x="4249" y="5670"/>
                    </a:lnTo>
                    <a:lnTo>
                      <a:pt x="4386" y="5727"/>
                    </a:lnTo>
                    <a:lnTo>
                      <a:pt x="4509" y="5778"/>
                    </a:lnTo>
                    <a:lnTo>
                      <a:pt x="4646" y="5836"/>
                    </a:lnTo>
                    <a:lnTo>
                      <a:pt x="4768" y="5886"/>
                    </a:lnTo>
                    <a:lnTo>
                      <a:pt x="4912" y="5944"/>
                    </a:lnTo>
                    <a:lnTo>
                      <a:pt x="4920" y="5944"/>
                    </a:lnTo>
                    <a:lnTo>
                      <a:pt x="4948" y="5958"/>
                    </a:lnTo>
                    <a:cubicBezTo>
                      <a:pt x="5049" y="5994"/>
                      <a:pt x="5158" y="6038"/>
                      <a:pt x="5266" y="6074"/>
                    </a:cubicBezTo>
                    <a:lnTo>
                      <a:pt x="5360" y="6110"/>
                    </a:lnTo>
                    <a:cubicBezTo>
                      <a:pt x="5475" y="6153"/>
                      <a:pt x="5598" y="6203"/>
                      <a:pt x="5720" y="6240"/>
                    </a:cubicBezTo>
                    <a:lnTo>
                      <a:pt x="5735" y="6247"/>
                    </a:lnTo>
                    <a:cubicBezTo>
                      <a:pt x="5857" y="6283"/>
                      <a:pt x="5973" y="6319"/>
                      <a:pt x="6095" y="6362"/>
                    </a:cubicBezTo>
                    <a:lnTo>
                      <a:pt x="6189" y="6391"/>
                    </a:lnTo>
                    <a:cubicBezTo>
                      <a:pt x="6319" y="6427"/>
                      <a:pt x="6441" y="6463"/>
                      <a:pt x="6571" y="6499"/>
                    </a:cubicBezTo>
                    <a:cubicBezTo>
                      <a:pt x="6651" y="6528"/>
                      <a:pt x="6737" y="6550"/>
                      <a:pt x="6816" y="6571"/>
                    </a:cubicBezTo>
                    <a:lnTo>
                      <a:pt x="6867" y="6586"/>
                    </a:lnTo>
                    <a:cubicBezTo>
                      <a:pt x="6968" y="6615"/>
                      <a:pt x="7069" y="6636"/>
                      <a:pt x="7170" y="6665"/>
                    </a:cubicBezTo>
                    <a:lnTo>
                      <a:pt x="7199" y="4213"/>
                    </a:lnTo>
                    <a:lnTo>
                      <a:pt x="6910" y="4133"/>
                    </a:lnTo>
                    <a:lnTo>
                      <a:pt x="6853" y="4119"/>
                    </a:lnTo>
                    <a:lnTo>
                      <a:pt x="6607" y="4054"/>
                    </a:lnTo>
                    <a:cubicBezTo>
                      <a:pt x="6485" y="4018"/>
                      <a:pt x="6355" y="3975"/>
                      <a:pt x="6225" y="3939"/>
                    </a:cubicBezTo>
                    <a:lnTo>
                      <a:pt x="6131" y="3910"/>
                    </a:lnTo>
                    <a:cubicBezTo>
                      <a:pt x="6009" y="3874"/>
                      <a:pt x="5893" y="3831"/>
                      <a:pt x="5771" y="3795"/>
                    </a:cubicBezTo>
                    <a:lnTo>
                      <a:pt x="5756" y="3787"/>
                    </a:lnTo>
                    <a:cubicBezTo>
                      <a:pt x="5634" y="3744"/>
                      <a:pt x="5511" y="3701"/>
                      <a:pt x="5396" y="3657"/>
                    </a:cubicBezTo>
                    <a:lnTo>
                      <a:pt x="5302" y="3629"/>
                    </a:lnTo>
                    <a:cubicBezTo>
                      <a:pt x="5194" y="3585"/>
                      <a:pt x="5085" y="3549"/>
                      <a:pt x="4977" y="3506"/>
                    </a:cubicBezTo>
                    <a:lnTo>
                      <a:pt x="4941" y="3492"/>
                    </a:lnTo>
                    <a:lnTo>
                      <a:pt x="4804" y="3434"/>
                    </a:lnTo>
                    <a:lnTo>
                      <a:pt x="4682" y="3383"/>
                    </a:lnTo>
                    <a:lnTo>
                      <a:pt x="4545" y="3326"/>
                    </a:lnTo>
                    <a:lnTo>
                      <a:pt x="4422" y="3275"/>
                    </a:lnTo>
                    <a:lnTo>
                      <a:pt x="4285" y="3218"/>
                    </a:lnTo>
                    <a:lnTo>
                      <a:pt x="4170" y="3160"/>
                    </a:lnTo>
                    <a:lnTo>
                      <a:pt x="4032" y="3102"/>
                    </a:lnTo>
                    <a:lnTo>
                      <a:pt x="3924" y="3044"/>
                    </a:lnTo>
                    <a:lnTo>
                      <a:pt x="3787" y="2980"/>
                    </a:lnTo>
                    <a:lnTo>
                      <a:pt x="3679" y="2929"/>
                    </a:lnTo>
                    <a:cubicBezTo>
                      <a:pt x="3636" y="2907"/>
                      <a:pt x="3585" y="2879"/>
                      <a:pt x="3542" y="2857"/>
                    </a:cubicBezTo>
                    <a:lnTo>
                      <a:pt x="3448" y="2806"/>
                    </a:lnTo>
                    <a:cubicBezTo>
                      <a:pt x="3398" y="2778"/>
                      <a:pt x="3347" y="2749"/>
                      <a:pt x="3297" y="2727"/>
                    </a:cubicBezTo>
                    <a:lnTo>
                      <a:pt x="3217" y="2684"/>
                    </a:lnTo>
                    <a:lnTo>
                      <a:pt x="2994" y="2554"/>
                    </a:lnTo>
                    <a:cubicBezTo>
                      <a:pt x="1717" y="1818"/>
                      <a:pt x="715" y="946"/>
                      <a:pt x="30" y="1"/>
                    </a:cubicBezTo>
                    <a:close/>
                  </a:path>
                </a:pathLst>
              </a:custGeom>
              <a:solidFill>
                <a:schemeClr val="accent3">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6" name="Google Shape;1384;p34">
                <a:extLst>
                  <a:ext uri="{FF2B5EF4-FFF2-40B4-BE49-F238E27FC236}">
                    <a16:creationId xmlns:a16="http://schemas.microsoft.com/office/drawing/2014/main" id="{D98656FD-626D-46C3-B182-D48CB7AEAFAE}"/>
                  </a:ext>
                </a:extLst>
              </p:cNvPr>
              <p:cNvSpPr/>
              <p:nvPr/>
            </p:nvSpPr>
            <p:spPr>
              <a:xfrm>
                <a:off x="4427900" y="850800"/>
                <a:ext cx="258400" cy="147700"/>
              </a:xfrm>
              <a:custGeom>
                <a:avLst/>
                <a:gdLst/>
                <a:ahLst/>
                <a:cxnLst/>
                <a:rect l="l" t="t" r="r" b="b"/>
                <a:pathLst>
                  <a:path w="10336" h="5908" extrusionOk="0">
                    <a:moveTo>
                      <a:pt x="7400" y="1"/>
                    </a:moveTo>
                    <a:lnTo>
                      <a:pt x="0" y="1696"/>
                    </a:lnTo>
                    <a:cubicBezTo>
                      <a:pt x="686" y="2641"/>
                      <a:pt x="1688" y="3513"/>
                      <a:pt x="2957" y="4249"/>
                    </a:cubicBezTo>
                    <a:cubicBezTo>
                      <a:pt x="4140" y="4934"/>
                      <a:pt x="5561" y="5497"/>
                      <a:pt x="7184" y="5908"/>
                    </a:cubicBezTo>
                    <a:lnTo>
                      <a:pt x="10336" y="1681"/>
                    </a:lnTo>
                    <a:cubicBezTo>
                      <a:pt x="9715" y="1530"/>
                      <a:pt x="9124" y="1299"/>
                      <a:pt x="8569" y="989"/>
                    </a:cubicBezTo>
                    <a:cubicBezTo>
                      <a:pt x="8122" y="737"/>
                      <a:pt x="7725" y="405"/>
                      <a:pt x="7400" y="1"/>
                    </a:cubicBezTo>
                    <a:close/>
                  </a:path>
                </a:pathLst>
              </a:custGeom>
              <a:solidFill>
                <a:srgbClr val="2B204E"/>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347" name="Google Shape;1385;p34">
                <a:extLst>
                  <a:ext uri="{FF2B5EF4-FFF2-40B4-BE49-F238E27FC236}">
                    <a16:creationId xmlns:a16="http://schemas.microsoft.com/office/drawing/2014/main" id="{F7EB9437-7F53-46FF-8182-D35DEB4FA273}"/>
                  </a:ext>
                </a:extLst>
              </p:cNvPr>
              <p:cNvSpPr/>
              <p:nvPr/>
            </p:nvSpPr>
            <p:spPr>
              <a:xfrm>
                <a:off x="4606775" y="892825"/>
                <a:ext cx="79525" cy="167000"/>
              </a:xfrm>
              <a:custGeom>
                <a:avLst/>
                <a:gdLst/>
                <a:ahLst/>
                <a:cxnLst/>
                <a:rect l="l" t="t" r="r" b="b"/>
                <a:pathLst>
                  <a:path w="3181" h="6680" extrusionOk="0">
                    <a:moveTo>
                      <a:pt x="3181" y="0"/>
                    </a:moveTo>
                    <a:lnTo>
                      <a:pt x="29" y="4227"/>
                    </a:lnTo>
                    <a:lnTo>
                      <a:pt x="0" y="6679"/>
                    </a:lnTo>
                    <a:lnTo>
                      <a:pt x="3181" y="2467"/>
                    </a:lnTo>
                    <a:lnTo>
                      <a:pt x="3181" y="0"/>
                    </a:lnTo>
                    <a:close/>
                  </a:path>
                </a:pathLst>
              </a:custGeom>
              <a:solidFill>
                <a:schemeClr val="accent3">
                  <a:lumMod val="40000"/>
                  <a:lumOff val="6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2" name="Google Shape;1386;p34">
              <a:extLst>
                <a:ext uri="{FF2B5EF4-FFF2-40B4-BE49-F238E27FC236}">
                  <a16:creationId xmlns:a16="http://schemas.microsoft.com/office/drawing/2014/main" id="{8ED41D6D-E779-4E58-8B48-DFD804599898}"/>
                </a:ext>
              </a:extLst>
            </p:cNvPr>
            <p:cNvGrpSpPr/>
            <p:nvPr/>
          </p:nvGrpSpPr>
          <p:grpSpPr>
            <a:xfrm>
              <a:off x="6192527" y="709277"/>
              <a:ext cx="269050" cy="141925"/>
              <a:chOff x="4703050" y="934300"/>
              <a:chExt cx="269050" cy="141925"/>
            </a:xfrm>
          </p:grpSpPr>
          <p:sp>
            <p:nvSpPr>
              <p:cNvPr id="343" name="Google Shape;1387;p34">
                <a:extLst>
                  <a:ext uri="{FF2B5EF4-FFF2-40B4-BE49-F238E27FC236}">
                    <a16:creationId xmlns:a16="http://schemas.microsoft.com/office/drawing/2014/main" id="{59EBB800-2A72-4DD7-904A-E7F5936A5F55}"/>
                  </a:ext>
                </a:extLst>
              </p:cNvPr>
              <p:cNvSpPr/>
              <p:nvPr/>
            </p:nvSpPr>
            <p:spPr>
              <a:xfrm>
                <a:off x="4704500" y="934300"/>
                <a:ext cx="267600" cy="122600"/>
              </a:xfrm>
              <a:custGeom>
                <a:avLst/>
                <a:gdLst/>
                <a:ahLst/>
                <a:cxnLst/>
                <a:rect l="l" t="t" r="r" b="b"/>
                <a:pathLst>
                  <a:path w="10704" h="4904" extrusionOk="0">
                    <a:moveTo>
                      <a:pt x="7761" y="0"/>
                    </a:moveTo>
                    <a:cubicBezTo>
                      <a:pt x="6993" y="194"/>
                      <a:pt x="6208" y="291"/>
                      <a:pt x="5423" y="291"/>
                    </a:cubicBezTo>
                    <a:cubicBezTo>
                      <a:pt x="4661" y="291"/>
                      <a:pt x="3899" y="199"/>
                      <a:pt x="3152" y="15"/>
                    </a:cubicBezTo>
                    <a:lnTo>
                      <a:pt x="0" y="4248"/>
                    </a:lnTo>
                    <a:cubicBezTo>
                      <a:pt x="1790" y="4685"/>
                      <a:pt x="3617" y="4903"/>
                      <a:pt x="5444" y="4903"/>
                    </a:cubicBezTo>
                    <a:cubicBezTo>
                      <a:pt x="7209" y="4903"/>
                      <a:pt x="8974" y="4699"/>
                      <a:pt x="10703" y="4292"/>
                    </a:cubicBezTo>
                    <a:lnTo>
                      <a:pt x="7761" y="0"/>
                    </a:lnTo>
                    <a:close/>
                  </a:path>
                </a:pathLst>
              </a:custGeom>
              <a:solidFill>
                <a:srgbClr val="2B204E"/>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FFFFFF"/>
                    </a:solidFill>
                    <a:effectLst/>
                    <a:uLnTx/>
                    <a:uFillTx/>
                    <a:latin typeface="Arial"/>
                    <a:ea typeface="+mn-ea"/>
                    <a:cs typeface="+mn-cs"/>
                  </a:rPr>
                  <a:t>1999</a:t>
                </a:r>
                <a:endParaRPr kumimoji="0"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344" name="Google Shape;1388;p34">
                <a:extLst>
                  <a:ext uri="{FF2B5EF4-FFF2-40B4-BE49-F238E27FC236}">
                    <a16:creationId xmlns:a16="http://schemas.microsoft.com/office/drawing/2014/main" id="{719EAD47-6916-4962-93A9-96E7AB244985}"/>
                  </a:ext>
                </a:extLst>
              </p:cNvPr>
              <p:cNvSpPr/>
              <p:nvPr/>
            </p:nvSpPr>
            <p:spPr>
              <a:xfrm>
                <a:off x="4703050" y="1040675"/>
                <a:ext cx="268875" cy="35550"/>
              </a:xfrm>
              <a:custGeom>
                <a:avLst/>
                <a:gdLst/>
                <a:ahLst/>
                <a:cxnLst/>
                <a:rect l="l" t="t" r="r" b="b"/>
                <a:pathLst>
                  <a:path w="10755" h="1422" extrusionOk="0">
                    <a:moveTo>
                      <a:pt x="29" y="1"/>
                    </a:moveTo>
                    <a:lnTo>
                      <a:pt x="1" y="772"/>
                    </a:lnTo>
                    <a:cubicBezTo>
                      <a:pt x="130" y="808"/>
                      <a:pt x="260" y="837"/>
                      <a:pt x="390" y="866"/>
                    </a:cubicBezTo>
                    <a:lnTo>
                      <a:pt x="513" y="895"/>
                    </a:lnTo>
                    <a:lnTo>
                      <a:pt x="787" y="953"/>
                    </a:lnTo>
                    <a:lnTo>
                      <a:pt x="859" y="967"/>
                    </a:lnTo>
                    <a:lnTo>
                      <a:pt x="938" y="981"/>
                    </a:lnTo>
                    <a:lnTo>
                      <a:pt x="1104" y="1017"/>
                    </a:lnTo>
                    <a:cubicBezTo>
                      <a:pt x="1162" y="1025"/>
                      <a:pt x="1219" y="1039"/>
                      <a:pt x="1277" y="1046"/>
                    </a:cubicBezTo>
                    <a:lnTo>
                      <a:pt x="1443" y="1075"/>
                    </a:lnTo>
                    <a:lnTo>
                      <a:pt x="1616" y="1111"/>
                    </a:lnTo>
                    <a:lnTo>
                      <a:pt x="1782" y="1133"/>
                    </a:lnTo>
                    <a:lnTo>
                      <a:pt x="1955" y="1162"/>
                    </a:lnTo>
                    <a:lnTo>
                      <a:pt x="2121" y="1191"/>
                    </a:lnTo>
                    <a:lnTo>
                      <a:pt x="2215" y="1205"/>
                    </a:lnTo>
                    <a:lnTo>
                      <a:pt x="2294" y="1212"/>
                    </a:lnTo>
                    <a:lnTo>
                      <a:pt x="2453" y="1234"/>
                    </a:lnTo>
                    <a:lnTo>
                      <a:pt x="2633" y="1256"/>
                    </a:lnTo>
                    <a:lnTo>
                      <a:pt x="2792" y="1277"/>
                    </a:lnTo>
                    <a:lnTo>
                      <a:pt x="2972" y="1299"/>
                    </a:lnTo>
                    <a:lnTo>
                      <a:pt x="3131" y="1313"/>
                    </a:lnTo>
                    <a:lnTo>
                      <a:pt x="3311" y="1328"/>
                    </a:lnTo>
                    <a:lnTo>
                      <a:pt x="3470" y="1342"/>
                    </a:lnTo>
                    <a:lnTo>
                      <a:pt x="3542" y="1349"/>
                    </a:lnTo>
                    <a:cubicBezTo>
                      <a:pt x="3578" y="1349"/>
                      <a:pt x="3614" y="1356"/>
                      <a:pt x="3650" y="1356"/>
                    </a:cubicBezTo>
                    <a:lnTo>
                      <a:pt x="3809" y="1371"/>
                    </a:lnTo>
                    <a:lnTo>
                      <a:pt x="3989" y="1385"/>
                    </a:lnTo>
                    <a:lnTo>
                      <a:pt x="4148" y="1393"/>
                    </a:lnTo>
                    <a:lnTo>
                      <a:pt x="4328" y="1400"/>
                    </a:lnTo>
                    <a:lnTo>
                      <a:pt x="4487" y="1407"/>
                    </a:lnTo>
                    <a:lnTo>
                      <a:pt x="4667" y="1414"/>
                    </a:lnTo>
                    <a:lnTo>
                      <a:pt x="4826" y="1421"/>
                    </a:lnTo>
                    <a:lnTo>
                      <a:pt x="6362" y="1421"/>
                    </a:lnTo>
                    <a:lnTo>
                      <a:pt x="6571" y="1407"/>
                    </a:lnTo>
                    <a:lnTo>
                      <a:pt x="6722" y="1400"/>
                    </a:lnTo>
                    <a:lnTo>
                      <a:pt x="6932" y="1393"/>
                    </a:lnTo>
                    <a:lnTo>
                      <a:pt x="7083" y="1378"/>
                    </a:lnTo>
                    <a:lnTo>
                      <a:pt x="7292" y="1364"/>
                    </a:lnTo>
                    <a:lnTo>
                      <a:pt x="7436" y="1349"/>
                    </a:lnTo>
                    <a:lnTo>
                      <a:pt x="7660" y="1335"/>
                    </a:lnTo>
                    <a:lnTo>
                      <a:pt x="7768" y="1320"/>
                    </a:lnTo>
                    <a:lnTo>
                      <a:pt x="7790" y="1320"/>
                    </a:lnTo>
                    <a:cubicBezTo>
                      <a:pt x="7927" y="1313"/>
                      <a:pt x="8057" y="1292"/>
                      <a:pt x="8187" y="1277"/>
                    </a:cubicBezTo>
                    <a:lnTo>
                      <a:pt x="8280" y="1270"/>
                    </a:lnTo>
                    <a:cubicBezTo>
                      <a:pt x="8381" y="1256"/>
                      <a:pt x="8490" y="1241"/>
                      <a:pt x="8590" y="1227"/>
                    </a:cubicBezTo>
                    <a:lnTo>
                      <a:pt x="8713" y="1212"/>
                    </a:lnTo>
                    <a:cubicBezTo>
                      <a:pt x="8821" y="1198"/>
                      <a:pt x="8922" y="1183"/>
                      <a:pt x="9023" y="1162"/>
                    </a:cubicBezTo>
                    <a:lnTo>
                      <a:pt x="9110" y="1155"/>
                    </a:lnTo>
                    <a:cubicBezTo>
                      <a:pt x="9240" y="1133"/>
                      <a:pt x="9369" y="1104"/>
                      <a:pt x="9499" y="1082"/>
                    </a:cubicBezTo>
                    <a:lnTo>
                      <a:pt x="9521" y="1082"/>
                    </a:lnTo>
                    <a:lnTo>
                      <a:pt x="9564" y="1075"/>
                    </a:lnTo>
                    <a:cubicBezTo>
                      <a:pt x="9752" y="1039"/>
                      <a:pt x="9939" y="1003"/>
                      <a:pt x="10120" y="967"/>
                    </a:cubicBezTo>
                    <a:lnTo>
                      <a:pt x="10156" y="960"/>
                    </a:lnTo>
                    <a:cubicBezTo>
                      <a:pt x="10350" y="917"/>
                      <a:pt x="10538" y="873"/>
                      <a:pt x="10725" y="830"/>
                    </a:cubicBezTo>
                    <a:lnTo>
                      <a:pt x="10754" y="51"/>
                    </a:lnTo>
                    <a:lnTo>
                      <a:pt x="10754" y="51"/>
                    </a:lnTo>
                    <a:cubicBezTo>
                      <a:pt x="10574" y="87"/>
                      <a:pt x="10379" y="123"/>
                      <a:pt x="10192" y="166"/>
                    </a:cubicBezTo>
                    <a:lnTo>
                      <a:pt x="10156" y="174"/>
                    </a:lnTo>
                    <a:cubicBezTo>
                      <a:pt x="9968" y="217"/>
                      <a:pt x="9781" y="253"/>
                      <a:pt x="9593" y="282"/>
                    </a:cubicBezTo>
                    <a:lnTo>
                      <a:pt x="9535" y="296"/>
                    </a:lnTo>
                    <a:cubicBezTo>
                      <a:pt x="9405" y="318"/>
                      <a:pt x="9276" y="340"/>
                      <a:pt x="9146" y="361"/>
                    </a:cubicBezTo>
                    <a:cubicBezTo>
                      <a:pt x="9117" y="368"/>
                      <a:pt x="9088" y="368"/>
                      <a:pt x="9059" y="376"/>
                    </a:cubicBezTo>
                    <a:lnTo>
                      <a:pt x="8749" y="419"/>
                    </a:lnTo>
                    <a:lnTo>
                      <a:pt x="8627" y="440"/>
                    </a:lnTo>
                    <a:lnTo>
                      <a:pt x="8309" y="477"/>
                    </a:lnTo>
                    <a:lnTo>
                      <a:pt x="8223" y="491"/>
                    </a:lnTo>
                    <a:cubicBezTo>
                      <a:pt x="8093" y="505"/>
                      <a:pt x="7956" y="520"/>
                      <a:pt x="7826" y="534"/>
                    </a:cubicBezTo>
                    <a:lnTo>
                      <a:pt x="7696" y="541"/>
                    </a:lnTo>
                    <a:lnTo>
                      <a:pt x="7473" y="563"/>
                    </a:lnTo>
                    <a:lnTo>
                      <a:pt x="7328" y="578"/>
                    </a:lnTo>
                    <a:lnTo>
                      <a:pt x="7112" y="592"/>
                    </a:lnTo>
                    <a:lnTo>
                      <a:pt x="6968" y="599"/>
                    </a:lnTo>
                    <a:lnTo>
                      <a:pt x="6751" y="614"/>
                    </a:lnTo>
                    <a:lnTo>
                      <a:pt x="6607" y="628"/>
                    </a:lnTo>
                    <a:lnTo>
                      <a:pt x="6391" y="635"/>
                    </a:lnTo>
                    <a:lnTo>
                      <a:pt x="6239" y="642"/>
                    </a:lnTo>
                    <a:lnTo>
                      <a:pt x="4696" y="642"/>
                    </a:lnTo>
                    <a:lnTo>
                      <a:pt x="4515" y="635"/>
                    </a:lnTo>
                    <a:lnTo>
                      <a:pt x="4357" y="628"/>
                    </a:lnTo>
                    <a:lnTo>
                      <a:pt x="4176" y="614"/>
                    </a:lnTo>
                    <a:lnTo>
                      <a:pt x="4018" y="606"/>
                    </a:lnTo>
                    <a:lnTo>
                      <a:pt x="3838" y="592"/>
                    </a:lnTo>
                    <a:lnTo>
                      <a:pt x="3679" y="585"/>
                    </a:lnTo>
                    <a:lnTo>
                      <a:pt x="3499" y="570"/>
                    </a:lnTo>
                    <a:lnTo>
                      <a:pt x="3340" y="556"/>
                    </a:lnTo>
                    <a:lnTo>
                      <a:pt x="3160" y="534"/>
                    </a:lnTo>
                    <a:lnTo>
                      <a:pt x="3001" y="520"/>
                    </a:lnTo>
                    <a:lnTo>
                      <a:pt x="2821" y="498"/>
                    </a:lnTo>
                    <a:lnTo>
                      <a:pt x="2662" y="484"/>
                    </a:lnTo>
                    <a:lnTo>
                      <a:pt x="2482" y="462"/>
                    </a:lnTo>
                    <a:lnTo>
                      <a:pt x="2323" y="440"/>
                    </a:lnTo>
                    <a:lnTo>
                      <a:pt x="2150" y="412"/>
                    </a:lnTo>
                    <a:lnTo>
                      <a:pt x="1977" y="390"/>
                    </a:lnTo>
                    <a:lnTo>
                      <a:pt x="1811" y="361"/>
                    </a:lnTo>
                    <a:lnTo>
                      <a:pt x="1638" y="332"/>
                    </a:lnTo>
                    <a:lnTo>
                      <a:pt x="1472" y="303"/>
                    </a:lnTo>
                    <a:lnTo>
                      <a:pt x="1299" y="275"/>
                    </a:lnTo>
                    <a:lnTo>
                      <a:pt x="1133" y="239"/>
                    </a:lnTo>
                    <a:lnTo>
                      <a:pt x="960" y="210"/>
                    </a:lnTo>
                    <a:lnTo>
                      <a:pt x="816" y="174"/>
                    </a:lnTo>
                    <a:lnTo>
                      <a:pt x="541" y="116"/>
                    </a:lnTo>
                    <a:lnTo>
                      <a:pt x="419" y="87"/>
                    </a:lnTo>
                    <a:cubicBezTo>
                      <a:pt x="289" y="58"/>
                      <a:pt x="159" y="29"/>
                      <a:pt x="29" y="1"/>
                    </a:cubicBezTo>
                    <a:close/>
                  </a:path>
                </a:pathLst>
              </a:custGeom>
              <a:solidFill>
                <a:schemeClr val="accent3">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Arial"/>
                  <a:ea typeface="+mn-ea"/>
                  <a:cs typeface="+mn-cs"/>
                </a:endParaRPr>
              </a:p>
            </p:txBody>
          </p:sp>
        </p:grpSp>
      </p:grpSp>
      <p:pic>
        <p:nvPicPr>
          <p:cNvPr id="1026" name="Picture 2" descr="ASELSAN Logo | ASELSAN">
            <a:extLst>
              <a:ext uri="{FF2B5EF4-FFF2-40B4-BE49-F238E27FC236}">
                <a16:creationId xmlns:a16="http://schemas.microsoft.com/office/drawing/2014/main" id="{94CDA4EB-9CBE-4462-9D48-AB3161A794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2381" y="3510836"/>
            <a:ext cx="1674503" cy="3382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K Elektronik | 4-sabanci-universitesi-logo-min-2">
            <a:extLst>
              <a:ext uri="{FF2B5EF4-FFF2-40B4-BE49-F238E27FC236}">
                <a16:creationId xmlns:a16="http://schemas.microsoft.com/office/drawing/2014/main" id="{FC3B8166-507C-46CD-B51E-B1DC1087505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008" t="22023" r="11971" b="22913"/>
          <a:stretch/>
        </p:blipFill>
        <p:spPr bwMode="auto">
          <a:xfrm>
            <a:off x="5477604" y="5698692"/>
            <a:ext cx="1688697" cy="658509"/>
          </a:xfrm>
          <a:prstGeom prst="rect">
            <a:avLst/>
          </a:prstGeom>
          <a:noFill/>
          <a:extLst>
            <a:ext uri="{909E8E84-426E-40DD-AFC4-6F175D3DCCD1}">
              <a14:hiddenFill xmlns:a14="http://schemas.microsoft.com/office/drawing/2010/main">
                <a:solidFill>
                  <a:srgbClr val="FFFFFF"/>
                </a:solidFill>
              </a14:hiddenFill>
            </a:ext>
          </a:extLst>
        </p:spPr>
      </p:pic>
      <p:sp>
        <p:nvSpPr>
          <p:cNvPr id="35" name="Metin kutusu 34">
            <a:extLst>
              <a:ext uri="{FF2B5EF4-FFF2-40B4-BE49-F238E27FC236}">
                <a16:creationId xmlns:a16="http://schemas.microsoft.com/office/drawing/2014/main" id="{8503D17C-7034-4277-A5B1-A5FDD05DE444}"/>
              </a:ext>
            </a:extLst>
          </p:cNvPr>
          <p:cNvSpPr txBox="1"/>
          <p:nvPr/>
        </p:nvSpPr>
        <p:spPr>
          <a:xfrm>
            <a:off x="453657" y="262461"/>
            <a:ext cx="5859721" cy="5027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650" b="1" spc="-10" dirty="0">
                <a:solidFill>
                  <a:srgbClr val="440099"/>
                </a:solidFill>
                <a:latin typeface="Verdana"/>
                <a:ea typeface="+mj-ea"/>
                <a:cs typeface="Verdana"/>
              </a:rPr>
              <a:t>Erdinç Mert Hakkında</a:t>
            </a:r>
          </a:p>
        </p:txBody>
      </p:sp>
      <p:sp>
        <p:nvSpPr>
          <p:cNvPr id="37" name="Slayt Numarası Yer Tutucusu 1">
            <a:extLst>
              <a:ext uri="{FF2B5EF4-FFF2-40B4-BE49-F238E27FC236}">
                <a16:creationId xmlns:a16="http://schemas.microsoft.com/office/drawing/2014/main" id="{5F17A116-50E8-4C3F-89C0-7D5B08253BA8}"/>
              </a:ext>
            </a:extLst>
          </p:cNvPr>
          <p:cNvSpPr txBox="1">
            <a:spLocks/>
          </p:cNvSpPr>
          <p:nvPr/>
        </p:nvSpPr>
        <p:spPr>
          <a:xfrm>
            <a:off x="0" y="6392467"/>
            <a:ext cx="12192000" cy="57905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200" b="0" i="0" u="none" strike="noStrike" cap="none">
                <a:solidFill>
                  <a:srgbClr val="000000"/>
                </a:solidFill>
                <a:latin typeface="Arvo"/>
                <a:ea typeface="Arvo"/>
                <a:cs typeface="Arvo"/>
                <a:sym typeface="Arvo"/>
              </a:defRPr>
            </a:lvl1pPr>
            <a:lvl2pPr marR="0" lvl="1" algn="l" rtl="0">
              <a:lnSpc>
                <a:spcPct val="100000"/>
              </a:lnSpc>
              <a:spcBef>
                <a:spcPts val="0"/>
              </a:spcBef>
              <a:spcAft>
                <a:spcPts val="0"/>
              </a:spcAft>
              <a:buClr>
                <a:srgbClr val="000000"/>
              </a:buClr>
              <a:buFont typeface="Arial"/>
              <a:buNone/>
              <a:defRPr sz="1200" b="0" i="0" u="none" strike="noStrike" cap="none">
                <a:solidFill>
                  <a:srgbClr val="000000"/>
                </a:solidFill>
                <a:latin typeface="Arvo"/>
                <a:ea typeface="Arvo"/>
                <a:cs typeface="Arvo"/>
                <a:sym typeface="Arvo"/>
              </a:defRPr>
            </a:lvl2pPr>
            <a:lvl3pPr marR="0" lvl="2" algn="l" rtl="0">
              <a:lnSpc>
                <a:spcPct val="100000"/>
              </a:lnSpc>
              <a:spcBef>
                <a:spcPts val="0"/>
              </a:spcBef>
              <a:spcAft>
                <a:spcPts val="0"/>
              </a:spcAft>
              <a:buClr>
                <a:srgbClr val="000000"/>
              </a:buClr>
              <a:buFont typeface="Arial"/>
              <a:buNone/>
              <a:defRPr sz="1200" b="0" i="0" u="none" strike="noStrike" cap="none">
                <a:solidFill>
                  <a:srgbClr val="000000"/>
                </a:solidFill>
                <a:latin typeface="Arvo"/>
                <a:ea typeface="Arvo"/>
                <a:cs typeface="Arvo"/>
                <a:sym typeface="Arvo"/>
              </a:defRPr>
            </a:lvl3pPr>
            <a:lvl4pPr marR="0" lvl="3" algn="l" rtl="0">
              <a:lnSpc>
                <a:spcPct val="100000"/>
              </a:lnSpc>
              <a:spcBef>
                <a:spcPts val="0"/>
              </a:spcBef>
              <a:spcAft>
                <a:spcPts val="0"/>
              </a:spcAft>
              <a:buClr>
                <a:srgbClr val="000000"/>
              </a:buClr>
              <a:buFont typeface="Arial"/>
              <a:buNone/>
              <a:defRPr sz="1200" b="0" i="0" u="none" strike="noStrike" cap="none">
                <a:solidFill>
                  <a:srgbClr val="000000"/>
                </a:solidFill>
                <a:latin typeface="Arvo"/>
                <a:ea typeface="Arvo"/>
                <a:cs typeface="Arvo"/>
                <a:sym typeface="Arvo"/>
              </a:defRPr>
            </a:lvl4pPr>
            <a:lvl5pPr marR="0" lvl="4" algn="l" rtl="0">
              <a:lnSpc>
                <a:spcPct val="100000"/>
              </a:lnSpc>
              <a:spcBef>
                <a:spcPts val="0"/>
              </a:spcBef>
              <a:spcAft>
                <a:spcPts val="0"/>
              </a:spcAft>
              <a:buClr>
                <a:srgbClr val="000000"/>
              </a:buClr>
              <a:buFont typeface="Arial"/>
              <a:buNone/>
              <a:defRPr sz="1200" b="0" i="0" u="none" strike="noStrike" cap="none">
                <a:solidFill>
                  <a:srgbClr val="000000"/>
                </a:solidFill>
                <a:latin typeface="Arvo"/>
                <a:ea typeface="Arvo"/>
                <a:cs typeface="Arvo"/>
                <a:sym typeface="Arvo"/>
              </a:defRPr>
            </a:lvl5pPr>
            <a:lvl6pPr marR="0" lvl="5" algn="l" rtl="0">
              <a:lnSpc>
                <a:spcPct val="100000"/>
              </a:lnSpc>
              <a:spcBef>
                <a:spcPts val="0"/>
              </a:spcBef>
              <a:spcAft>
                <a:spcPts val="0"/>
              </a:spcAft>
              <a:buClr>
                <a:srgbClr val="000000"/>
              </a:buClr>
              <a:buFont typeface="Arial"/>
              <a:buNone/>
              <a:defRPr sz="1200" b="0" i="0" u="none" strike="noStrike" cap="none">
                <a:solidFill>
                  <a:srgbClr val="000000"/>
                </a:solidFill>
                <a:latin typeface="Arvo"/>
                <a:ea typeface="Arvo"/>
                <a:cs typeface="Arvo"/>
                <a:sym typeface="Arvo"/>
              </a:defRPr>
            </a:lvl6pPr>
            <a:lvl7pPr marR="0" lvl="6" algn="l" rtl="0">
              <a:lnSpc>
                <a:spcPct val="100000"/>
              </a:lnSpc>
              <a:spcBef>
                <a:spcPts val="0"/>
              </a:spcBef>
              <a:spcAft>
                <a:spcPts val="0"/>
              </a:spcAft>
              <a:buClr>
                <a:srgbClr val="000000"/>
              </a:buClr>
              <a:buFont typeface="Arial"/>
              <a:buNone/>
              <a:defRPr sz="1200" b="0" i="0" u="none" strike="noStrike" cap="none">
                <a:solidFill>
                  <a:srgbClr val="000000"/>
                </a:solidFill>
                <a:latin typeface="Arvo"/>
                <a:ea typeface="Arvo"/>
                <a:cs typeface="Arvo"/>
                <a:sym typeface="Arvo"/>
              </a:defRPr>
            </a:lvl7pPr>
            <a:lvl8pPr marR="0" lvl="7" algn="l" rtl="0">
              <a:lnSpc>
                <a:spcPct val="100000"/>
              </a:lnSpc>
              <a:spcBef>
                <a:spcPts val="0"/>
              </a:spcBef>
              <a:spcAft>
                <a:spcPts val="0"/>
              </a:spcAft>
              <a:buClr>
                <a:srgbClr val="000000"/>
              </a:buClr>
              <a:buFont typeface="Arial"/>
              <a:buNone/>
              <a:defRPr sz="1200" b="0" i="0" u="none" strike="noStrike" cap="none">
                <a:solidFill>
                  <a:srgbClr val="000000"/>
                </a:solidFill>
                <a:latin typeface="Arvo"/>
                <a:ea typeface="Arvo"/>
                <a:cs typeface="Arvo"/>
                <a:sym typeface="Arvo"/>
              </a:defRPr>
            </a:lvl8pPr>
            <a:lvl9pPr marR="0" lvl="8" algn="l" rtl="0">
              <a:lnSpc>
                <a:spcPct val="100000"/>
              </a:lnSpc>
              <a:spcBef>
                <a:spcPts val="0"/>
              </a:spcBef>
              <a:spcAft>
                <a:spcPts val="0"/>
              </a:spcAft>
              <a:buClr>
                <a:srgbClr val="000000"/>
              </a:buClr>
              <a:buFont typeface="Arial"/>
              <a:buNone/>
              <a:defRPr sz="1200" b="0" i="0" u="none" strike="noStrike" cap="none">
                <a:solidFill>
                  <a:srgbClr val="000000"/>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 sz="1067" b="0" i="0" u="none" strike="noStrike" kern="1200" cap="none" spc="0" normalizeH="0" baseline="0" noProof="0">
                <a:ln>
                  <a:noFill/>
                </a:ln>
                <a:solidFill>
                  <a:srgbClr val="FFFFFF"/>
                </a:solidFill>
                <a:effectLst/>
                <a:uLnTx/>
                <a:uFillTx/>
                <a:latin typeface="Arial Nova Light" panose="020B0304020202020204" pitchFamily="34" charset="0"/>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s" sz="1067" b="0" i="0" u="none" strike="noStrike" kern="1200" cap="none" spc="0" normalizeH="0" baseline="0" noProof="0" dirty="0">
              <a:ln>
                <a:noFill/>
              </a:ln>
              <a:solidFill>
                <a:srgbClr val="FFFFFF"/>
              </a:solidFill>
              <a:effectLst/>
              <a:uLnTx/>
              <a:uFillTx/>
              <a:latin typeface="Arial Nova Light" panose="020B0304020202020204" pitchFamily="34" charset="0"/>
              <a:cs typeface="Arial"/>
              <a:sym typeface="Arial"/>
            </a:endParaRPr>
          </a:p>
        </p:txBody>
      </p:sp>
      <p:sp>
        <p:nvSpPr>
          <p:cNvPr id="3" name="Metin kutusu 2">
            <a:extLst>
              <a:ext uri="{FF2B5EF4-FFF2-40B4-BE49-F238E27FC236}">
                <a16:creationId xmlns:a16="http://schemas.microsoft.com/office/drawing/2014/main" id="{1D378BDD-5C22-4ECF-9D87-BAC966230019}"/>
              </a:ext>
            </a:extLst>
          </p:cNvPr>
          <p:cNvSpPr txBox="1"/>
          <p:nvPr/>
        </p:nvSpPr>
        <p:spPr>
          <a:xfrm>
            <a:off x="4212267" y="4417529"/>
            <a:ext cx="12510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2004</a:t>
            </a:r>
          </a:p>
        </p:txBody>
      </p:sp>
      <p:sp>
        <p:nvSpPr>
          <p:cNvPr id="38" name="Metin kutusu 37">
            <a:extLst>
              <a:ext uri="{FF2B5EF4-FFF2-40B4-BE49-F238E27FC236}">
                <a16:creationId xmlns:a16="http://schemas.microsoft.com/office/drawing/2014/main" id="{4C2A0704-F048-4F1D-97F2-EE2D5FFBDEEF}"/>
              </a:ext>
            </a:extLst>
          </p:cNvPr>
          <p:cNvSpPr txBox="1"/>
          <p:nvPr/>
        </p:nvSpPr>
        <p:spPr>
          <a:xfrm>
            <a:off x="3679289" y="3539482"/>
            <a:ext cx="12510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2006</a:t>
            </a:r>
          </a:p>
        </p:txBody>
      </p:sp>
      <p:sp>
        <p:nvSpPr>
          <p:cNvPr id="39" name="Metin kutusu 38">
            <a:extLst>
              <a:ext uri="{FF2B5EF4-FFF2-40B4-BE49-F238E27FC236}">
                <a16:creationId xmlns:a16="http://schemas.microsoft.com/office/drawing/2014/main" id="{12D03E52-CB2E-4B8D-A9C7-D68C2BC7BDD7}"/>
              </a:ext>
            </a:extLst>
          </p:cNvPr>
          <p:cNvSpPr txBox="1"/>
          <p:nvPr/>
        </p:nvSpPr>
        <p:spPr>
          <a:xfrm>
            <a:off x="4301531" y="2576345"/>
            <a:ext cx="12510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2017</a:t>
            </a:r>
          </a:p>
        </p:txBody>
      </p:sp>
      <p:sp>
        <p:nvSpPr>
          <p:cNvPr id="40" name="Metin kutusu 39">
            <a:extLst>
              <a:ext uri="{FF2B5EF4-FFF2-40B4-BE49-F238E27FC236}">
                <a16:creationId xmlns:a16="http://schemas.microsoft.com/office/drawing/2014/main" id="{07CB89D0-F394-412B-B705-925743DD02BE}"/>
              </a:ext>
            </a:extLst>
          </p:cNvPr>
          <p:cNvSpPr txBox="1"/>
          <p:nvPr/>
        </p:nvSpPr>
        <p:spPr>
          <a:xfrm>
            <a:off x="5690980" y="2074860"/>
            <a:ext cx="12510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2019</a:t>
            </a:r>
          </a:p>
        </p:txBody>
      </p:sp>
      <p:sp>
        <p:nvSpPr>
          <p:cNvPr id="41" name="Metin kutusu 40">
            <a:extLst>
              <a:ext uri="{FF2B5EF4-FFF2-40B4-BE49-F238E27FC236}">
                <a16:creationId xmlns:a16="http://schemas.microsoft.com/office/drawing/2014/main" id="{3B788524-7448-42F4-8CF7-191ABBD61684}"/>
              </a:ext>
            </a:extLst>
          </p:cNvPr>
          <p:cNvSpPr txBox="1"/>
          <p:nvPr/>
        </p:nvSpPr>
        <p:spPr>
          <a:xfrm>
            <a:off x="7243028" y="2092386"/>
            <a:ext cx="12510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2020</a:t>
            </a:r>
          </a:p>
        </p:txBody>
      </p:sp>
      <p:pic>
        <p:nvPicPr>
          <p:cNvPr id="5" name="Resim 4" descr="kişi, adam, duvar, iç mekan içeren bir resim&#10;&#10;Açıklama otomatik olarak oluşturuldu">
            <a:extLst>
              <a:ext uri="{FF2B5EF4-FFF2-40B4-BE49-F238E27FC236}">
                <a16:creationId xmlns:a16="http://schemas.microsoft.com/office/drawing/2014/main" id="{88C30ACB-08C0-4BC3-9BA3-621CBB6DD893}"/>
              </a:ext>
            </a:extLst>
          </p:cNvPr>
          <p:cNvPicPr>
            <a:picLocks noChangeAspect="1"/>
          </p:cNvPicPr>
          <p:nvPr/>
        </p:nvPicPr>
        <p:blipFill>
          <a:blip r:embed="rId8"/>
          <a:stretch>
            <a:fillRect/>
          </a:stretch>
        </p:blipFill>
        <p:spPr>
          <a:xfrm>
            <a:off x="9789407" y="3442410"/>
            <a:ext cx="1901381" cy="1901381"/>
          </a:xfrm>
          <a:prstGeom prst="rect">
            <a:avLst/>
          </a:prstGeom>
        </p:spPr>
      </p:pic>
      <p:sp>
        <p:nvSpPr>
          <p:cNvPr id="6" name="Metin kutusu 5">
            <a:extLst>
              <a:ext uri="{FF2B5EF4-FFF2-40B4-BE49-F238E27FC236}">
                <a16:creationId xmlns:a16="http://schemas.microsoft.com/office/drawing/2014/main" id="{AD3CB9B3-900E-49C2-B0AC-A93DAADEF275}"/>
              </a:ext>
            </a:extLst>
          </p:cNvPr>
          <p:cNvSpPr txBox="1"/>
          <p:nvPr/>
        </p:nvSpPr>
        <p:spPr>
          <a:xfrm>
            <a:off x="9262533" y="5330321"/>
            <a:ext cx="29294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0099"/>
                </a:solidFill>
                <a:effectLst/>
                <a:uLnTx/>
                <a:uFillTx/>
                <a:latin typeface="Arial"/>
                <a:ea typeface="+mn-ea"/>
                <a:cs typeface="+mn-cs"/>
              </a:rPr>
              <a:t>Erdinç</a:t>
            </a:r>
            <a:r>
              <a:rPr kumimoji="0" lang="en-US" sz="2000" b="1" i="0" u="none" strike="noStrike" kern="1200" cap="none" spc="0" normalizeH="0" baseline="0" noProof="0" dirty="0">
                <a:ln>
                  <a:noFill/>
                </a:ln>
                <a:solidFill>
                  <a:srgbClr val="440099"/>
                </a:solidFill>
                <a:effectLst/>
                <a:uLnTx/>
                <a:uFillTx/>
                <a:latin typeface="Arial"/>
                <a:ea typeface="+mn-ea"/>
                <a:cs typeface="+mn-cs"/>
              </a:rPr>
              <a:t> </a:t>
            </a:r>
            <a:r>
              <a:rPr kumimoji="0" lang="en-US" sz="2000" b="1" i="0" u="none" strike="noStrike" kern="1200" cap="none" spc="0" normalizeH="0" baseline="0" noProof="0" dirty="0" err="1">
                <a:ln>
                  <a:noFill/>
                </a:ln>
                <a:solidFill>
                  <a:srgbClr val="440099"/>
                </a:solidFill>
                <a:effectLst/>
                <a:uLnTx/>
                <a:uFillTx/>
                <a:latin typeface="Arial"/>
                <a:ea typeface="+mn-ea"/>
                <a:cs typeface="+mn-cs"/>
              </a:rPr>
              <a:t>Mert</a:t>
            </a:r>
            <a:endParaRPr kumimoji="0" lang="en-US" sz="2000" b="1" i="0" u="none" strike="noStrike" kern="1200" cap="none" spc="0" normalizeH="0" baseline="0" noProof="0" dirty="0">
              <a:ln>
                <a:noFill/>
              </a:ln>
              <a:solidFill>
                <a:srgbClr val="440099"/>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40099"/>
                </a:solidFill>
                <a:effectLst/>
                <a:uLnTx/>
                <a:uFillTx/>
                <a:latin typeface="Arial"/>
                <a:ea typeface="+mn-ea"/>
                <a:cs typeface="+mn-cs"/>
              </a:rPr>
              <a:t>Kurucu</a:t>
            </a:r>
            <a:r>
              <a:rPr kumimoji="0" lang="en-US" sz="1800" b="0" i="0" u="none" strike="noStrike" kern="1200" cap="none" spc="0" normalizeH="0" baseline="0" noProof="0" dirty="0">
                <a:ln>
                  <a:noFill/>
                </a:ln>
                <a:solidFill>
                  <a:srgbClr val="440099"/>
                </a:solidFill>
                <a:effectLst/>
                <a:uLnTx/>
                <a:uFillTx/>
                <a:latin typeface="Arial"/>
                <a:ea typeface="+mn-ea"/>
                <a:cs typeface="+mn-cs"/>
              </a:rPr>
              <a:t> </a:t>
            </a:r>
            <a:r>
              <a:rPr kumimoji="0" lang="en-US" sz="1800" b="0" i="0" u="none" strike="noStrike" kern="1200" cap="none" spc="0" normalizeH="0" baseline="0" noProof="0" dirty="0" err="1">
                <a:ln>
                  <a:noFill/>
                </a:ln>
                <a:solidFill>
                  <a:srgbClr val="440099"/>
                </a:solidFill>
                <a:effectLst/>
                <a:uLnTx/>
                <a:uFillTx/>
                <a:latin typeface="Arial"/>
                <a:ea typeface="+mn-ea"/>
                <a:cs typeface="+mn-cs"/>
              </a:rPr>
              <a:t>ve</a:t>
            </a:r>
            <a:r>
              <a:rPr kumimoji="0" lang="en-US" sz="1800" b="0" i="0" u="none" strike="noStrike" kern="1200" cap="none" spc="0" normalizeH="0" baseline="0" noProof="0" dirty="0">
                <a:ln>
                  <a:noFill/>
                </a:ln>
                <a:solidFill>
                  <a:srgbClr val="440099"/>
                </a:solidFill>
                <a:effectLst/>
                <a:uLnTx/>
                <a:uFillTx/>
                <a:latin typeface="Arial"/>
                <a:ea typeface="+mn-ea"/>
                <a:cs typeface="+mn-cs"/>
              </a:rPr>
              <a:t> </a:t>
            </a:r>
            <a:r>
              <a:rPr kumimoji="0" lang="en-US" sz="1800" b="0" i="0" u="none" strike="noStrike" kern="1200" cap="none" spc="0" normalizeH="0" baseline="0" noProof="0" dirty="0" err="1">
                <a:ln>
                  <a:noFill/>
                </a:ln>
                <a:solidFill>
                  <a:srgbClr val="440099"/>
                </a:solidFill>
                <a:effectLst/>
                <a:uLnTx/>
                <a:uFillTx/>
                <a:latin typeface="Arial"/>
                <a:ea typeface="+mn-ea"/>
                <a:cs typeface="+mn-cs"/>
              </a:rPr>
              <a:t>Genel</a:t>
            </a:r>
            <a:r>
              <a:rPr kumimoji="0" lang="en-US" sz="1800" b="0" i="0" u="none" strike="noStrike" kern="1200" cap="none" spc="0" normalizeH="0" baseline="0" noProof="0" dirty="0">
                <a:ln>
                  <a:noFill/>
                </a:ln>
                <a:solidFill>
                  <a:srgbClr val="440099"/>
                </a:solidFill>
                <a:effectLst/>
                <a:uLnTx/>
                <a:uFillTx/>
                <a:latin typeface="Arial"/>
                <a:ea typeface="+mn-ea"/>
                <a:cs typeface="+mn-cs"/>
              </a:rPr>
              <a:t> </a:t>
            </a:r>
            <a:r>
              <a:rPr kumimoji="0" lang="en-US" sz="1800" b="0" i="0" u="none" strike="noStrike" kern="1200" cap="none" spc="0" normalizeH="0" baseline="0" noProof="0" dirty="0" err="1">
                <a:ln>
                  <a:noFill/>
                </a:ln>
                <a:solidFill>
                  <a:srgbClr val="440099"/>
                </a:solidFill>
                <a:effectLst/>
                <a:uLnTx/>
                <a:uFillTx/>
                <a:latin typeface="Arial"/>
                <a:ea typeface="+mn-ea"/>
                <a:cs typeface="+mn-cs"/>
              </a:rPr>
              <a:t>Müdür</a:t>
            </a:r>
            <a:endParaRPr kumimoji="0" lang="en-US" sz="1800" b="0" i="0" u="none" strike="noStrike" kern="1200" cap="none" spc="0" normalizeH="0" baseline="0" noProof="0" dirty="0">
              <a:ln>
                <a:noFill/>
              </a:ln>
              <a:solidFill>
                <a:srgbClr val="440099"/>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40099"/>
                </a:solidFill>
                <a:effectLst/>
                <a:uLnTx/>
                <a:uFillTx/>
                <a:latin typeface="Arial"/>
                <a:ea typeface="+mn-ea"/>
                <a:cs typeface="+mn-cs"/>
              </a:rPr>
              <a:t>BeNova</a:t>
            </a:r>
            <a:r>
              <a:rPr kumimoji="0" lang="en-US" sz="1800" b="0" i="0" u="none" strike="noStrike" kern="1200" cap="none" spc="0" normalizeH="0" baseline="0" noProof="0" dirty="0">
                <a:ln>
                  <a:noFill/>
                </a:ln>
                <a:solidFill>
                  <a:srgbClr val="440099"/>
                </a:solidFill>
                <a:effectLst/>
                <a:uLnTx/>
                <a:uFillTx/>
                <a:latin typeface="Arial"/>
                <a:ea typeface="+mn-ea"/>
                <a:cs typeface="+mn-cs"/>
              </a:rPr>
              <a:t> Consulting</a:t>
            </a:r>
          </a:p>
        </p:txBody>
      </p:sp>
      <p:sp>
        <p:nvSpPr>
          <p:cNvPr id="43" name="Slayt Numarası Yer Tutucusu 1">
            <a:extLst>
              <a:ext uri="{FF2B5EF4-FFF2-40B4-BE49-F238E27FC236}">
                <a16:creationId xmlns:a16="http://schemas.microsoft.com/office/drawing/2014/main" id="{D605D0CE-1BF9-4075-B2A7-BA9CC3588A38}"/>
              </a:ext>
            </a:extLst>
          </p:cNvPr>
          <p:cNvSpPr txBox="1">
            <a:spLocks/>
          </p:cNvSpPr>
          <p:nvPr/>
        </p:nvSpPr>
        <p:spPr>
          <a:xfrm>
            <a:off x="0" y="6340685"/>
            <a:ext cx="12192000" cy="57905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200" b="0" i="0" u="none" strike="noStrike" cap="none">
                <a:solidFill>
                  <a:srgbClr val="000000"/>
                </a:solidFill>
                <a:latin typeface="Arvo"/>
                <a:ea typeface="Arvo"/>
                <a:cs typeface="Arvo"/>
                <a:sym typeface="Arvo"/>
              </a:defRPr>
            </a:lvl1pPr>
            <a:lvl2pPr marR="0" lvl="1" algn="l" rtl="0">
              <a:lnSpc>
                <a:spcPct val="100000"/>
              </a:lnSpc>
              <a:spcBef>
                <a:spcPts val="0"/>
              </a:spcBef>
              <a:spcAft>
                <a:spcPts val="0"/>
              </a:spcAft>
              <a:buClr>
                <a:srgbClr val="000000"/>
              </a:buClr>
              <a:buFont typeface="Arial"/>
              <a:buNone/>
              <a:defRPr sz="1200" b="0" i="0" u="none" strike="noStrike" cap="none">
                <a:solidFill>
                  <a:srgbClr val="000000"/>
                </a:solidFill>
                <a:latin typeface="Arvo"/>
                <a:ea typeface="Arvo"/>
                <a:cs typeface="Arvo"/>
                <a:sym typeface="Arvo"/>
              </a:defRPr>
            </a:lvl2pPr>
            <a:lvl3pPr marR="0" lvl="2" algn="l" rtl="0">
              <a:lnSpc>
                <a:spcPct val="100000"/>
              </a:lnSpc>
              <a:spcBef>
                <a:spcPts val="0"/>
              </a:spcBef>
              <a:spcAft>
                <a:spcPts val="0"/>
              </a:spcAft>
              <a:buClr>
                <a:srgbClr val="000000"/>
              </a:buClr>
              <a:buFont typeface="Arial"/>
              <a:buNone/>
              <a:defRPr sz="1200" b="0" i="0" u="none" strike="noStrike" cap="none">
                <a:solidFill>
                  <a:srgbClr val="000000"/>
                </a:solidFill>
                <a:latin typeface="Arvo"/>
                <a:ea typeface="Arvo"/>
                <a:cs typeface="Arvo"/>
                <a:sym typeface="Arvo"/>
              </a:defRPr>
            </a:lvl3pPr>
            <a:lvl4pPr marR="0" lvl="3" algn="l" rtl="0">
              <a:lnSpc>
                <a:spcPct val="100000"/>
              </a:lnSpc>
              <a:spcBef>
                <a:spcPts val="0"/>
              </a:spcBef>
              <a:spcAft>
                <a:spcPts val="0"/>
              </a:spcAft>
              <a:buClr>
                <a:srgbClr val="000000"/>
              </a:buClr>
              <a:buFont typeface="Arial"/>
              <a:buNone/>
              <a:defRPr sz="1200" b="0" i="0" u="none" strike="noStrike" cap="none">
                <a:solidFill>
                  <a:srgbClr val="000000"/>
                </a:solidFill>
                <a:latin typeface="Arvo"/>
                <a:ea typeface="Arvo"/>
                <a:cs typeface="Arvo"/>
                <a:sym typeface="Arvo"/>
              </a:defRPr>
            </a:lvl4pPr>
            <a:lvl5pPr marR="0" lvl="4" algn="l" rtl="0">
              <a:lnSpc>
                <a:spcPct val="100000"/>
              </a:lnSpc>
              <a:spcBef>
                <a:spcPts val="0"/>
              </a:spcBef>
              <a:spcAft>
                <a:spcPts val="0"/>
              </a:spcAft>
              <a:buClr>
                <a:srgbClr val="000000"/>
              </a:buClr>
              <a:buFont typeface="Arial"/>
              <a:buNone/>
              <a:defRPr sz="1200" b="0" i="0" u="none" strike="noStrike" cap="none">
                <a:solidFill>
                  <a:srgbClr val="000000"/>
                </a:solidFill>
                <a:latin typeface="Arvo"/>
                <a:ea typeface="Arvo"/>
                <a:cs typeface="Arvo"/>
                <a:sym typeface="Arvo"/>
              </a:defRPr>
            </a:lvl5pPr>
            <a:lvl6pPr marR="0" lvl="5" algn="l" rtl="0">
              <a:lnSpc>
                <a:spcPct val="100000"/>
              </a:lnSpc>
              <a:spcBef>
                <a:spcPts val="0"/>
              </a:spcBef>
              <a:spcAft>
                <a:spcPts val="0"/>
              </a:spcAft>
              <a:buClr>
                <a:srgbClr val="000000"/>
              </a:buClr>
              <a:buFont typeface="Arial"/>
              <a:buNone/>
              <a:defRPr sz="1200" b="0" i="0" u="none" strike="noStrike" cap="none">
                <a:solidFill>
                  <a:srgbClr val="000000"/>
                </a:solidFill>
                <a:latin typeface="Arvo"/>
                <a:ea typeface="Arvo"/>
                <a:cs typeface="Arvo"/>
                <a:sym typeface="Arvo"/>
              </a:defRPr>
            </a:lvl6pPr>
            <a:lvl7pPr marR="0" lvl="6" algn="l" rtl="0">
              <a:lnSpc>
                <a:spcPct val="100000"/>
              </a:lnSpc>
              <a:spcBef>
                <a:spcPts val="0"/>
              </a:spcBef>
              <a:spcAft>
                <a:spcPts val="0"/>
              </a:spcAft>
              <a:buClr>
                <a:srgbClr val="000000"/>
              </a:buClr>
              <a:buFont typeface="Arial"/>
              <a:buNone/>
              <a:defRPr sz="1200" b="0" i="0" u="none" strike="noStrike" cap="none">
                <a:solidFill>
                  <a:srgbClr val="000000"/>
                </a:solidFill>
                <a:latin typeface="Arvo"/>
                <a:ea typeface="Arvo"/>
                <a:cs typeface="Arvo"/>
                <a:sym typeface="Arvo"/>
              </a:defRPr>
            </a:lvl7pPr>
            <a:lvl8pPr marR="0" lvl="7" algn="l" rtl="0">
              <a:lnSpc>
                <a:spcPct val="100000"/>
              </a:lnSpc>
              <a:spcBef>
                <a:spcPts val="0"/>
              </a:spcBef>
              <a:spcAft>
                <a:spcPts val="0"/>
              </a:spcAft>
              <a:buClr>
                <a:srgbClr val="000000"/>
              </a:buClr>
              <a:buFont typeface="Arial"/>
              <a:buNone/>
              <a:defRPr sz="1200" b="0" i="0" u="none" strike="noStrike" cap="none">
                <a:solidFill>
                  <a:srgbClr val="000000"/>
                </a:solidFill>
                <a:latin typeface="Arvo"/>
                <a:ea typeface="Arvo"/>
                <a:cs typeface="Arvo"/>
                <a:sym typeface="Arvo"/>
              </a:defRPr>
            </a:lvl8pPr>
            <a:lvl9pPr marR="0" lvl="8" algn="l" rtl="0">
              <a:lnSpc>
                <a:spcPct val="100000"/>
              </a:lnSpc>
              <a:spcBef>
                <a:spcPts val="0"/>
              </a:spcBef>
              <a:spcAft>
                <a:spcPts val="0"/>
              </a:spcAft>
              <a:buClr>
                <a:srgbClr val="000000"/>
              </a:buClr>
              <a:buFont typeface="Arial"/>
              <a:buNone/>
              <a:defRPr sz="1200" b="0" i="0" u="none" strike="noStrike" cap="none">
                <a:solidFill>
                  <a:srgbClr val="000000"/>
                </a:solidFill>
                <a:latin typeface="Arvo"/>
                <a:ea typeface="Arvo"/>
                <a:cs typeface="Arvo"/>
                <a:sym typeface="Arvo"/>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 sz="1067" b="1" i="0" u="none" strike="noStrike" kern="0" cap="none" spc="0" normalizeH="0" baseline="0" noProof="0" smtClean="0">
                <a:ln>
                  <a:noFill/>
                </a:ln>
                <a:solidFill>
                  <a:srgbClr val="440099"/>
                </a:solidFill>
                <a:effectLst/>
                <a:uLnTx/>
                <a:uFillTx/>
                <a:latin typeface="Arial Nova Light" panose="020B0304020202020204" pitchFamily="34" charset="0"/>
                <a:cs typeface="Arial"/>
                <a:sym typeface="Arial"/>
              </a:rPr>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t>2</a:t>
            </a:fld>
            <a:endParaRPr kumimoji="0" lang="es" sz="1067" b="1" i="0" u="none" strike="noStrike" kern="0" cap="none" spc="0" normalizeH="0" baseline="0" noProof="0" dirty="0">
              <a:ln>
                <a:noFill/>
              </a:ln>
              <a:solidFill>
                <a:srgbClr val="440099"/>
              </a:solidFill>
              <a:effectLst/>
              <a:uLnTx/>
              <a:uFillTx/>
              <a:latin typeface="Arial Nova Light" panose="020B0304020202020204" pitchFamily="34" charset="0"/>
              <a:cs typeface="Arial"/>
              <a:sym typeface="Arial"/>
            </a:endParaRPr>
          </a:p>
        </p:txBody>
      </p:sp>
    </p:spTree>
    <p:extLst>
      <p:ext uri="{BB962C8B-B14F-4D97-AF65-F5344CB8AC3E}">
        <p14:creationId xmlns:p14="http://schemas.microsoft.com/office/powerpoint/2010/main" val="96879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8" grpId="0"/>
      <p:bldP spid="39" grpId="0"/>
      <p:bldP spid="40" grpId="0"/>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5B73B-9EDD-E8D0-9668-1001EBBB787C}"/>
            </a:ext>
          </a:extLst>
        </p:cNvPr>
        <p:cNvGrpSpPr/>
        <p:nvPr/>
      </p:nvGrpSpPr>
      <p:grpSpPr>
        <a:xfrm>
          <a:off x="0" y="0"/>
          <a:ext cx="0" cy="0"/>
          <a:chOff x="0" y="0"/>
          <a:chExt cx="0" cy="0"/>
        </a:xfrm>
      </p:grpSpPr>
      <p:grpSp>
        <p:nvGrpSpPr>
          <p:cNvPr id="3" name="object 3">
            <a:extLst>
              <a:ext uri="{FF2B5EF4-FFF2-40B4-BE49-F238E27FC236}">
                <a16:creationId xmlns:a16="http://schemas.microsoft.com/office/drawing/2014/main" id="{86F385B3-F531-43FA-187C-D3B3EB988689}"/>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B6C11FA0-466A-51BD-6CB6-E3959ECAE5F3}"/>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A3CB7C5A-DDB7-1692-9426-B696F09ED092}"/>
                </a:ext>
              </a:extLst>
            </p:cNvPr>
            <p:cNvPicPr/>
            <p:nvPr/>
          </p:nvPicPr>
          <p:blipFill>
            <a:blip r:embed="rId3"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3B5FC7C4-31C5-450E-071A-51CB1AB9D183}"/>
              </a:ext>
            </a:extLst>
          </p:cNvPr>
          <p:cNvSpPr txBox="1">
            <a:spLocks noGrp="1"/>
          </p:cNvSpPr>
          <p:nvPr>
            <p:ph type="title"/>
          </p:nvPr>
        </p:nvSpPr>
        <p:spPr>
          <a:xfrm>
            <a:off x="379272" y="279857"/>
            <a:ext cx="10212528" cy="422551"/>
          </a:xfrm>
          <a:prstGeom prst="rect">
            <a:avLst/>
          </a:prstGeom>
        </p:spPr>
        <p:txBody>
          <a:bodyPr vert="horz" wrap="square" lIns="0" tIns="14604" rIns="0" bIns="0" rtlCol="0">
            <a:spAutoFit/>
          </a:bodyPr>
          <a:lstStyle/>
          <a:p>
            <a:pPr marL="62865">
              <a:lnSpc>
                <a:spcPct val="100000"/>
              </a:lnSpc>
              <a:spcBef>
                <a:spcPts val="114"/>
              </a:spcBef>
            </a:pPr>
            <a:r>
              <a:rPr lang="tr-TR" spc="-10" dirty="0"/>
              <a:t>Örnek Geçmiş Uygulamalar</a:t>
            </a:r>
            <a:endParaRPr spc="-10" dirty="0"/>
          </a:p>
        </p:txBody>
      </p:sp>
      <p:sp>
        <p:nvSpPr>
          <p:cNvPr id="8" name="object 8">
            <a:extLst>
              <a:ext uri="{FF2B5EF4-FFF2-40B4-BE49-F238E27FC236}">
                <a16:creationId xmlns:a16="http://schemas.microsoft.com/office/drawing/2014/main" id="{7D4CA642-E281-91F0-BE09-49DD574CE2EF}"/>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20</a:t>
            </a:fld>
            <a:endParaRPr spc="-25" dirty="0"/>
          </a:p>
        </p:txBody>
      </p:sp>
      <p:sp>
        <p:nvSpPr>
          <p:cNvPr id="9" name="object 9">
            <a:extLst>
              <a:ext uri="{FF2B5EF4-FFF2-40B4-BE49-F238E27FC236}">
                <a16:creationId xmlns:a16="http://schemas.microsoft.com/office/drawing/2014/main" id="{B3DBD1CF-A831-02A4-03C8-E465B4BA3358}"/>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sp>
        <p:nvSpPr>
          <p:cNvPr id="7" name="TextBox 6">
            <a:extLst>
              <a:ext uri="{FF2B5EF4-FFF2-40B4-BE49-F238E27FC236}">
                <a16:creationId xmlns:a16="http://schemas.microsoft.com/office/drawing/2014/main" id="{67755BE1-71BE-2C79-2F48-F6929366980F}"/>
              </a:ext>
            </a:extLst>
          </p:cNvPr>
          <p:cNvSpPr txBox="1"/>
          <p:nvPr/>
        </p:nvSpPr>
        <p:spPr>
          <a:xfrm>
            <a:off x="306085" y="1158648"/>
            <a:ext cx="11802079" cy="2585323"/>
          </a:xfrm>
          <a:prstGeom prst="rect">
            <a:avLst/>
          </a:prstGeom>
          <a:noFill/>
        </p:spPr>
        <p:txBody>
          <a:bodyPr wrap="square">
            <a:spAutoFit/>
          </a:bodyPr>
          <a:lstStyle/>
          <a:p>
            <a:pPr algn="l"/>
            <a:r>
              <a:rPr lang="en-US" sz="2400" b="1" dirty="0" err="1">
                <a:solidFill>
                  <a:srgbClr val="000000"/>
                </a:solidFill>
                <a:latin typeface="Arial" panose="020B0604020202020204" pitchFamily="34" charset="0"/>
                <a:cs typeface="Arial" panose="020B0604020202020204" pitchFamily="34" charset="0"/>
              </a:rPr>
              <a:t>Otomotiv</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firması</a:t>
            </a:r>
            <a:r>
              <a:rPr lang="en-US" sz="2400" b="1" dirty="0">
                <a:solidFill>
                  <a:srgbClr val="000000"/>
                </a:solidFill>
                <a:latin typeface="Arial" panose="020B0604020202020204" pitchFamily="34" charset="0"/>
                <a:cs typeface="Arial" panose="020B0604020202020204" pitchFamily="34" charset="0"/>
              </a:rPr>
              <a:t> (Adana):</a:t>
            </a:r>
          </a:p>
          <a:p>
            <a:pPr algn="l"/>
            <a:endParaRPr lang="en-US" sz="1000" b="0" i="0" u="none" strike="noStrike" dirty="0">
              <a:solidFill>
                <a:srgbClr val="000000"/>
              </a:solidFill>
              <a:effectLst/>
              <a:latin typeface="Arial" panose="020B0604020202020204" pitchFamily="34" charset="0"/>
              <a:cs typeface="Arial" panose="020B0604020202020204" pitchFamily="34" charset="0"/>
            </a:endParaRPr>
          </a:p>
          <a:p>
            <a:pPr algn="l"/>
            <a:r>
              <a:rPr lang="en-US" sz="2400" dirty="0">
                <a:solidFill>
                  <a:srgbClr val="000000"/>
                </a:solidFill>
                <a:latin typeface="Arial" panose="020B0604020202020204" pitchFamily="34" charset="0"/>
                <a:cs typeface="Arial" panose="020B0604020202020204" pitchFamily="34" charset="0"/>
              </a:rPr>
              <a:t>9 </a:t>
            </a:r>
            <a:r>
              <a:rPr lang="en-US" sz="2400" dirty="0" err="1">
                <a:solidFill>
                  <a:srgbClr val="000000"/>
                </a:solidFill>
                <a:latin typeface="Arial" panose="020B0604020202020204" pitchFamily="34" charset="0"/>
                <a:cs typeface="Arial" panose="020B0604020202020204" pitchFamily="34" charset="0"/>
              </a:rPr>
              <a:t>aylık</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çalışma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sonucunda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yıllık</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operasyonel</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maliyetlerde</a:t>
            </a:r>
            <a:r>
              <a:rPr lang="en-US" sz="2400" dirty="0">
                <a:solidFill>
                  <a:srgbClr val="000000"/>
                </a:solidFill>
                <a:latin typeface="Arial" panose="020B0604020202020204" pitchFamily="34" charset="0"/>
                <a:cs typeface="Arial" panose="020B0604020202020204" pitchFamily="34" charset="0"/>
              </a:rPr>
              <a:t> </a:t>
            </a:r>
            <a:r>
              <a:rPr lang="en-US" sz="3200" b="1" dirty="0">
                <a:solidFill>
                  <a:srgbClr val="000000"/>
                </a:solidFill>
                <a:latin typeface="Arial" panose="020B0604020202020204" pitchFamily="34" charset="0"/>
                <a:cs typeface="Arial" panose="020B0604020202020204" pitchFamily="34" charset="0"/>
              </a:rPr>
              <a:t>%8</a:t>
            </a:r>
            <a:r>
              <a:rPr lang="en-US" sz="2400" dirty="0">
                <a:solidFill>
                  <a:srgbClr val="000000"/>
                </a:solidFill>
                <a:latin typeface="Arial" panose="020B0604020202020204" pitchFamily="34" charset="0"/>
                <a:cs typeface="Arial" panose="020B0604020202020204" pitchFamily="34" charset="0"/>
              </a:rPr>
              <a:t>’lik </a:t>
            </a:r>
            <a:r>
              <a:rPr lang="en-US" sz="2400" dirty="0" err="1">
                <a:solidFill>
                  <a:srgbClr val="000000"/>
                </a:solidFill>
                <a:latin typeface="Arial" panose="020B0604020202020204" pitchFamily="34" charset="0"/>
                <a:cs typeface="Arial" panose="020B0604020202020204" pitchFamily="34" charset="0"/>
              </a:rPr>
              <a:t>iyileştirme</a:t>
            </a:r>
            <a:r>
              <a:rPr lang="en-US" sz="2400" dirty="0">
                <a:solidFill>
                  <a:srgbClr val="000000"/>
                </a:solidFill>
                <a:latin typeface="Arial" panose="020B0604020202020204" pitchFamily="34" charset="0"/>
                <a:cs typeface="Arial" panose="020B0604020202020204" pitchFamily="34" charset="0"/>
              </a:rPr>
              <a:t> </a:t>
            </a:r>
          </a:p>
          <a:p>
            <a:pPr marL="342900" indent="-342900" algn="l">
              <a:buFont typeface="Arial" panose="020B0604020202020204" pitchFamily="34" charset="0"/>
              <a:buChar char="•"/>
            </a:pPr>
            <a:r>
              <a:rPr lang="en-US" sz="2400" b="0" i="0" u="none" strike="noStrike" dirty="0" err="1">
                <a:solidFill>
                  <a:srgbClr val="000000"/>
                </a:solidFill>
                <a:effectLst/>
                <a:latin typeface="Arial" panose="020B0604020202020204" pitchFamily="34" charset="0"/>
                <a:cs typeface="Arial" panose="020B0604020202020204" pitchFamily="34" charset="0"/>
              </a:rPr>
              <a:t>Satın</a:t>
            </a:r>
            <a:r>
              <a:rPr lang="en-US" sz="2400" b="0" i="0" u="none" strike="noStrike" dirty="0">
                <a:solidFill>
                  <a:srgbClr val="000000"/>
                </a:solidFill>
                <a:effectLst/>
                <a:latin typeface="Arial" panose="020B0604020202020204" pitchFamily="34" charset="0"/>
                <a:cs typeface="Arial" panose="020B0604020202020204" pitchFamily="34" charset="0"/>
              </a:rPr>
              <a:t> alma </a:t>
            </a:r>
            <a:r>
              <a:rPr lang="en-US" sz="2400" b="0" i="0" u="none" strike="noStrike" dirty="0" err="1">
                <a:solidFill>
                  <a:srgbClr val="000000"/>
                </a:solidFill>
                <a:effectLst/>
                <a:latin typeface="Arial" panose="020B0604020202020204" pitchFamily="34" charset="0"/>
                <a:cs typeface="Arial" panose="020B0604020202020204" pitchFamily="34" charset="0"/>
              </a:rPr>
              <a:t>mekanizması</a:t>
            </a:r>
            <a:endParaRPr lang="en-US" sz="2400" b="0" i="0" u="none" strike="noStrike" dirty="0">
              <a:solidFill>
                <a:srgbClr val="000000"/>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dirty="0" err="1">
                <a:solidFill>
                  <a:srgbClr val="000000"/>
                </a:solidFill>
                <a:latin typeface="Arial" panose="020B0604020202020204" pitchFamily="34" charset="0"/>
                <a:cs typeface="Arial" panose="020B0604020202020204" pitchFamily="34" charset="0"/>
              </a:rPr>
              <a:t>Enerji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maaliyetleri</a:t>
            </a:r>
            <a:endParaRPr lang="en-US" sz="2400" dirty="0">
              <a:solidFill>
                <a:srgbClr val="00000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b="0" i="0" u="none" strike="noStrike" dirty="0" err="1">
                <a:solidFill>
                  <a:srgbClr val="000000"/>
                </a:solidFill>
                <a:effectLst/>
                <a:latin typeface="Arial" panose="020B0604020202020204" pitchFamily="34" charset="0"/>
                <a:cs typeface="Arial" panose="020B0604020202020204" pitchFamily="34" charset="0"/>
              </a:rPr>
              <a:t>Üretim</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b="0" i="0" u="none" strike="noStrike" dirty="0" err="1">
                <a:solidFill>
                  <a:srgbClr val="000000"/>
                </a:solidFill>
                <a:effectLst/>
                <a:latin typeface="Arial" panose="020B0604020202020204" pitchFamily="34" charset="0"/>
                <a:cs typeface="Arial" panose="020B0604020202020204" pitchFamily="34" charset="0"/>
              </a:rPr>
              <a:t>hattı</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b="0" i="0" u="none" strike="noStrike" dirty="0" err="1">
                <a:solidFill>
                  <a:srgbClr val="000000"/>
                </a:solidFill>
                <a:effectLst/>
                <a:latin typeface="Arial" panose="020B0604020202020204" pitchFamily="34" charset="0"/>
                <a:cs typeface="Arial" panose="020B0604020202020204" pitchFamily="34" charset="0"/>
              </a:rPr>
              <a:t>optimizasyonu</a:t>
            </a:r>
            <a:endParaRPr lang="en-US" sz="2400" b="0" i="0" u="none" strike="noStrike" dirty="0">
              <a:solidFill>
                <a:srgbClr val="000000"/>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dirty="0" err="1">
                <a:solidFill>
                  <a:srgbClr val="000000"/>
                </a:solidFill>
                <a:latin typeface="Arial" panose="020B0604020202020204" pitchFamily="34" charset="0"/>
                <a:cs typeface="Arial" panose="020B0604020202020204" pitchFamily="34" charset="0"/>
              </a:rPr>
              <a:t>Sigorta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poliçeleri</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FA923E6-2280-0BA7-CB9A-39EBCB745963}"/>
              </a:ext>
            </a:extLst>
          </p:cNvPr>
          <p:cNvSpPr txBox="1"/>
          <p:nvPr/>
        </p:nvSpPr>
        <p:spPr>
          <a:xfrm>
            <a:off x="306085" y="4176058"/>
            <a:ext cx="11802079" cy="2585323"/>
          </a:xfrm>
          <a:prstGeom prst="rect">
            <a:avLst/>
          </a:prstGeom>
          <a:noFill/>
        </p:spPr>
        <p:txBody>
          <a:bodyPr wrap="square">
            <a:spAutoFit/>
          </a:bodyPr>
          <a:lstStyle/>
          <a:p>
            <a:pPr algn="l"/>
            <a:r>
              <a:rPr lang="en-US" sz="2400" b="1" dirty="0" err="1">
                <a:solidFill>
                  <a:srgbClr val="000000"/>
                </a:solidFill>
                <a:latin typeface="Arial" panose="020B0604020202020204" pitchFamily="34" charset="0"/>
                <a:cs typeface="Arial" panose="020B0604020202020204" pitchFamily="34" charset="0"/>
              </a:rPr>
              <a:t>Araç</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kiralama</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firması</a:t>
            </a:r>
            <a:r>
              <a:rPr lang="en-US" sz="2400" b="1" dirty="0">
                <a:solidFill>
                  <a:srgbClr val="000000"/>
                </a:solidFill>
                <a:latin typeface="Arial" panose="020B0604020202020204" pitchFamily="34" charset="0"/>
                <a:cs typeface="Arial" panose="020B0604020202020204" pitchFamily="34" charset="0"/>
              </a:rPr>
              <a:t> (İstanbul):</a:t>
            </a:r>
          </a:p>
          <a:p>
            <a:pPr algn="l"/>
            <a:endParaRPr lang="en-US" sz="1000" dirty="0">
              <a:solidFill>
                <a:srgbClr val="000000"/>
              </a:solidFill>
              <a:latin typeface="Arial" panose="020B0604020202020204" pitchFamily="34" charset="0"/>
              <a:cs typeface="Arial" panose="020B0604020202020204" pitchFamily="34" charset="0"/>
            </a:endParaRPr>
          </a:p>
          <a:p>
            <a:pPr algn="l"/>
            <a:r>
              <a:rPr lang="en-US" sz="2400" b="0" i="0" u="none" strike="noStrike" dirty="0">
                <a:solidFill>
                  <a:srgbClr val="000000"/>
                </a:solidFill>
                <a:effectLst/>
                <a:latin typeface="Arial" panose="020B0604020202020204" pitchFamily="34" charset="0"/>
                <a:cs typeface="Arial" panose="020B0604020202020204" pitchFamily="34" charset="0"/>
              </a:rPr>
              <a:t>6 </a:t>
            </a:r>
            <a:r>
              <a:rPr lang="en-US" sz="2400" b="0" i="0" u="none" strike="noStrike" dirty="0" err="1">
                <a:solidFill>
                  <a:srgbClr val="000000"/>
                </a:solidFill>
                <a:effectLst/>
                <a:latin typeface="Arial" panose="020B0604020202020204" pitchFamily="34" charset="0"/>
                <a:cs typeface="Arial" panose="020B0604020202020204" pitchFamily="34" charset="0"/>
              </a:rPr>
              <a:t>aylık</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b="0" i="0" u="none" strike="noStrike" dirty="0" err="1">
                <a:solidFill>
                  <a:srgbClr val="000000"/>
                </a:solidFill>
                <a:effectLst/>
                <a:latin typeface="Arial" panose="020B0604020202020204" pitchFamily="34" charset="0"/>
                <a:cs typeface="Arial" panose="020B0604020202020204" pitchFamily="34" charset="0"/>
              </a:rPr>
              <a:t>çalışma</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b="0" i="0" u="none" strike="noStrike" dirty="0" err="1">
                <a:solidFill>
                  <a:srgbClr val="000000"/>
                </a:solidFill>
                <a:effectLst/>
                <a:latin typeface="Arial" panose="020B0604020202020204" pitchFamily="34" charset="0"/>
                <a:cs typeface="Arial" panose="020B0604020202020204" pitchFamily="34" charset="0"/>
              </a:rPr>
              <a:t>sonucunda</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b="0" i="0" u="none" strike="noStrike" dirty="0" err="1">
                <a:solidFill>
                  <a:srgbClr val="000000"/>
                </a:solidFill>
                <a:effectLst/>
                <a:latin typeface="Arial" panose="020B0604020202020204" pitchFamily="34" charset="0"/>
                <a:cs typeface="Arial" panose="020B0604020202020204" pitchFamily="34" charset="0"/>
              </a:rPr>
              <a:t>sadece</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b="0" i="0" u="none" strike="noStrike" dirty="0" err="1">
                <a:solidFill>
                  <a:srgbClr val="000000"/>
                </a:solidFill>
                <a:effectLst/>
                <a:latin typeface="Arial" panose="020B0604020202020204" pitchFamily="34" charset="0"/>
                <a:cs typeface="Arial" panose="020B0604020202020204" pitchFamily="34" charset="0"/>
              </a:rPr>
              <a:t>iş</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b="0" i="0" u="none" strike="noStrike" dirty="0" err="1">
                <a:solidFill>
                  <a:srgbClr val="000000"/>
                </a:solidFill>
                <a:effectLst/>
                <a:latin typeface="Arial" panose="020B0604020202020204" pitchFamily="34" charset="0"/>
                <a:cs typeface="Arial" panose="020B0604020202020204" pitchFamily="34" charset="0"/>
              </a:rPr>
              <a:t>yükü</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b="0" i="0" u="none" strike="noStrike" dirty="0" err="1">
                <a:solidFill>
                  <a:srgbClr val="000000"/>
                </a:solidFill>
                <a:effectLst/>
                <a:latin typeface="Arial" panose="020B0604020202020204" pitchFamily="34" charset="0"/>
                <a:cs typeface="Arial" panose="020B0604020202020204" pitchFamily="34" charset="0"/>
              </a:rPr>
              <a:t>analizi</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b="0" i="0" u="none" strike="noStrike" dirty="0" err="1">
                <a:solidFill>
                  <a:srgbClr val="000000"/>
                </a:solidFill>
                <a:effectLst/>
                <a:latin typeface="Arial" panose="020B0604020202020204" pitchFamily="34" charset="0"/>
                <a:cs typeface="Arial" panose="020B0604020202020204" pitchFamily="34" charset="0"/>
              </a:rPr>
              <a:t>yapılarak</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b="0" i="0" u="none" strike="noStrike" dirty="0" err="1">
                <a:solidFill>
                  <a:srgbClr val="000000"/>
                </a:solidFill>
                <a:effectLst/>
                <a:latin typeface="Arial" panose="020B0604020202020204" pitchFamily="34" charset="0"/>
                <a:cs typeface="Arial" panose="020B0604020202020204" pitchFamily="34" charset="0"/>
              </a:rPr>
              <a:t>personel</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b="0" i="0" u="none" strike="noStrike" dirty="0" err="1">
                <a:solidFill>
                  <a:srgbClr val="000000"/>
                </a:solidFill>
                <a:effectLst/>
                <a:latin typeface="Arial" panose="020B0604020202020204" pitchFamily="34" charset="0"/>
                <a:cs typeface="Arial" panose="020B0604020202020204" pitchFamily="34" charset="0"/>
              </a:rPr>
              <a:t>maliyetinde</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3200" b="1" i="0" u="none" strike="noStrike" dirty="0">
                <a:solidFill>
                  <a:srgbClr val="000000"/>
                </a:solidFill>
                <a:effectLst/>
                <a:latin typeface="Arial" panose="020B0604020202020204" pitchFamily="34" charset="0"/>
                <a:cs typeface="Arial" panose="020B0604020202020204" pitchFamily="34" charset="0"/>
              </a:rPr>
              <a:t>%12</a:t>
            </a:r>
            <a:r>
              <a:rPr lang="en-US" sz="2400" b="0" i="0" u="none" strike="noStrike" dirty="0">
                <a:solidFill>
                  <a:srgbClr val="000000"/>
                </a:solidFill>
                <a:effectLst/>
                <a:latin typeface="Arial" panose="020B0604020202020204" pitchFamily="34" charset="0"/>
                <a:cs typeface="Arial" panose="020B0604020202020204" pitchFamily="34" charset="0"/>
              </a:rPr>
              <a:t>’lik </a:t>
            </a:r>
            <a:r>
              <a:rPr lang="en-US" sz="2400" b="0" i="0" u="none" strike="noStrike" dirty="0" err="1">
                <a:solidFill>
                  <a:srgbClr val="000000"/>
                </a:solidFill>
                <a:effectLst/>
                <a:latin typeface="Arial" panose="020B0604020202020204" pitchFamily="34" charset="0"/>
                <a:cs typeface="Arial" panose="020B0604020202020204" pitchFamily="34" charset="0"/>
              </a:rPr>
              <a:t>iyileştirme</a:t>
            </a:r>
            <a:endParaRPr lang="en-US" sz="2400" b="0" i="0" u="none" strike="noStrike" dirty="0">
              <a:solidFill>
                <a:srgbClr val="000000"/>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b="0" i="0" u="none" strike="noStrike" dirty="0" err="1">
                <a:solidFill>
                  <a:srgbClr val="000000"/>
                </a:solidFill>
                <a:effectLst/>
                <a:latin typeface="Arial" panose="020B0604020202020204" pitchFamily="34" charset="0"/>
                <a:cs typeface="Arial" panose="020B0604020202020204" pitchFamily="34" charset="0"/>
              </a:rPr>
              <a:t>Personel</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b="0" i="0" u="none" strike="noStrike" dirty="0" err="1">
                <a:solidFill>
                  <a:srgbClr val="000000"/>
                </a:solidFill>
                <a:effectLst/>
                <a:latin typeface="Arial" panose="020B0604020202020204" pitchFamily="34" charset="0"/>
                <a:cs typeface="Arial" panose="020B0604020202020204" pitchFamily="34" charset="0"/>
              </a:rPr>
              <a:t>maliyeti</a:t>
            </a:r>
            <a:endParaRPr lang="en-US" sz="2400" b="0" i="0" u="none" strike="noStrike" dirty="0">
              <a:solidFill>
                <a:srgbClr val="000000"/>
              </a:solidFill>
              <a:effectLst/>
              <a:latin typeface="Arial" panose="020B0604020202020204" pitchFamily="34" charset="0"/>
              <a:cs typeface="Arial" panose="020B0604020202020204" pitchFamily="34" charset="0"/>
            </a:endParaRPr>
          </a:p>
          <a:p>
            <a:pPr algn="l"/>
            <a:endParaRPr lang="en-US" sz="2400" dirty="0">
              <a:solidFill>
                <a:srgbClr val="000000"/>
              </a:solidFill>
              <a:latin typeface="Arial" panose="020B0604020202020204" pitchFamily="34" charset="0"/>
              <a:cs typeface="Arial" panose="020B0604020202020204" pitchFamily="34" charset="0"/>
            </a:endParaRPr>
          </a:p>
          <a:p>
            <a:pPr algn="l"/>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2915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288B8-7BCB-26F2-A694-98AEB999C5C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8DC779C-48A0-3458-D99B-302EE546BB69}"/>
              </a:ext>
            </a:extLst>
          </p:cNvPr>
          <p:cNvSpPr txBox="1"/>
          <p:nvPr/>
        </p:nvSpPr>
        <p:spPr>
          <a:xfrm>
            <a:off x="545285" y="1106162"/>
            <a:ext cx="6250549" cy="3914983"/>
          </a:xfrm>
          <a:prstGeom prst="rect">
            <a:avLst/>
          </a:prstGeom>
        </p:spPr>
        <p:txBody>
          <a:bodyPr vert="horz" wrap="square" lIns="0" tIns="11430" rIns="0" bIns="0" rtlCol="0">
            <a:spAutoFit/>
          </a:bodyPr>
          <a:lstStyle/>
          <a:p>
            <a:pPr marL="12700" marR="10160" algn="just">
              <a:lnSpc>
                <a:spcPct val="100800"/>
              </a:lnSpc>
              <a:spcBef>
                <a:spcPts val="90"/>
              </a:spcBef>
            </a:pPr>
            <a:endParaRPr lang="tr-TR" sz="1400" dirty="0">
              <a:latin typeface="Verdana"/>
              <a:cs typeface="Verdana"/>
            </a:endParaRPr>
          </a:p>
          <a:p>
            <a:pPr marL="12700" marR="10160" algn="just">
              <a:lnSpc>
                <a:spcPct val="100800"/>
              </a:lnSpc>
              <a:spcBef>
                <a:spcPts val="90"/>
              </a:spcBef>
            </a:pPr>
            <a:r>
              <a:rPr lang="tr-TR" sz="1600" b="1" dirty="0">
                <a:solidFill>
                  <a:schemeClr val="accent4">
                    <a:lumMod val="75000"/>
                  </a:schemeClr>
                </a:solidFill>
                <a:latin typeface="Arial" panose="020B0604020202020204" pitchFamily="34" charset="0"/>
                <a:cs typeface="Arial" panose="020B0604020202020204" pitchFamily="34" charset="0"/>
              </a:rPr>
              <a:t>Hibe;</a:t>
            </a:r>
            <a:r>
              <a:rPr lang="tr-TR" sz="1600" dirty="0">
                <a:solidFill>
                  <a:schemeClr val="accent4">
                    <a:lumMod val="75000"/>
                  </a:schemeClr>
                </a:solidFill>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girişimcilere, işletmelere; proje bazlı veya faaliyet sonrası belge/çıktı esaslı harcamalarda geri ödemesiz olarak sağlanan finansal destektir. </a:t>
            </a:r>
          </a:p>
          <a:p>
            <a:pPr marL="12700" marR="10160" algn="just">
              <a:lnSpc>
                <a:spcPct val="100800"/>
              </a:lnSpc>
              <a:spcBef>
                <a:spcPts val="90"/>
              </a:spcBef>
            </a:pPr>
            <a:endParaRPr lang="tr-TR" sz="1600" dirty="0">
              <a:latin typeface="Arial" panose="020B0604020202020204" pitchFamily="34" charset="0"/>
              <a:cs typeface="Arial" panose="020B0604020202020204" pitchFamily="34" charset="0"/>
            </a:endParaRPr>
          </a:p>
          <a:p>
            <a:pPr marL="12700" marR="10160" algn="just">
              <a:lnSpc>
                <a:spcPct val="100800"/>
              </a:lnSpc>
              <a:spcBef>
                <a:spcPts val="90"/>
              </a:spcBef>
            </a:pPr>
            <a:r>
              <a:rPr lang="tr-TR" sz="1600" b="1" dirty="0">
                <a:solidFill>
                  <a:schemeClr val="accent4">
                    <a:lumMod val="75000"/>
                  </a:schemeClr>
                </a:solidFill>
                <a:latin typeface="Arial" panose="020B0604020202020204" pitchFamily="34" charset="0"/>
                <a:cs typeface="Arial" panose="020B0604020202020204" pitchFamily="34" charset="0"/>
              </a:rPr>
              <a:t>Teşvik</a:t>
            </a:r>
            <a:r>
              <a:rPr lang="tr-TR" sz="1600" dirty="0">
                <a:latin typeface="Arial" panose="020B0604020202020204" pitchFamily="34" charset="0"/>
                <a:cs typeface="Arial" panose="020B0604020202020204" pitchFamily="34" charset="0"/>
              </a:rPr>
              <a:t>; belirli sektör ve alanlarda yapılan yatırım ve faaliyetleri özendirmek için yapılan maddi yardımlardır. Çeşitli alanlarda olan vergi ve harçlardan alınan indirimler teşvik yardımları altında toplanmaktadır. </a:t>
            </a:r>
          </a:p>
          <a:p>
            <a:pPr marL="12700" marR="10160" algn="just">
              <a:lnSpc>
                <a:spcPct val="100800"/>
              </a:lnSpc>
              <a:spcBef>
                <a:spcPts val="90"/>
              </a:spcBef>
            </a:pPr>
            <a:endParaRPr lang="tr-TR" sz="1600" dirty="0">
              <a:latin typeface="Arial" panose="020B0604020202020204" pitchFamily="34" charset="0"/>
              <a:cs typeface="Arial" panose="020B0604020202020204" pitchFamily="34" charset="0"/>
            </a:endParaRPr>
          </a:p>
          <a:p>
            <a:pPr marL="12700" marR="10160" algn="just">
              <a:lnSpc>
                <a:spcPct val="100800"/>
              </a:lnSpc>
              <a:spcBef>
                <a:spcPts val="90"/>
              </a:spcBef>
            </a:pPr>
            <a:r>
              <a:rPr lang="tr-TR" sz="1600" dirty="0">
                <a:latin typeface="Arial" panose="020B0604020202020204" pitchFamily="34" charset="0"/>
                <a:cs typeface="Arial" panose="020B0604020202020204" pitchFamily="34" charset="0"/>
              </a:rPr>
              <a:t>Girişimci ve işletmelerin; </a:t>
            </a:r>
          </a:p>
          <a:p>
            <a:pPr marL="12700" marR="10160" algn="just">
              <a:lnSpc>
                <a:spcPct val="100800"/>
              </a:lnSpc>
              <a:spcBef>
                <a:spcPts val="90"/>
              </a:spcBef>
            </a:pPr>
            <a:endParaRPr lang="tr-TR" sz="1400" dirty="0">
              <a:latin typeface="Verdana"/>
              <a:cs typeface="Verdana"/>
            </a:endParaRPr>
          </a:p>
          <a:p>
            <a:pPr marL="12700" marR="10160" algn="just">
              <a:lnSpc>
                <a:spcPct val="100800"/>
              </a:lnSpc>
              <a:spcBef>
                <a:spcPts val="90"/>
              </a:spcBef>
            </a:pPr>
            <a:endParaRPr lang="tr-TR" sz="1400" dirty="0">
              <a:latin typeface="Verdana"/>
              <a:cs typeface="Verdana"/>
            </a:endParaRPr>
          </a:p>
          <a:p>
            <a:pPr marL="12700" marR="10160" algn="just">
              <a:lnSpc>
                <a:spcPct val="100800"/>
              </a:lnSpc>
              <a:spcBef>
                <a:spcPts val="90"/>
              </a:spcBef>
            </a:pPr>
            <a:endParaRPr lang="tr-TR" sz="1400" dirty="0">
              <a:latin typeface="Verdana"/>
              <a:cs typeface="Verdana"/>
            </a:endParaRPr>
          </a:p>
          <a:p>
            <a:pPr marL="12700" marR="10160" algn="just">
              <a:lnSpc>
                <a:spcPct val="100800"/>
              </a:lnSpc>
              <a:spcBef>
                <a:spcPts val="90"/>
              </a:spcBef>
            </a:pPr>
            <a:endParaRPr lang="tr-TR" sz="1400" dirty="0">
              <a:latin typeface="Verdana"/>
              <a:cs typeface="Verdana"/>
            </a:endParaRPr>
          </a:p>
          <a:p>
            <a:pPr marL="12700" marR="10160" algn="just">
              <a:lnSpc>
                <a:spcPct val="100800"/>
              </a:lnSpc>
              <a:spcBef>
                <a:spcPts val="90"/>
              </a:spcBef>
            </a:pPr>
            <a:endParaRPr sz="1400" dirty="0">
              <a:latin typeface="Verdana"/>
              <a:cs typeface="Verdana"/>
            </a:endParaRPr>
          </a:p>
        </p:txBody>
      </p:sp>
      <p:grpSp>
        <p:nvGrpSpPr>
          <p:cNvPr id="3" name="object 3">
            <a:extLst>
              <a:ext uri="{FF2B5EF4-FFF2-40B4-BE49-F238E27FC236}">
                <a16:creationId xmlns:a16="http://schemas.microsoft.com/office/drawing/2014/main" id="{FF1639CD-7D6B-C7A0-155C-A6FF7BD9B1A8}"/>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98E8BF20-7D8E-9291-54FA-6D1B706E9B6A}"/>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8C3D15A9-02CB-4494-024C-EBE33676A850}"/>
                </a:ext>
              </a:extLst>
            </p:cNvPr>
            <p:cNvPicPr/>
            <p:nvPr/>
          </p:nvPicPr>
          <p:blipFill>
            <a:blip r:embed="rId2"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87F79D1B-B140-112E-4CD8-BE32F1A30194}"/>
              </a:ext>
            </a:extLst>
          </p:cNvPr>
          <p:cNvSpPr txBox="1">
            <a:spLocks noGrp="1"/>
          </p:cNvSpPr>
          <p:nvPr>
            <p:ph type="title"/>
          </p:nvPr>
        </p:nvSpPr>
        <p:spPr>
          <a:prstGeom prst="rect">
            <a:avLst/>
          </a:prstGeom>
        </p:spPr>
        <p:txBody>
          <a:bodyPr vert="horz" wrap="square" lIns="0" tIns="14604" rIns="0" bIns="0" rtlCol="0">
            <a:spAutoFit/>
          </a:bodyPr>
          <a:lstStyle/>
          <a:p>
            <a:pPr marL="62865">
              <a:lnSpc>
                <a:spcPct val="100000"/>
              </a:lnSpc>
              <a:spcBef>
                <a:spcPts val="114"/>
              </a:spcBef>
            </a:pPr>
            <a:r>
              <a:rPr lang="tr-TR" spc="-10" dirty="0"/>
              <a:t>Hibe ve Teşvik Nedir?</a:t>
            </a:r>
            <a:endParaRPr spc="-10" dirty="0"/>
          </a:p>
        </p:txBody>
      </p:sp>
      <p:sp>
        <p:nvSpPr>
          <p:cNvPr id="8" name="object 8">
            <a:extLst>
              <a:ext uri="{FF2B5EF4-FFF2-40B4-BE49-F238E27FC236}">
                <a16:creationId xmlns:a16="http://schemas.microsoft.com/office/drawing/2014/main" id="{C7500142-6B61-D14A-9F80-C9EE9F2ACB6B}"/>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21</a:t>
            </a:fld>
            <a:endParaRPr spc="-25" dirty="0"/>
          </a:p>
        </p:txBody>
      </p:sp>
      <p:sp>
        <p:nvSpPr>
          <p:cNvPr id="9" name="object 9">
            <a:extLst>
              <a:ext uri="{FF2B5EF4-FFF2-40B4-BE49-F238E27FC236}">
                <a16:creationId xmlns:a16="http://schemas.microsoft.com/office/drawing/2014/main" id="{2A9424B2-35E1-1760-2B14-510B38444254}"/>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graphicFrame>
        <p:nvGraphicFramePr>
          <p:cNvPr id="10" name="Diyagram 9">
            <a:extLst>
              <a:ext uri="{FF2B5EF4-FFF2-40B4-BE49-F238E27FC236}">
                <a16:creationId xmlns:a16="http://schemas.microsoft.com/office/drawing/2014/main" id="{83DC7039-F83F-3281-0E44-070E95AAC26E}"/>
              </a:ext>
            </a:extLst>
          </p:cNvPr>
          <p:cNvGraphicFramePr/>
          <p:nvPr/>
        </p:nvGraphicFramePr>
        <p:xfrm>
          <a:off x="1868528" y="3265226"/>
          <a:ext cx="2667001" cy="2379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yagram 10">
            <a:extLst>
              <a:ext uri="{FF2B5EF4-FFF2-40B4-BE49-F238E27FC236}">
                <a16:creationId xmlns:a16="http://schemas.microsoft.com/office/drawing/2014/main" id="{0D294358-C905-87B0-92D4-0A416563973B}"/>
              </a:ext>
            </a:extLst>
          </p:cNvPr>
          <p:cNvGraphicFramePr/>
          <p:nvPr/>
        </p:nvGraphicFramePr>
        <p:xfrm>
          <a:off x="278847" y="4300876"/>
          <a:ext cx="2899870" cy="25571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yagram 11">
            <a:extLst>
              <a:ext uri="{FF2B5EF4-FFF2-40B4-BE49-F238E27FC236}">
                <a16:creationId xmlns:a16="http://schemas.microsoft.com/office/drawing/2014/main" id="{316739EE-C978-FA04-EEA0-CC79B6F72544}"/>
              </a:ext>
            </a:extLst>
          </p:cNvPr>
          <p:cNvGraphicFramePr/>
          <p:nvPr/>
        </p:nvGraphicFramePr>
        <p:xfrm>
          <a:off x="3284334" y="4440761"/>
          <a:ext cx="2899870" cy="255712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14" name="Resim 13">
            <a:extLst>
              <a:ext uri="{FF2B5EF4-FFF2-40B4-BE49-F238E27FC236}">
                <a16:creationId xmlns:a16="http://schemas.microsoft.com/office/drawing/2014/main" id="{8341D604-9663-5BAE-E9E7-3B566ED40593}"/>
              </a:ext>
            </a:extLst>
          </p:cNvPr>
          <p:cNvPicPr>
            <a:picLocks noChangeAspect="1"/>
          </p:cNvPicPr>
          <p:nvPr/>
        </p:nvPicPr>
        <p:blipFill>
          <a:blip r:embed="rId18"/>
          <a:stretch>
            <a:fillRect/>
          </a:stretch>
        </p:blipFill>
        <p:spPr>
          <a:xfrm>
            <a:off x="7771864" y="3236531"/>
            <a:ext cx="1249811" cy="857583"/>
          </a:xfrm>
          <a:prstGeom prst="rect">
            <a:avLst/>
          </a:prstGeom>
        </p:spPr>
      </p:pic>
      <p:pic>
        <p:nvPicPr>
          <p:cNvPr id="18" name="Resim 17">
            <a:extLst>
              <a:ext uri="{FF2B5EF4-FFF2-40B4-BE49-F238E27FC236}">
                <a16:creationId xmlns:a16="http://schemas.microsoft.com/office/drawing/2014/main" id="{599DEBFF-CADB-6729-289B-6BE0F12AAE14}"/>
              </a:ext>
            </a:extLst>
          </p:cNvPr>
          <p:cNvPicPr>
            <a:picLocks noChangeAspect="1"/>
          </p:cNvPicPr>
          <p:nvPr/>
        </p:nvPicPr>
        <p:blipFill>
          <a:blip r:embed="rId19"/>
          <a:stretch>
            <a:fillRect/>
          </a:stretch>
        </p:blipFill>
        <p:spPr>
          <a:xfrm>
            <a:off x="9925719" y="2644547"/>
            <a:ext cx="1967370" cy="1879932"/>
          </a:xfrm>
          <a:prstGeom prst="rect">
            <a:avLst/>
          </a:prstGeom>
        </p:spPr>
      </p:pic>
      <p:pic>
        <p:nvPicPr>
          <p:cNvPr id="1026" name="Picture 2">
            <a:extLst>
              <a:ext uri="{FF2B5EF4-FFF2-40B4-BE49-F238E27FC236}">
                <a16:creationId xmlns:a16="http://schemas.microsoft.com/office/drawing/2014/main" id="{15830B85-D5BD-F8C8-6DBC-C3E8E29D32B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08979" y="1621693"/>
            <a:ext cx="3400425" cy="1209675"/>
          </a:xfrm>
          <a:prstGeom prst="rect">
            <a:avLst/>
          </a:prstGeom>
          <a:noFill/>
          <a:extLst>
            <a:ext uri="{909E8E84-426E-40DD-AFC4-6F175D3DCCD1}">
              <a14:hiddenFill xmlns:a14="http://schemas.microsoft.com/office/drawing/2010/main">
                <a:solidFill>
                  <a:srgbClr val="FFFFFF"/>
                </a:solidFill>
              </a14:hiddenFill>
            </a:ext>
          </a:extLst>
        </p:spPr>
      </p:pic>
      <p:pic>
        <p:nvPicPr>
          <p:cNvPr id="20" name="Resim 19">
            <a:extLst>
              <a:ext uri="{FF2B5EF4-FFF2-40B4-BE49-F238E27FC236}">
                <a16:creationId xmlns:a16="http://schemas.microsoft.com/office/drawing/2014/main" id="{3B604E1E-C050-91CA-84E7-F4BDDBA98BD8}"/>
              </a:ext>
            </a:extLst>
          </p:cNvPr>
          <p:cNvPicPr>
            <a:picLocks noChangeAspect="1"/>
          </p:cNvPicPr>
          <p:nvPr/>
        </p:nvPicPr>
        <p:blipFill>
          <a:blip r:embed="rId21"/>
          <a:stretch>
            <a:fillRect/>
          </a:stretch>
        </p:blipFill>
        <p:spPr>
          <a:xfrm>
            <a:off x="8231924" y="4642541"/>
            <a:ext cx="1277229" cy="1428538"/>
          </a:xfrm>
          <a:prstGeom prst="rect">
            <a:avLst/>
          </a:prstGeom>
        </p:spPr>
      </p:pic>
      <p:pic>
        <p:nvPicPr>
          <p:cNvPr id="22" name="Resim 21">
            <a:extLst>
              <a:ext uri="{FF2B5EF4-FFF2-40B4-BE49-F238E27FC236}">
                <a16:creationId xmlns:a16="http://schemas.microsoft.com/office/drawing/2014/main" id="{2AC8EA55-18EC-37DB-29F9-E0BDBD50E32F}"/>
              </a:ext>
            </a:extLst>
          </p:cNvPr>
          <p:cNvPicPr>
            <a:picLocks noChangeAspect="1"/>
          </p:cNvPicPr>
          <p:nvPr/>
        </p:nvPicPr>
        <p:blipFill>
          <a:blip r:embed="rId22"/>
          <a:stretch>
            <a:fillRect/>
          </a:stretch>
        </p:blipFill>
        <p:spPr>
          <a:xfrm>
            <a:off x="9925719" y="4784244"/>
            <a:ext cx="1342850" cy="1209675"/>
          </a:xfrm>
          <a:prstGeom prst="rect">
            <a:avLst/>
          </a:prstGeom>
        </p:spPr>
      </p:pic>
    </p:spTree>
    <p:extLst>
      <p:ext uri="{BB962C8B-B14F-4D97-AF65-F5344CB8AC3E}">
        <p14:creationId xmlns:p14="http://schemas.microsoft.com/office/powerpoint/2010/main" val="3535818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6420" y="1066800"/>
            <a:ext cx="8597580" cy="5271315"/>
          </a:xfrm>
          <a:prstGeom prst="rect">
            <a:avLst/>
          </a:prstGeom>
        </p:spPr>
        <p:txBody>
          <a:bodyPr vert="horz" wrap="square" lIns="0" tIns="13335" rIns="0" bIns="0" rtlCol="0">
            <a:spAutoFit/>
          </a:bodyPr>
          <a:lstStyle/>
          <a:p>
            <a:pPr marL="355600" indent="-342900" algn="just">
              <a:lnSpc>
                <a:spcPct val="100000"/>
              </a:lnSpc>
              <a:spcBef>
                <a:spcPts val="105"/>
              </a:spcBef>
              <a:buFont typeface="+mj-lt"/>
              <a:buAutoNum type="arabicPeriod"/>
            </a:pPr>
            <a:r>
              <a:rPr lang="tr-TR" sz="1300" b="1" spc="-80" dirty="0">
                <a:solidFill>
                  <a:srgbClr val="440099"/>
                </a:solidFill>
                <a:latin typeface="Arial" panose="020B0604020202020204" pitchFamily="34" charset="0"/>
                <a:cs typeface="Arial" panose="020B0604020202020204" pitchFamily="34" charset="0"/>
              </a:rPr>
              <a:t>KOSGEB DESTEKLERİ</a:t>
            </a:r>
          </a:p>
          <a:p>
            <a:pPr marL="12700" algn="just">
              <a:lnSpc>
                <a:spcPct val="100000"/>
              </a:lnSpc>
              <a:spcBef>
                <a:spcPts val="105"/>
              </a:spcBef>
            </a:pPr>
            <a:endParaRPr lang="tr-TR" sz="1300" b="1" spc="-80" dirty="0">
              <a:solidFill>
                <a:srgbClr val="440099"/>
              </a:solidFill>
              <a:latin typeface="Arial" panose="020B0604020202020204" pitchFamily="34" charset="0"/>
              <a:cs typeface="Arial" panose="020B0604020202020204" pitchFamily="34" charset="0"/>
            </a:endParaRPr>
          </a:p>
          <a:p>
            <a:pPr marL="355600" lvl="8" indent="-342900" algn="just">
              <a:spcBef>
                <a:spcPts val="105"/>
              </a:spcBef>
              <a:buFont typeface="+mj-lt"/>
              <a:buAutoNum type="alphaUcPeriod"/>
            </a:pPr>
            <a:r>
              <a:rPr lang="tr-TR" sz="1300" b="1" spc="-80" dirty="0">
                <a:solidFill>
                  <a:srgbClr val="440099"/>
                </a:solidFill>
                <a:latin typeface="Arial" panose="020B0604020202020204" pitchFamily="34" charset="0"/>
                <a:cs typeface="Arial" panose="020B0604020202020204" pitchFamily="34" charset="0"/>
              </a:rPr>
              <a:t>GİRİŞİMCİ DESTEK PROGRAMI </a:t>
            </a:r>
          </a:p>
          <a:p>
            <a:pPr marL="12700" algn="just">
              <a:lnSpc>
                <a:spcPct val="100000"/>
              </a:lnSpc>
              <a:spcBef>
                <a:spcPts val="105"/>
              </a:spcBef>
            </a:pPr>
            <a:endParaRPr lang="tr-TR" sz="1300" spc="-80" dirty="0">
              <a:solidFill>
                <a:schemeClr val="tx1"/>
              </a:solidFill>
              <a:latin typeface="Arial" panose="020B0604020202020204" pitchFamily="34" charset="0"/>
              <a:cs typeface="Arial" panose="020B0604020202020204" pitchFamily="34" charset="0"/>
            </a:endParaRPr>
          </a:p>
          <a:p>
            <a:pPr marL="12700" algn="just">
              <a:lnSpc>
                <a:spcPct val="100000"/>
              </a:lnSpc>
              <a:spcBef>
                <a:spcPts val="105"/>
              </a:spcBef>
            </a:pPr>
            <a:r>
              <a:rPr lang="tr-TR" sz="1300" b="1" spc="-80" dirty="0">
                <a:solidFill>
                  <a:schemeClr val="tx1"/>
                </a:solidFill>
                <a:latin typeface="Arial" panose="020B0604020202020204" pitchFamily="34" charset="0"/>
                <a:cs typeface="Arial" panose="020B0604020202020204" pitchFamily="34" charset="0"/>
              </a:rPr>
              <a:t>İş Kurma Desteğinde</a:t>
            </a:r>
            <a:r>
              <a:rPr lang="tr-TR" sz="1300" spc="-80" dirty="0">
                <a:solidFill>
                  <a:schemeClr val="tx1"/>
                </a:solidFill>
                <a:latin typeface="Arial" panose="020B0604020202020204" pitchFamily="34" charset="0"/>
                <a:cs typeface="Arial" panose="020B0604020202020204" pitchFamily="34" charset="0"/>
              </a:rPr>
              <a:t>; %100 Geri Ödemesiz Kuruluş ve Personel gideri desteği alınırken; </a:t>
            </a:r>
          </a:p>
          <a:p>
            <a:pPr marL="12700" algn="just">
              <a:lnSpc>
                <a:spcPct val="100000"/>
              </a:lnSpc>
              <a:spcBef>
                <a:spcPts val="105"/>
              </a:spcBef>
            </a:pPr>
            <a:endParaRPr lang="tr-TR" sz="1300" spc="-80" dirty="0">
              <a:solidFill>
                <a:schemeClr val="tx1"/>
              </a:solidFill>
              <a:latin typeface="Arial" panose="020B0604020202020204" pitchFamily="34" charset="0"/>
              <a:cs typeface="Arial" panose="020B0604020202020204" pitchFamily="34" charset="0"/>
            </a:endParaRPr>
          </a:p>
          <a:p>
            <a:pPr marL="12700" algn="just">
              <a:lnSpc>
                <a:spcPct val="100000"/>
              </a:lnSpc>
              <a:spcBef>
                <a:spcPts val="105"/>
              </a:spcBef>
            </a:pPr>
            <a:r>
              <a:rPr lang="tr-TR" sz="1300" b="1" spc="-80" dirty="0">
                <a:solidFill>
                  <a:schemeClr val="tx1"/>
                </a:solidFill>
                <a:latin typeface="Arial" panose="020B0604020202020204" pitchFamily="34" charset="0"/>
                <a:cs typeface="Arial" panose="020B0604020202020204" pitchFamily="34" charset="0"/>
              </a:rPr>
              <a:t>İş Geliştirme Desteğinde</a:t>
            </a:r>
            <a:r>
              <a:rPr lang="tr-TR" sz="1300" spc="-80" dirty="0">
                <a:solidFill>
                  <a:schemeClr val="tx1"/>
                </a:solidFill>
                <a:latin typeface="Arial" panose="020B0604020202020204" pitchFamily="34" charset="0"/>
                <a:cs typeface="Arial" panose="020B0604020202020204" pitchFamily="34" charset="0"/>
              </a:rPr>
              <a:t>; %80 Geri Ödemeli 1.500.000 TL personel, makine-teçhizat ve kalıp, yazılım ile hizmet alımı giderleri desteği verilen çağrılı bir programdır. </a:t>
            </a:r>
          </a:p>
          <a:p>
            <a:pPr marL="355600" indent="-342900" algn="just">
              <a:lnSpc>
                <a:spcPct val="100000"/>
              </a:lnSpc>
              <a:spcBef>
                <a:spcPts val="105"/>
              </a:spcBef>
              <a:buFont typeface="+mj-lt"/>
              <a:buAutoNum type="alphaUcPeriod"/>
            </a:pPr>
            <a:endParaRPr lang="tr-TR" sz="1300" b="1" spc="-80" dirty="0">
              <a:solidFill>
                <a:srgbClr val="440099"/>
              </a:solidFill>
              <a:latin typeface="Arial" panose="020B0604020202020204" pitchFamily="34" charset="0"/>
              <a:cs typeface="Arial" panose="020B0604020202020204" pitchFamily="34" charset="0"/>
            </a:endParaRPr>
          </a:p>
          <a:p>
            <a:pPr marL="355600" indent="-342900" algn="just">
              <a:lnSpc>
                <a:spcPct val="100000"/>
              </a:lnSpc>
              <a:spcBef>
                <a:spcPts val="105"/>
              </a:spcBef>
              <a:buFont typeface="+mj-lt"/>
              <a:buAutoNum type="alphaUcPeriod"/>
            </a:pPr>
            <a:endParaRPr lang="tr-TR" sz="13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r>
              <a:rPr lang="tr-TR" sz="1300" b="1" spc="-80" dirty="0">
                <a:solidFill>
                  <a:srgbClr val="440099"/>
                </a:solidFill>
                <a:latin typeface="Arial" panose="020B0604020202020204" pitchFamily="34" charset="0"/>
                <a:cs typeface="Arial" panose="020B0604020202020204" pitchFamily="34" charset="0"/>
              </a:rPr>
              <a:t>B.   TEKNOYATIRIM DESTEK PROGRAMI </a:t>
            </a:r>
          </a:p>
          <a:p>
            <a:pPr marL="355600" indent="-342900" algn="just">
              <a:lnSpc>
                <a:spcPct val="100000"/>
              </a:lnSpc>
              <a:spcBef>
                <a:spcPts val="105"/>
              </a:spcBef>
              <a:buFont typeface="+mj-lt"/>
              <a:buAutoNum type="alphaUcPeriod"/>
            </a:pPr>
            <a:endParaRPr lang="tr-TR" sz="13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r>
              <a:rPr lang="tr-TR" sz="1300" b="1" spc="-80" dirty="0">
                <a:solidFill>
                  <a:schemeClr val="tx1"/>
                </a:solidFill>
                <a:latin typeface="Arial" panose="020B0604020202020204" pitchFamily="34" charset="0"/>
                <a:cs typeface="Arial" panose="020B0604020202020204" pitchFamily="34" charset="0"/>
              </a:rPr>
              <a:t>Seri İmalata yönelik; </a:t>
            </a:r>
          </a:p>
          <a:p>
            <a:pPr marL="12700" algn="just">
              <a:lnSpc>
                <a:spcPct val="100000"/>
              </a:lnSpc>
              <a:spcBef>
                <a:spcPts val="105"/>
              </a:spcBef>
            </a:pPr>
            <a:endParaRPr lang="tr-TR" sz="1300" b="1" spc="-80" dirty="0">
              <a:solidFill>
                <a:schemeClr val="tx1"/>
              </a:solidFill>
              <a:latin typeface="Arial" panose="020B0604020202020204" pitchFamily="34" charset="0"/>
              <a:cs typeface="Arial" panose="020B0604020202020204" pitchFamily="34" charset="0"/>
            </a:endParaRPr>
          </a:p>
          <a:p>
            <a:pPr marL="298450" lvl="4" indent="-285750" algn="just">
              <a:spcBef>
                <a:spcPts val="105"/>
              </a:spcBef>
              <a:buFont typeface="Wingdings" panose="05000000000000000000" pitchFamily="2" charset="2"/>
              <a:buChar char="ü"/>
            </a:pPr>
            <a:r>
              <a:rPr lang="tr-TR" sz="1300" spc="-80" dirty="0">
                <a:solidFill>
                  <a:schemeClr val="tx1"/>
                </a:solidFill>
                <a:latin typeface="Arial" panose="020B0604020202020204" pitchFamily="34" charset="0"/>
                <a:cs typeface="Arial" panose="020B0604020202020204" pitchFamily="34" charset="0"/>
              </a:rPr>
              <a:t>Makine-teçhizat, </a:t>
            </a:r>
          </a:p>
          <a:p>
            <a:pPr marL="298450" lvl="4" indent="-285750" algn="just">
              <a:spcBef>
                <a:spcPts val="105"/>
              </a:spcBef>
              <a:buFont typeface="Wingdings" panose="05000000000000000000" pitchFamily="2" charset="2"/>
              <a:buChar char="ü"/>
            </a:pPr>
            <a:r>
              <a:rPr lang="tr-TR" sz="1300" spc="-80" dirty="0">
                <a:solidFill>
                  <a:schemeClr val="tx1"/>
                </a:solidFill>
                <a:latin typeface="Arial" panose="020B0604020202020204" pitchFamily="34" charset="0"/>
                <a:cs typeface="Arial" panose="020B0604020202020204" pitchFamily="34" charset="0"/>
              </a:rPr>
              <a:t>Yazılım ve </a:t>
            </a:r>
          </a:p>
          <a:p>
            <a:pPr marL="298450" lvl="4" indent="-285750" algn="just">
              <a:spcBef>
                <a:spcPts val="105"/>
              </a:spcBef>
              <a:buFont typeface="Wingdings" panose="05000000000000000000" pitchFamily="2" charset="2"/>
              <a:buChar char="ü"/>
            </a:pPr>
            <a:r>
              <a:rPr lang="tr-TR" sz="1300" spc="-80" dirty="0">
                <a:solidFill>
                  <a:schemeClr val="tx1"/>
                </a:solidFill>
                <a:latin typeface="Arial" panose="020B0604020202020204" pitchFamily="34" charset="0"/>
                <a:cs typeface="Arial" panose="020B0604020202020204" pitchFamily="34" charset="0"/>
              </a:rPr>
              <a:t>Personel gideri desteği için </a:t>
            </a:r>
            <a:r>
              <a:rPr lang="tr-TR" sz="1300" b="1" spc="-80" dirty="0">
                <a:solidFill>
                  <a:schemeClr val="tx1"/>
                </a:solidFill>
                <a:latin typeface="Arial" panose="020B0604020202020204" pitchFamily="34" charset="0"/>
                <a:cs typeface="Arial" panose="020B0604020202020204" pitchFamily="34" charset="0"/>
              </a:rPr>
              <a:t>10.000.000 TL’ye </a:t>
            </a:r>
            <a:r>
              <a:rPr lang="tr-TR" sz="1300" spc="-80" dirty="0">
                <a:solidFill>
                  <a:schemeClr val="tx1"/>
                </a:solidFill>
                <a:latin typeface="Arial" panose="020B0604020202020204" pitchFamily="34" charset="0"/>
                <a:cs typeface="Arial" panose="020B0604020202020204" pitchFamily="34" charset="0"/>
              </a:rPr>
              <a:t>kadar destek alınabilecek tek </a:t>
            </a:r>
            <a:r>
              <a:rPr lang="tr-TR" sz="1300" b="1" spc="-80" dirty="0">
                <a:solidFill>
                  <a:schemeClr val="tx1"/>
                </a:solidFill>
                <a:latin typeface="Arial" panose="020B0604020202020204" pitchFamily="34" charset="0"/>
                <a:cs typeface="Arial" panose="020B0604020202020204" pitchFamily="34" charset="0"/>
              </a:rPr>
              <a:t>hibe</a:t>
            </a:r>
            <a:r>
              <a:rPr lang="tr-TR" sz="1300" spc="-80" dirty="0">
                <a:solidFill>
                  <a:schemeClr val="tx1"/>
                </a:solidFill>
                <a:latin typeface="Arial" panose="020B0604020202020204" pitchFamily="34" charset="0"/>
                <a:cs typeface="Arial" panose="020B0604020202020204" pitchFamily="34" charset="0"/>
              </a:rPr>
              <a:t> programdır. Yılın her zamanı başvuruya açıktır. </a:t>
            </a:r>
          </a:p>
          <a:p>
            <a:pPr marL="355600" indent="-342900" algn="just">
              <a:lnSpc>
                <a:spcPct val="100000"/>
              </a:lnSpc>
              <a:spcBef>
                <a:spcPts val="105"/>
              </a:spcBef>
              <a:buFont typeface="+mj-lt"/>
              <a:buAutoNum type="alphaUcPeriod"/>
            </a:pPr>
            <a:endParaRPr lang="tr-TR" sz="1300" b="1" spc="-80" dirty="0">
              <a:solidFill>
                <a:srgbClr val="440099"/>
              </a:solidFill>
              <a:latin typeface="Arial" panose="020B0604020202020204" pitchFamily="34" charset="0"/>
              <a:cs typeface="Arial" panose="020B0604020202020204" pitchFamily="34" charset="0"/>
            </a:endParaRPr>
          </a:p>
          <a:p>
            <a:pPr marL="355600" indent="-342900" algn="just">
              <a:lnSpc>
                <a:spcPct val="100000"/>
              </a:lnSpc>
              <a:spcBef>
                <a:spcPts val="105"/>
              </a:spcBef>
              <a:buFont typeface="+mj-lt"/>
              <a:buAutoNum type="alphaUcPeriod"/>
            </a:pPr>
            <a:endParaRPr lang="tr-TR" sz="13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r>
              <a:rPr lang="tr-TR" sz="1300" b="1" spc="-80" dirty="0">
                <a:solidFill>
                  <a:srgbClr val="440099"/>
                </a:solidFill>
                <a:latin typeface="Arial" panose="020B0604020202020204" pitchFamily="34" charset="0"/>
                <a:cs typeface="Arial" panose="020B0604020202020204" pitchFamily="34" charset="0"/>
              </a:rPr>
              <a:t>C.   KOBİ DİJİTAL DÖNÜŞÜM DESTEK PROGRAMI </a:t>
            </a:r>
          </a:p>
          <a:p>
            <a:pPr marL="355600" indent="-342900" algn="just">
              <a:lnSpc>
                <a:spcPct val="100000"/>
              </a:lnSpc>
              <a:spcBef>
                <a:spcPts val="105"/>
              </a:spcBef>
              <a:buFont typeface="+mj-lt"/>
              <a:buAutoNum type="arabicPeriod"/>
            </a:pPr>
            <a:endParaRPr lang="tr-TR" sz="13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r>
              <a:rPr lang="tr-TR" sz="1300" dirty="0">
                <a:latin typeface="Arial" panose="020B0604020202020204" pitchFamily="34" charset="0"/>
                <a:cs typeface="Arial" panose="020B0604020202020204" pitchFamily="34" charset="0"/>
              </a:rPr>
              <a:t>Son 3 mali yılda ‘’Faaliyet Karı’’ veya son mali yıl ‘’Özkaynaklar Toplamı’’ </a:t>
            </a:r>
            <a:r>
              <a:rPr lang="tr-TR" sz="1300" b="1" dirty="0">
                <a:latin typeface="Arial" panose="020B0604020202020204" pitchFamily="34" charset="0"/>
                <a:cs typeface="Arial" panose="020B0604020202020204" pitchFamily="34" charset="0"/>
              </a:rPr>
              <a:t>negatif olmayan ve imalat sektöründe </a:t>
            </a:r>
            <a:r>
              <a:rPr lang="tr-TR" sz="1300" dirty="0">
                <a:latin typeface="Arial" panose="020B0604020202020204" pitchFamily="34" charset="0"/>
                <a:cs typeface="Arial" panose="020B0604020202020204" pitchFamily="34" charset="0"/>
              </a:rPr>
              <a:t>faaliyet gösteren </a:t>
            </a:r>
            <a:r>
              <a:rPr lang="tr-TR" sz="1300" b="1" dirty="0">
                <a:latin typeface="Arial" panose="020B0604020202020204" pitchFamily="34" charset="0"/>
                <a:cs typeface="Arial" panose="020B0604020202020204" pitchFamily="34" charset="0"/>
              </a:rPr>
              <a:t>küçük ve orta ölçekli KOBİ’lerin </a:t>
            </a:r>
            <a:r>
              <a:rPr lang="tr-TR" sz="1300" dirty="0">
                <a:latin typeface="Arial" panose="020B0604020202020204" pitchFamily="34" charset="0"/>
                <a:cs typeface="Arial" panose="020B0604020202020204" pitchFamily="34" charset="0"/>
              </a:rPr>
              <a:t>başvuru yapabileceği; makine, teçhizat, yazılım ve donanım gideri yatırımları için </a:t>
            </a:r>
            <a:r>
              <a:rPr lang="tr-TR" sz="1300" b="1" dirty="0">
                <a:latin typeface="Arial" panose="020B0604020202020204" pitchFamily="34" charset="0"/>
                <a:cs typeface="Arial" panose="020B0604020202020204" pitchFamily="34" charset="0"/>
              </a:rPr>
              <a:t>minimum 1.000.000 TL maksimum 20.000.000 TL’lik</a:t>
            </a:r>
            <a:r>
              <a:rPr lang="tr-TR" sz="1300" dirty="0">
                <a:latin typeface="Arial" panose="020B0604020202020204" pitchFamily="34" charset="0"/>
                <a:cs typeface="Arial" panose="020B0604020202020204" pitchFamily="34" charset="0"/>
              </a:rPr>
              <a:t> </a:t>
            </a:r>
            <a:r>
              <a:rPr lang="tr-TR" sz="1300" b="1" dirty="0">
                <a:latin typeface="Arial" panose="020B0604020202020204" pitchFamily="34" charset="0"/>
                <a:cs typeface="Arial" panose="020B0604020202020204" pitchFamily="34" charset="0"/>
              </a:rPr>
              <a:t>kredi kullanımında 20 puan</a:t>
            </a:r>
            <a:r>
              <a:rPr lang="tr-TR" sz="1300" dirty="0">
                <a:latin typeface="Arial" panose="020B0604020202020204" pitchFamily="34" charset="0"/>
                <a:cs typeface="Arial" panose="020B0604020202020204" pitchFamily="34" charset="0"/>
              </a:rPr>
              <a:t> destek veren tek programdır. </a:t>
            </a:r>
            <a:endParaRPr sz="1300" dirty="0">
              <a:latin typeface="Arial" panose="020B0604020202020204" pitchFamily="34" charset="0"/>
              <a:cs typeface="Arial" panose="020B0604020202020204" pitchFamily="34" charset="0"/>
            </a:endParaRPr>
          </a:p>
        </p:txBody>
      </p:sp>
      <p:grpSp>
        <p:nvGrpSpPr>
          <p:cNvPr id="3" name="object 3"/>
          <p:cNvGrpSpPr/>
          <p:nvPr/>
        </p:nvGrpSpPr>
        <p:grpSpPr>
          <a:xfrm>
            <a:off x="0" y="0"/>
            <a:ext cx="12190095" cy="959485"/>
            <a:chOff x="0" y="0"/>
            <a:chExt cx="12190095" cy="959485"/>
          </a:xfrm>
        </p:grpSpPr>
        <p:sp>
          <p:nvSpPr>
            <p:cNvPr id="4" name="object 4"/>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p:cNvPicPr/>
            <p:nvPr/>
          </p:nvPicPr>
          <p:blipFill>
            <a:blip r:embed="rId2" cstate="print"/>
            <a:stretch>
              <a:fillRect/>
            </a:stretch>
          </p:blipFill>
          <p:spPr>
            <a:xfrm>
              <a:off x="10480040" y="0"/>
              <a:ext cx="1483359" cy="959485"/>
            </a:xfrm>
            <a:prstGeom prst="rect">
              <a:avLst/>
            </a:prstGeom>
          </p:spPr>
        </p:pic>
      </p:grpSp>
      <p:sp>
        <p:nvSpPr>
          <p:cNvPr id="6" name="object 6"/>
          <p:cNvSpPr txBox="1">
            <a:spLocks noGrp="1"/>
          </p:cNvSpPr>
          <p:nvPr>
            <p:ph type="title"/>
          </p:nvPr>
        </p:nvSpPr>
        <p:spPr>
          <a:xfrm>
            <a:off x="531672" y="279857"/>
            <a:ext cx="9298128" cy="422551"/>
          </a:xfrm>
          <a:prstGeom prst="rect">
            <a:avLst/>
          </a:prstGeom>
        </p:spPr>
        <p:txBody>
          <a:bodyPr vert="horz" wrap="square" lIns="0" tIns="14604" rIns="0" bIns="0" rtlCol="0">
            <a:spAutoFit/>
          </a:bodyPr>
          <a:lstStyle/>
          <a:p>
            <a:pPr marL="62865">
              <a:lnSpc>
                <a:spcPct val="100000"/>
              </a:lnSpc>
              <a:spcBef>
                <a:spcPts val="114"/>
              </a:spcBef>
            </a:pPr>
            <a:r>
              <a:rPr lang="tr-TR" spc="-10" dirty="0"/>
              <a:t>Türkiye’de Sanayiye Yönelik Destek Programları </a:t>
            </a:r>
            <a:endParaRPr spc="-10" dirty="0"/>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22</a:t>
            </a:fld>
            <a:endParaRPr spc="-25" dirty="0"/>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pic>
        <p:nvPicPr>
          <p:cNvPr id="10" name="Resim 9">
            <a:extLst>
              <a:ext uri="{FF2B5EF4-FFF2-40B4-BE49-F238E27FC236}">
                <a16:creationId xmlns:a16="http://schemas.microsoft.com/office/drawing/2014/main" id="{9894E5E3-7AB9-C16F-1481-CC7D9F59D72A}"/>
              </a:ext>
            </a:extLst>
          </p:cNvPr>
          <p:cNvPicPr>
            <a:picLocks noChangeAspect="1"/>
          </p:cNvPicPr>
          <p:nvPr/>
        </p:nvPicPr>
        <p:blipFill>
          <a:blip r:embed="rId3"/>
          <a:stretch>
            <a:fillRect/>
          </a:stretch>
        </p:blipFill>
        <p:spPr>
          <a:xfrm>
            <a:off x="9525000" y="2602855"/>
            <a:ext cx="2308135" cy="2300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E9D06-27DD-29F1-C3C9-F3839E90A43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6F44C9D-E9B5-D970-2300-290D17F747BB}"/>
              </a:ext>
            </a:extLst>
          </p:cNvPr>
          <p:cNvSpPr txBox="1"/>
          <p:nvPr/>
        </p:nvSpPr>
        <p:spPr>
          <a:xfrm>
            <a:off x="721131" y="1050348"/>
            <a:ext cx="10745928" cy="5330305"/>
          </a:xfrm>
          <a:prstGeom prst="rect">
            <a:avLst/>
          </a:prstGeom>
        </p:spPr>
        <p:txBody>
          <a:bodyPr vert="horz" wrap="square" lIns="0" tIns="13335" rIns="0" bIns="0" rtlCol="0">
            <a:spAutoFit/>
          </a:bodyPr>
          <a:lstStyle/>
          <a:p>
            <a:pPr marL="12700" algn="just">
              <a:lnSpc>
                <a:spcPct val="100000"/>
              </a:lnSpc>
              <a:spcBef>
                <a:spcPts val="105"/>
              </a:spcBef>
            </a:pPr>
            <a:r>
              <a:rPr lang="tr-TR" sz="1400" b="1" spc="-80" dirty="0">
                <a:solidFill>
                  <a:srgbClr val="440099"/>
                </a:solidFill>
                <a:latin typeface="Arial" panose="020B0604020202020204" pitchFamily="34" charset="0"/>
                <a:cs typeface="Arial" panose="020B0604020202020204" pitchFamily="34" charset="0"/>
              </a:rPr>
              <a:t>2.     TÜBİTAK (TEYDEP) DESTEKLERİ</a:t>
            </a:r>
          </a:p>
          <a:p>
            <a:pPr marL="12700" algn="just">
              <a:lnSpc>
                <a:spcPct val="100000"/>
              </a:lnSpc>
              <a:spcBef>
                <a:spcPts val="105"/>
              </a:spcBef>
            </a:pPr>
            <a:endParaRPr lang="tr-TR" sz="1400" b="1" spc="-80" dirty="0">
              <a:solidFill>
                <a:srgbClr val="440099"/>
              </a:solidFill>
              <a:latin typeface="Arial" panose="020B0604020202020204" pitchFamily="34" charset="0"/>
              <a:cs typeface="Arial" panose="020B0604020202020204" pitchFamily="34" charset="0"/>
            </a:endParaRPr>
          </a:p>
          <a:p>
            <a:pPr marL="355600" lvl="8" indent="-342900" algn="just">
              <a:spcBef>
                <a:spcPts val="105"/>
              </a:spcBef>
              <a:buFont typeface="+mj-lt"/>
              <a:buAutoNum type="alphaUcPeriod"/>
            </a:pPr>
            <a:r>
              <a:rPr lang="tr-TR" sz="1200" b="1" spc="-80" dirty="0">
                <a:solidFill>
                  <a:srgbClr val="440099"/>
                </a:solidFill>
                <a:latin typeface="Arial" panose="020B0604020202020204" pitchFamily="34" charset="0"/>
                <a:cs typeface="Arial" panose="020B0604020202020204" pitchFamily="34" charset="0"/>
              </a:rPr>
              <a:t>1507 – KOBİ AR-GE BAŞLANGIÇ DESTEK PROGRAMI </a:t>
            </a:r>
          </a:p>
          <a:p>
            <a:pPr marL="12700" algn="just">
              <a:lnSpc>
                <a:spcPct val="100000"/>
              </a:lnSpc>
              <a:spcBef>
                <a:spcPts val="105"/>
              </a:spcBef>
            </a:pPr>
            <a:endParaRPr lang="tr-TR" sz="1200" spc="-80" dirty="0">
              <a:solidFill>
                <a:schemeClr val="tx1"/>
              </a:solidFill>
              <a:latin typeface="Arial" panose="020B0604020202020204" pitchFamily="34" charset="0"/>
              <a:cs typeface="Arial" panose="020B0604020202020204" pitchFamily="34" charset="0"/>
            </a:endParaRPr>
          </a:p>
          <a:p>
            <a:pPr marL="12700" algn="just">
              <a:lnSpc>
                <a:spcPct val="100000"/>
              </a:lnSpc>
              <a:spcBef>
                <a:spcPts val="105"/>
              </a:spcBef>
            </a:pPr>
            <a:r>
              <a:rPr lang="tr-TR" sz="1200" spc="-80" dirty="0">
                <a:solidFill>
                  <a:schemeClr val="tx1"/>
                </a:solidFill>
                <a:latin typeface="Arial" panose="020B0604020202020204" pitchFamily="34" charset="0"/>
                <a:cs typeface="Arial" panose="020B0604020202020204" pitchFamily="34" charset="0"/>
              </a:rPr>
              <a:t>KOBİ ölçeğindeki kuruluşların; teknoloji ve yenilik kapasitelerini ürün ve/veya süreç bazlı geliştirmesinde finansman destek alabileceği </a:t>
            </a:r>
            <a:r>
              <a:rPr lang="tr-TR" sz="1200" b="1" spc="-80" dirty="0">
                <a:solidFill>
                  <a:schemeClr val="tx1"/>
                </a:solidFill>
                <a:latin typeface="Arial" panose="020B0604020202020204" pitchFamily="34" charset="0"/>
                <a:cs typeface="Arial" panose="020B0604020202020204" pitchFamily="34" charset="0"/>
              </a:rPr>
              <a:t>çağrılı</a:t>
            </a:r>
            <a:r>
              <a:rPr lang="tr-TR" sz="1200" spc="-80" dirty="0">
                <a:solidFill>
                  <a:schemeClr val="tx1"/>
                </a:solidFill>
                <a:latin typeface="Arial" panose="020B0604020202020204" pitchFamily="34" charset="0"/>
                <a:cs typeface="Arial" panose="020B0604020202020204" pitchFamily="34" charset="0"/>
              </a:rPr>
              <a:t> hibe programıdır. Senede 2 sefer olmak üzere (genellikle Ocak ve Temmuz aylarında) çağrı açılmaktadır. </a:t>
            </a:r>
          </a:p>
          <a:p>
            <a:pPr marL="298450" indent="-285750" algn="just">
              <a:lnSpc>
                <a:spcPct val="100000"/>
              </a:lnSpc>
              <a:spcBef>
                <a:spcPts val="105"/>
              </a:spcBef>
              <a:buFont typeface="Wingdings" panose="05000000000000000000" pitchFamily="2" charset="2"/>
              <a:buChar char="ü"/>
            </a:pPr>
            <a:r>
              <a:rPr lang="tr-TR" sz="1200" b="1" spc="-80" dirty="0">
                <a:solidFill>
                  <a:schemeClr val="tx1"/>
                </a:solidFill>
                <a:latin typeface="Arial" panose="020B0604020202020204" pitchFamily="34" charset="0"/>
                <a:cs typeface="Arial" panose="020B0604020202020204" pitchFamily="34" charset="0"/>
              </a:rPr>
              <a:t>%75 oranında 2.400.000 TL hibe desteği</a:t>
            </a:r>
          </a:p>
          <a:p>
            <a:pPr marL="298450" indent="-285750" algn="just">
              <a:lnSpc>
                <a:spcPct val="100000"/>
              </a:lnSpc>
              <a:spcBef>
                <a:spcPts val="105"/>
              </a:spcBef>
              <a:buFont typeface="Wingdings" panose="05000000000000000000" pitchFamily="2" charset="2"/>
              <a:buChar char="ü"/>
            </a:pPr>
            <a:r>
              <a:rPr lang="tr-TR" sz="1200" spc="-80" dirty="0">
                <a:solidFill>
                  <a:schemeClr val="tx1"/>
                </a:solidFill>
                <a:latin typeface="Arial" panose="020B0604020202020204" pitchFamily="34" charset="0"/>
                <a:cs typeface="Arial" panose="020B0604020202020204" pitchFamily="34" charset="0"/>
              </a:rPr>
              <a:t>18 ay proje süresi </a:t>
            </a:r>
          </a:p>
          <a:p>
            <a:pPr marL="298450" indent="-285750" algn="just">
              <a:lnSpc>
                <a:spcPct val="100000"/>
              </a:lnSpc>
              <a:spcBef>
                <a:spcPts val="105"/>
              </a:spcBef>
              <a:buFont typeface="Wingdings" panose="05000000000000000000" pitchFamily="2" charset="2"/>
              <a:buChar char="ü"/>
            </a:pPr>
            <a:r>
              <a:rPr lang="tr-TR" sz="1200" spc="-80" dirty="0">
                <a:solidFill>
                  <a:schemeClr val="tx1"/>
                </a:solidFill>
                <a:latin typeface="Arial" panose="020B0604020202020204" pitchFamily="34" charset="0"/>
                <a:cs typeface="Arial" panose="020B0604020202020204" pitchFamily="34" charset="0"/>
              </a:rPr>
              <a:t>Personel, seyahat, alet, teçhizat, yazılım, yayın, malzeme &amp; sarf giderler, yurt içi &amp; yurt dışı danışmanlık hizmetleri ile Ar-</a:t>
            </a:r>
            <a:r>
              <a:rPr lang="tr-TR" sz="1200" spc="-80" dirty="0" err="1">
                <a:solidFill>
                  <a:schemeClr val="tx1"/>
                </a:solidFill>
                <a:latin typeface="Arial" panose="020B0604020202020204" pitchFamily="34" charset="0"/>
                <a:cs typeface="Arial" panose="020B0604020202020204" pitchFamily="34" charset="0"/>
              </a:rPr>
              <a:t>Ge</a:t>
            </a:r>
            <a:r>
              <a:rPr lang="tr-TR" sz="1200" spc="-80" dirty="0">
                <a:solidFill>
                  <a:schemeClr val="tx1"/>
                </a:solidFill>
                <a:latin typeface="Arial" panose="020B0604020202020204" pitchFamily="34" charset="0"/>
                <a:cs typeface="Arial" panose="020B0604020202020204" pitchFamily="34" charset="0"/>
              </a:rPr>
              <a:t> kurum &amp; kuruluşlarına yaptırılan Ar-</a:t>
            </a:r>
            <a:r>
              <a:rPr lang="tr-TR" sz="1200" spc="-80" dirty="0" err="1">
                <a:solidFill>
                  <a:schemeClr val="tx1"/>
                </a:solidFill>
                <a:latin typeface="Arial" panose="020B0604020202020204" pitchFamily="34" charset="0"/>
                <a:cs typeface="Arial" panose="020B0604020202020204" pitchFamily="34" charset="0"/>
              </a:rPr>
              <a:t>Ge</a:t>
            </a:r>
            <a:r>
              <a:rPr lang="tr-TR" sz="1200" spc="-80" dirty="0">
                <a:solidFill>
                  <a:schemeClr val="tx1"/>
                </a:solidFill>
                <a:latin typeface="Arial" panose="020B0604020202020204" pitchFamily="34" charset="0"/>
                <a:cs typeface="Arial" panose="020B0604020202020204" pitchFamily="34" charset="0"/>
              </a:rPr>
              <a:t> hizmet giderleri destek kapsamındadır. </a:t>
            </a:r>
          </a:p>
          <a:p>
            <a:pPr marL="355600" indent="-342900" algn="just">
              <a:lnSpc>
                <a:spcPct val="100000"/>
              </a:lnSpc>
              <a:spcBef>
                <a:spcPts val="105"/>
              </a:spcBef>
              <a:buFont typeface="+mj-lt"/>
              <a:buAutoNum type="alphaUcPeriod"/>
            </a:pPr>
            <a:endParaRPr lang="tr-TR" sz="12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r>
              <a:rPr lang="tr-TR" sz="1200" b="1" spc="-80" dirty="0">
                <a:solidFill>
                  <a:srgbClr val="440099"/>
                </a:solidFill>
                <a:latin typeface="Arial" panose="020B0604020202020204" pitchFamily="34" charset="0"/>
                <a:cs typeface="Arial" panose="020B0604020202020204" pitchFamily="34" charset="0"/>
              </a:rPr>
              <a:t>B.   1501 – SANAYİ AR-GE DESTEK PROGRAMI </a:t>
            </a:r>
          </a:p>
          <a:p>
            <a:pPr marL="355600" indent="-342900" algn="just">
              <a:lnSpc>
                <a:spcPct val="100000"/>
              </a:lnSpc>
              <a:spcBef>
                <a:spcPts val="105"/>
              </a:spcBef>
              <a:buFont typeface="+mj-lt"/>
              <a:buAutoNum type="alphaUcPeriod"/>
            </a:pPr>
            <a:endParaRPr lang="tr-TR" sz="1200" b="1" spc="-80" dirty="0">
              <a:solidFill>
                <a:srgbClr val="440099"/>
              </a:solidFill>
              <a:latin typeface="Arial" panose="020B0604020202020204" pitchFamily="34" charset="0"/>
              <a:cs typeface="Arial" panose="020B0604020202020204" pitchFamily="34" charset="0"/>
            </a:endParaRPr>
          </a:p>
          <a:p>
            <a:pPr marL="12700" algn="just">
              <a:spcBef>
                <a:spcPts val="105"/>
              </a:spcBef>
            </a:pPr>
            <a:r>
              <a:rPr lang="tr-TR" sz="1200" spc="-80" dirty="0">
                <a:solidFill>
                  <a:schemeClr val="tx1"/>
                </a:solidFill>
                <a:latin typeface="Arial" panose="020B0604020202020204" pitchFamily="34" charset="0"/>
                <a:cs typeface="Arial" panose="020B0604020202020204" pitchFamily="34" charset="0"/>
              </a:rPr>
              <a:t>KOBİ ölçeğindeki kuruluşların; teknoloji ve yenilik kapasitelerini ürün ve/veya süreç bazlı geliştirmesinde finansman destek alabileceği </a:t>
            </a:r>
            <a:r>
              <a:rPr lang="tr-TR" sz="1200" b="1" spc="-80" dirty="0">
                <a:solidFill>
                  <a:schemeClr val="tx1"/>
                </a:solidFill>
                <a:latin typeface="Arial" panose="020B0604020202020204" pitchFamily="34" charset="0"/>
                <a:cs typeface="Arial" panose="020B0604020202020204" pitchFamily="34" charset="0"/>
              </a:rPr>
              <a:t>çağrılı</a:t>
            </a:r>
            <a:r>
              <a:rPr lang="tr-TR" sz="1200" spc="-80" dirty="0">
                <a:solidFill>
                  <a:schemeClr val="tx1"/>
                </a:solidFill>
                <a:latin typeface="Arial" panose="020B0604020202020204" pitchFamily="34" charset="0"/>
                <a:cs typeface="Arial" panose="020B0604020202020204" pitchFamily="34" charset="0"/>
              </a:rPr>
              <a:t> hibe programıdır. Senede 2 sefer olmak üzere (genellikle Ocak ve Temmuz aylarında) çağrı açılmaktadır.  </a:t>
            </a:r>
          </a:p>
          <a:p>
            <a:pPr marL="298450" indent="-285750" algn="just">
              <a:lnSpc>
                <a:spcPct val="100000"/>
              </a:lnSpc>
              <a:spcBef>
                <a:spcPts val="105"/>
              </a:spcBef>
              <a:buFont typeface="Wingdings" panose="05000000000000000000" pitchFamily="2" charset="2"/>
              <a:buChar char="ü"/>
            </a:pPr>
            <a:r>
              <a:rPr lang="tr-TR" sz="1200" b="1" spc="-80" dirty="0">
                <a:solidFill>
                  <a:schemeClr val="tx1"/>
                </a:solidFill>
                <a:latin typeface="Arial" panose="020B0604020202020204" pitchFamily="34" charset="0"/>
                <a:cs typeface="Arial" panose="020B0604020202020204" pitchFamily="34" charset="0"/>
              </a:rPr>
              <a:t>%75 oranında üst limitsiz hibe desteği</a:t>
            </a:r>
          </a:p>
          <a:p>
            <a:pPr marL="298450" indent="-285750" algn="just">
              <a:lnSpc>
                <a:spcPct val="100000"/>
              </a:lnSpc>
              <a:spcBef>
                <a:spcPts val="105"/>
              </a:spcBef>
              <a:buFont typeface="Wingdings" panose="05000000000000000000" pitchFamily="2" charset="2"/>
              <a:buChar char="ü"/>
            </a:pPr>
            <a:r>
              <a:rPr lang="tr-TR" sz="1200" spc="-80" dirty="0">
                <a:solidFill>
                  <a:schemeClr val="tx1"/>
                </a:solidFill>
                <a:latin typeface="Arial" panose="020B0604020202020204" pitchFamily="34" charset="0"/>
                <a:cs typeface="Arial" panose="020B0604020202020204" pitchFamily="34" charset="0"/>
              </a:rPr>
              <a:t>24 ay proje süresi </a:t>
            </a:r>
          </a:p>
          <a:p>
            <a:pPr marL="298450" indent="-285750" algn="just">
              <a:lnSpc>
                <a:spcPct val="100000"/>
              </a:lnSpc>
              <a:spcBef>
                <a:spcPts val="105"/>
              </a:spcBef>
              <a:buFont typeface="Wingdings" panose="05000000000000000000" pitchFamily="2" charset="2"/>
              <a:buChar char="ü"/>
            </a:pPr>
            <a:r>
              <a:rPr lang="tr-TR" sz="1200" spc="-80" dirty="0">
                <a:solidFill>
                  <a:schemeClr val="tx1"/>
                </a:solidFill>
                <a:latin typeface="Arial" panose="020B0604020202020204" pitchFamily="34" charset="0"/>
                <a:cs typeface="Arial" panose="020B0604020202020204" pitchFamily="34" charset="0"/>
              </a:rPr>
              <a:t>Personel, seyahat, alet, teçhizat, yazılım, yayın, malzeme &amp; sarf giderler, yurt içi &amp; yurt dışı danışmanlık hizmetleri ile Ar-</a:t>
            </a:r>
            <a:r>
              <a:rPr lang="tr-TR" sz="1200" spc="-80" dirty="0" err="1">
                <a:solidFill>
                  <a:schemeClr val="tx1"/>
                </a:solidFill>
                <a:latin typeface="Arial" panose="020B0604020202020204" pitchFamily="34" charset="0"/>
                <a:cs typeface="Arial" panose="020B0604020202020204" pitchFamily="34" charset="0"/>
              </a:rPr>
              <a:t>Ge</a:t>
            </a:r>
            <a:r>
              <a:rPr lang="tr-TR" sz="1200" spc="-80" dirty="0">
                <a:solidFill>
                  <a:schemeClr val="tx1"/>
                </a:solidFill>
                <a:latin typeface="Arial" panose="020B0604020202020204" pitchFamily="34" charset="0"/>
                <a:cs typeface="Arial" panose="020B0604020202020204" pitchFamily="34" charset="0"/>
              </a:rPr>
              <a:t> kurum &amp; kuruluşlarına yaptırılan Ar-</a:t>
            </a:r>
            <a:r>
              <a:rPr lang="tr-TR" sz="1200" spc="-80" dirty="0" err="1">
                <a:solidFill>
                  <a:schemeClr val="tx1"/>
                </a:solidFill>
                <a:latin typeface="Arial" panose="020B0604020202020204" pitchFamily="34" charset="0"/>
                <a:cs typeface="Arial" panose="020B0604020202020204" pitchFamily="34" charset="0"/>
              </a:rPr>
              <a:t>Ge</a:t>
            </a:r>
            <a:r>
              <a:rPr lang="tr-TR" sz="1200" spc="-80" dirty="0">
                <a:solidFill>
                  <a:schemeClr val="tx1"/>
                </a:solidFill>
                <a:latin typeface="Arial" panose="020B0604020202020204" pitchFamily="34" charset="0"/>
                <a:cs typeface="Arial" panose="020B0604020202020204" pitchFamily="34" charset="0"/>
              </a:rPr>
              <a:t> hizmet giderleri destek kapsamındadır. </a:t>
            </a:r>
          </a:p>
          <a:p>
            <a:pPr marL="12700" algn="just">
              <a:lnSpc>
                <a:spcPct val="100000"/>
              </a:lnSpc>
              <a:spcBef>
                <a:spcPts val="105"/>
              </a:spcBef>
            </a:pPr>
            <a:endParaRPr lang="tr-TR" sz="12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r>
              <a:rPr lang="tr-TR" sz="1200" b="1" spc="-80" dirty="0">
                <a:solidFill>
                  <a:srgbClr val="440099"/>
                </a:solidFill>
                <a:latin typeface="Arial" panose="020B0604020202020204" pitchFamily="34" charset="0"/>
                <a:cs typeface="Arial" panose="020B0604020202020204" pitchFamily="34" charset="0"/>
              </a:rPr>
              <a:t>C.   1707 – SİPARİŞE DAYALI AR-GE DESTEK PROGRAMI </a:t>
            </a:r>
          </a:p>
          <a:p>
            <a:pPr marL="12700" algn="just">
              <a:lnSpc>
                <a:spcPct val="100000"/>
              </a:lnSpc>
              <a:spcBef>
                <a:spcPts val="105"/>
              </a:spcBef>
            </a:pPr>
            <a:endParaRPr lang="tr-TR" sz="12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r>
              <a:rPr lang="tr-TR" sz="1200" b="1" spc="-80" dirty="0">
                <a:solidFill>
                  <a:schemeClr val="tx1"/>
                </a:solidFill>
                <a:latin typeface="Arial" panose="020B0604020202020204" pitchFamily="34" charset="0"/>
                <a:cs typeface="Arial" panose="020B0604020202020204" pitchFamily="34" charset="0"/>
              </a:rPr>
              <a:t>Müşteri kuruluş ve Tedarikçi kuruluş </a:t>
            </a:r>
            <a:r>
              <a:rPr lang="tr-TR" sz="1200" spc="-80" dirty="0">
                <a:solidFill>
                  <a:schemeClr val="tx1"/>
                </a:solidFill>
                <a:latin typeface="Arial" panose="020B0604020202020204" pitchFamily="34" charset="0"/>
                <a:cs typeface="Arial" panose="020B0604020202020204" pitchFamily="34" charset="0"/>
              </a:rPr>
              <a:t>olarak en az 2 ortaklı olabilecek programda müşteri kuruluşun talebine uygun şekilde tedarikçi kuruluşun talep edilen ürünü Ar-</a:t>
            </a:r>
            <a:r>
              <a:rPr lang="tr-TR" sz="1200" spc="-80" dirty="0" err="1">
                <a:solidFill>
                  <a:schemeClr val="tx1"/>
                </a:solidFill>
                <a:latin typeface="Arial" panose="020B0604020202020204" pitchFamily="34" charset="0"/>
                <a:cs typeface="Arial" panose="020B0604020202020204" pitchFamily="34" charset="0"/>
              </a:rPr>
              <a:t>Ge</a:t>
            </a:r>
            <a:r>
              <a:rPr lang="tr-TR" sz="1200" spc="-80" dirty="0">
                <a:solidFill>
                  <a:schemeClr val="tx1"/>
                </a:solidFill>
                <a:latin typeface="Arial" panose="020B0604020202020204" pitchFamily="34" charset="0"/>
                <a:cs typeface="Arial" panose="020B0604020202020204" pitchFamily="34" charset="0"/>
              </a:rPr>
              <a:t> faaliyetleri ile geliştirmesini destekleyen </a:t>
            </a:r>
            <a:r>
              <a:rPr lang="tr-TR" sz="1200" b="1" spc="-80" dirty="0">
                <a:solidFill>
                  <a:schemeClr val="tx1"/>
                </a:solidFill>
                <a:latin typeface="Arial" panose="020B0604020202020204" pitchFamily="34" charset="0"/>
                <a:cs typeface="Arial" panose="020B0604020202020204" pitchFamily="34" charset="0"/>
              </a:rPr>
              <a:t>çağrılı</a:t>
            </a:r>
            <a:r>
              <a:rPr lang="tr-TR" sz="1200" spc="-80" dirty="0">
                <a:solidFill>
                  <a:schemeClr val="tx1"/>
                </a:solidFill>
                <a:latin typeface="Arial" panose="020B0604020202020204" pitchFamily="34" charset="0"/>
                <a:cs typeface="Arial" panose="020B0604020202020204" pitchFamily="34" charset="0"/>
              </a:rPr>
              <a:t> programdır. Müşteri kuruluş diğer kuruluş için Ar-</a:t>
            </a:r>
            <a:r>
              <a:rPr lang="tr-TR" sz="1200" spc="-80" dirty="0" err="1">
                <a:solidFill>
                  <a:schemeClr val="tx1"/>
                </a:solidFill>
                <a:latin typeface="Arial" panose="020B0604020202020204" pitchFamily="34" charset="0"/>
                <a:cs typeface="Arial" panose="020B0604020202020204" pitchFamily="34" charset="0"/>
              </a:rPr>
              <a:t>Ge</a:t>
            </a:r>
            <a:r>
              <a:rPr lang="tr-TR" sz="1200" spc="-80" dirty="0">
                <a:solidFill>
                  <a:schemeClr val="tx1"/>
                </a:solidFill>
                <a:latin typeface="Arial" panose="020B0604020202020204" pitchFamily="34" charset="0"/>
                <a:cs typeface="Arial" panose="020B0604020202020204" pitchFamily="34" charset="0"/>
              </a:rPr>
              <a:t> maliyetlerine eş finansman sağlayacak olup;</a:t>
            </a:r>
          </a:p>
          <a:p>
            <a:pPr marL="184150" indent="-171450" algn="just">
              <a:lnSpc>
                <a:spcPct val="100000"/>
              </a:lnSpc>
              <a:spcBef>
                <a:spcPts val="105"/>
              </a:spcBef>
              <a:buFont typeface="Wingdings" panose="05000000000000000000" pitchFamily="2" charset="2"/>
              <a:buChar char="ü"/>
            </a:pPr>
            <a:r>
              <a:rPr lang="tr-TR" sz="1200" b="1" spc="-80" dirty="0">
                <a:solidFill>
                  <a:schemeClr val="tx1"/>
                </a:solidFill>
                <a:latin typeface="Arial" panose="020B0604020202020204" pitchFamily="34" charset="0"/>
                <a:cs typeface="Arial" panose="020B0604020202020204" pitchFamily="34" charset="0"/>
              </a:rPr>
              <a:t>%50 oranında 7.500.000 TL proje hibe desteği</a:t>
            </a:r>
          </a:p>
          <a:p>
            <a:pPr marL="184150" indent="-171450" algn="just">
              <a:lnSpc>
                <a:spcPct val="100000"/>
              </a:lnSpc>
              <a:spcBef>
                <a:spcPts val="105"/>
              </a:spcBef>
              <a:buFont typeface="Wingdings" panose="05000000000000000000" pitchFamily="2" charset="2"/>
              <a:buChar char="ü"/>
            </a:pPr>
            <a:r>
              <a:rPr lang="tr-TR" sz="1200" spc="-80" dirty="0">
                <a:solidFill>
                  <a:schemeClr val="tx1"/>
                </a:solidFill>
                <a:latin typeface="Arial" panose="020B0604020202020204" pitchFamily="34" charset="0"/>
                <a:cs typeface="Arial" panose="020B0604020202020204" pitchFamily="34" charset="0"/>
              </a:rPr>
              <a:t>24 ay proje süresi</a:t>
            </a:r>
          </a:p>
          <a:p>
            <a:pPr marL="184150" indent="-171450" algn="just">
              <a:lnSpc>
                <a:spcPct val="100000"/>
              </a:lnSpc>
              <a:spcBef>
                <a:spcPts val="105"/>
              </a:spcBef>
              <a:buFont typeface="Wingdings" panose="05000000000000000000" pitchFamily="2" charset="2"/>
              <a:buChar char="ü"/>
            </a:pPr>
            <a:r>
              <a:rPr lang="tr-TR" sz="1200" spc="-80" dirty="0">
                <a:solidFill>
                  <a:schemeClr val="tx1"/>
                </a:solidFill>
                <a:latin typeface="Arial" panose="020B0604020202020204" pitchFamily="34" charset="0"/>
                <a:cs typeface="Arial" panose="020B0604020202020204" pitchFamily="34" charset="0"/>
              </a:rPr>
              <a:t>%40 Müşteri kuruluş, %40 TÜBİTAK, %20 Müşteri kuruluş bütçe dağılımı </a:t>
            </a:r>
          </a:p>
        </p:txBody>
      </p:sp>
      <p:grpSp>
        <p:nvGrpSpPr>
          <p:cNvPr id="3" name="object 3">
            <a:extLst>
              <a:ext uri="{FF2B5EF4-FFF2-40B4-BE49-F238E27FC236}">
                <a16:creationId xmlns:a16="http://schemas.microsoft.com/office/drawing/2014/main" id="{4FEA9009-4B44-C0CB-7D9C-D8A1C91F6D2E}"/>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907A1BC8-AA81-3A5E-B31C-E7715A847D2B}"/>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56A517B1-1442-B3E8-08F0-FB921E749F52}"/>
                </a:ext>
              </a:extLst>
            </p:cNvPr>
            <p:cNvPicPr/>
            <p:nvPr/>
          </p:nvPicPr>
          <p:blipFill>
            <a:blip r:embed="rId2"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9C182682-BA6C-6FE2-5CBC-E04A770D0317}"/>
              </a:ext>
            </a:extLst>
          </p:cNvPr>
          <p:cNvSpPr txBox="1">
            <a:spLocks noGrp="1"/>
          </p:cNvSpPr>
          <p:nvPr>
            <p:ph type="title"/>
          </p:nvPr>
        </p:nvSpPr>
        <p:spPr>
          <a:xfrm>
            <a:off x="531672" y="279857"/>
            <a:ext cx="9298128" cy="422551"/>
          </a:xfrm>
          <a:prstGeom prst="rect">
            <a:avLst/>
          </a:prstGeom>
        </p:spPr>
        <p:txBody>
          <a:bodyPr vert="horz" wrap="square" lIns="0" tIns="14604" rIns="0" bIns="0" rtlCol="0">
            <a:spAutoFit/>
          </a:bodyPr>
          <a:lstStyle/>
          <a:p>
            <a:pPr marL="62865">
              <a:lnSpc>
                <a:spcPct val="100000"/>
              </a:lnSpc>
              <a:spcBef>
                <a:spcPts val="114"/>
              </a:spcBef>
            </a:pPr>
            <a:r>
              <a:rPr lang="tr-TR" spc="-10" dirty="0"/>
              <a:t>Türkiye’de Sanayiye Yönelik Destek Programları </a:t>
            </a:r>
            <a:endParaRPr spc="-10" dirty="0"/>
          </a:p>
        </p:txBody>
      </p:sp>
      <p:sp>
        <p:nvSpPr>
          <p:cNvPr id="8" name="object 8">
            <a:extLst>
              <a:ext uri="{FF2B5EF4-FFF2-40B4-BE49-F238E27FC236}">
                <a16:creationId xmlns:a16="http://schemas.microsoft.com/office/drawing/2014/main" id="{B489337C-8AAF-5AED-3664-DBC245210A59}"/>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23</a:t>
            </a:fld>
            <a:endParaRPr spc="-25" dirty="0"/>
          </a:p>
        </p:txBody>
      </p:sp>
      <p:sp>
        <p:nvSpPr>
          <p:cNvPr id="9" name="object 9">
            <a:extLst>
              <a:ext uri="{FF2B5EF4-FFF2-40B4-BE49-F238E27FC236}">
                <a16:creationId xmlns:a16="http://schemas.microsoft.com/office/drawing/2014/main" id="{3AD5D39A-F9F9-4299-F999-B27CDCF874E2}"/>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spTree>
    <p:extLst>
      <p:ext uri="{BB962C8B-B14F-4D97-AF65-F5344CB8AC3E}">
        <p14:creationId xmlns:p14="http://schemas.microsoft.com/office/powerpoint/2010/main" val="3138548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623FE-4898-1359-9147-A1424E8A002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D5963B5-B405-8EA5-3CD1-BA19FB979B47}"/>
              </a:ext>
            </a:extLst>
          </p:cNvPr>
          <p:cNvSpPr txBox="1"/>
          <p:nvPr/>
        </p:nvSpPr>
        <p:spPr>
          <a:xfrm>
            <a:off x="531672" y="1099879"/>
            <a:ext cx="7088328" cy="5304657"/>
          </a:xfrm>
          <a:prstGeom prst="rect">
            <a:avLst/>
          </a:prstGeom>
        </p:spPr>
        <p:txBody>
          <a:bodyPr vert="horz" wrap="square" lIns="0" tIns="13335" rIns="0" bIns="0" rtlCol="0">
            <a:spAutoFit/>
          </a:bodyPr>
          <a:lstStyle/>
          <a:p>
            <a:pPr marL="12700" algn="just">
              <a:lnSpc>
                <a:spcPct val="100000"/>
              </a:lnSpc>
              <a:spcBef>
                <a:spcPts val="105"/>
              </a:spcBef>
            </a:pPr>
            <a:r>
              <a:rPr lang="tr-TR" sz="1400" b="1" spc="-80" dirty="0">
                <a:solidFill>
                  <a:srgbClr val="440099"/>
                </a:solidFill>
                <a:latin typeface="Arial" panose="020B0604020202020204" pitchFamily="34" charset="0"/>
                <a:cs typeface="Arial" panose="020B0604020202020204" pitchFamily="34" charset="0"/>
              </a:rPr>
              <a:t>2.     TÜBİTAK (TEYDEP) YEŞİL SANAYİ PROJESİ DESTEKLERİ</a:t>
            </a:r>
          </a:p>
          <a:p>
            <a:pPr marL="12700" algn="just">
              <a:lnSpc>
                <a:spcPct val="100000"/>
              </a:lnSpc>
              <a:spcBef>
                <a:spcPts val="105"/>
              </a:spcBef>
            </a:pPr>
            <a:endParaRPr lang="tr-TR" sz="1400" b="1" spc="-80" dirty="0">
              <a:solidFill>
                <a:srgbClr val="440099"/>
              </a:solidFill>
              <a:latin typeface="Arial" panose="020B0604020202020204" pitchFamily="34" charset="0"/>
              <a:cs typeface="Arial" panose="020B0604020202020204" pitchFamily="34" charset="0"/>
            </a:endParaRPr>
          </a:p>
          <a:p>
            <a:pPr marL="355600" lvl="8" indent="-342900" algn="just">
              <a:spcBef>
                <a:spcPts val="105"/>
              </a:spcBef>
              <a:buFont typeface="+mj-lt"/>
              <a:buAutoNum type="alphaUcPeriod"/>
            </a:pPr>
            <a:r>
              <a:rPr lang="tr-TR" sz="1200" b="1" spc="-80" dirty="0">
                <a:solidFill>
                  <a:srgbClr val="440099"/>
                </a:solidFill>
                <a:latin typeface="Arial" panose="020B0604020202020204" pitchFamily="34" charset="0"/>
                <a:cs typeface="Arial" panose="020B0604020202020204" pitchFamily="34" charset="0"/>
              </a:rPr>
              <a:t>1831 – YEŞİL İNOVASYON TEKNOLOJİ MENTÖRLÜK ÇAĞRISI</a:t>
            </a:r>
          </a:p>
          <a:p>
            <a:pPr marL="12700" algn="just">
              <a:lnSpc>
                <a:spcPct val="100000"/>
              </a:lnSpc>
              <a:spcBef>
                <a:spcPts val="105"/>
              </a:spcBef>
            </a:pPr>
            <a:endParaRPr lang="tr-TR" sz="1200" spc="-80" dirty="0">
              <a:solidFill>
                <a:schemeClr val="tx1"/>
              </a:solidFill>
              <a:latin typeface="Arial" panose="020B0604020202020204" pitchFamily="34" charset="0"/>
              <a:cs typeface="Arial" panose="020B0604020202020204" pitchFamily="34" charset="0"/>
            </a:endParaRPr>
          </a:p>
          <a:p>
            <a:pPr marL="12700" algn="just">
              <a:lnSpc>
                <a:spcPct val="100000"/>
              </a:lnSpc>
              <a:spcBef>
                <a:spcPts val="105"/>
              </a:spcBef>
            </a:pPr>
            <a:r>
              <a:rPr lang="tr-TR" sz="1200" spc="-80" dirty="0">
                <a:solidFill>
                  <a:schemeClr val="tx1"/>
                </a:solidFill>
                <a:latin typeface="Arial" panose="020B0604020202020204" pitchFamily="34" charset="0"/>
                <a:cs typeface="Arial" panose="020B0604020202020204" pitchFamily="34" charset="0"/>
              </a:rPr>
              <a:t>Dünya Bankası desteği ile KOBİ’lerin Yeşil Dönüşüm mevzuatına uyum kapsamında </a:t>
            </a:r>
            <a:r>
              <a:rPr lang="tr-TR" sz="1200" b="1" spc="-80" dirty="0">
                <a:solidFill>
                  <a:schemeClr val="tx1"/>
                </a:solidFill>
                <a:latin typeface="Arial" panose="020B0604020202020204" pitchFamily="34" charset="0"/>
                <a:cs typeface="Arial" panose="020B0604020202020204" pitchFamily="34" charset="0"/>
              </a:rPr>
              <a:t>belirlenen Çözüm Ortakları aracılığı </a:t>
            </a:r>
            <a:r>
              <a:rPr lang="tr-TR" sz="1200" spc="-80" dirty="0">
                <a:solidFill>
                  <a:schemeClr val="tx1"/>
                </a:solidFill>
                <a:latin typeface="Arial" panose="020B0604020202020204" pitchFamily="34" charset="0"/>
                <a:cs typeface="Arial" panose="020B0604020202020204" pitchFamily="34" charset="0"/>
              </a:rPr>
              <a:t>ile </a:t>
            </a:r>
            <a:r>
              <a:rPr lang="tr-TR" sz="1200" b="1" spc="-80" dirty="0">
                <a:solidFill>
                  <a:schemeClr val="tx1"/>
                </a:solidFill>
                <a:latin typeface="Arial" panose="020B0604020202020204" pitchFamily="34" charset="0"/>
                <a:cs typeface="Arial" panose="020B0604020202020204" pitchFamily="34" charset="0"/>
              </a:rPr>
              <a:t>teknoloji danışmanlığı, kapasite ya da durum analizi, mevcut problemlerin tespiti ve çözüm yaklaşımları ve yol haritası hazırlama </a:t>
            </a:r>
            <a:r>
              <a:rPr lang="tr-TR" sz="1200" spc="-80" dirty="0">
                <a:solidFill>
                  <a:schemeClr val="tx1"/>
                </a:solidFill>
                <a:latin typeface="Arial" panose="020B0604020202020204" pitchFamily="34" charset="0"/>
                <a:cs typeface="Arial" panose="020B0604020202020204" pitchFamily="34" charset="0"/>
              </a:rPr>
              <a:t>gibi konularda alacakları </a:t>
            </a:r>
            <a:r>
              <a:rPr lang="tr-TR" sz="1200" b="1" spc="-80" dirty="0">
                <a:solidFill>
                  <a:schemeClr val="tx1"/>
                </a:solidFill>
                <a:latin typeface="Arial" panose="020B0604020202020204" pitchFamily="34" charset="0"/>
                <a:cs typeface="Arial" panose="020B0604020202020204" pitchFamily="34" charset="0"/>
              </a:rPr>
              <a:t>hizmetin %90’ı hibe desteği olacaktır.</a:t>
            </a:r>
            <a:r>
              <a:rPr lang="tr-TR" sz="1200" spc="-80" dirty="0">
                <a:solidFill>
                  <a:schemeClr val="tx1"/>
                </a:solidFill>
                <a:latin typeface="Arial" panose="020B0604020202020204" pitchFamily="34" charset="0"/>
                <a:cs typeface="Arial" panose="020B0604020202020204" pitchFamily="34" charset="0"/>
              </a:rPr>
              <a:t> Üst limiti </a:t>
            </a:r>
            <a:r>
              <a:rPr lang="tr-TR" sz="1200" b="1" spc="-80" dirty="0">
                <a:solidFill>
                  <a:schemeClr val="tx1"/>
                </a:solidFill>
                <a:latin typeface="Arial" panose="020B0604020202020204" pitchFamily="34" charset="0"/>
                <a:cs typeface="Arial" panose="020B0604020202020204" pitchFamily="34" charset="0"/>
              </a:rPr>
              <a:t>210.000 TL </a:t>
            </a:r>
            <a:r>
              <a:rPr lang="tr-TR" sz="1200" spc="-80" dirty="0">
                <a:solidFill>
                  <a:schemeClr val="tx1"/>
                </a:solidFill>
                <a:latin typeface="Arial" panose="020B0604020202020204" pitchFamily="34" charset="0"/>
                <a:cs typeface="Arial" panose="020B0604020202020204" pitchFamily="34" charset="0"/>
              </a:rPr>
              <a:t>olup proje süresi maksimum 6 aydır. </a:t>
            </a:r>
          </a:p>
          <a:p>
            <a:pPr marL="12700" algn="just">
              <a:lnSpc>
                <a:spcPct val="100000"/>
              </a:lnSpc>
              <a:spcBef>
                <a:spcPts val="105"/>
              </a:spcBef>
            </a:pPr>
            <a:endParaRPr lang="tr-TR" sz="12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endParaRPr lang="tr-TR" sz="12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r>
              <a:rPr lang="tr-TR" sz="1200" b="1" spc="-80" dirty="0">
                <a:solidFill>
                  <a:srgbClr val="440099"/>
                </a:solidFill>
                <a:latin typeface="Arial" panose="020B0604020202020204" pitchFamily="34" charset="0"/>
                <a:cs typeface="Arial" panose="020B0604020202020204" pitchFamily="34" charset="0"/>
              </a:rPr>
              <a:t>B.   1832 – SANAYİDE YEŞİL DÖNÜŞÜM ÇAĞRISI (</a:t>
            </a:r>
            <a:r>
              <a:rPr lang="tr-TR" sz="1200" b="1" spc="-80" dirty="0" err="1">
                <a:solidFill>
                  <a:srgbClr val="440099"/>
                </a:solidFill>
                <a:latin typeface="Arial" panose="020B0604020202020204" pitchFamily="34" charset="0"/>
                <a:cs typeface="Arial" panose="020B0604020202020204" pitchFamily="34" charset="0"/>
              </a:rPr>
              <a:t>Hibe+Geri</a:t>
            </a:r>
            <a:r>
              <a:rPr lang="tr-TR" sz="1200" b="1" spc="-80" dirty="0">
                <a:solidFill>
                  <a:srgbClr val="440099"/>
                </a:solidFill>
                <a:latin typeface="Arial" panose="020B0604020202020204" pitchFamily="34" charset="0"/>
                <a:cs typeface="Arial" panose="020B0604020202020204" pitchFamily="34" charset="0"/>
              </a:rPr>
              <a:t> Ödemeli)</a:t>
            </a:r>
          </a:p>
          <a:p>
            <a:pPr marL="355600" indent="-342900" algn="just">
              <a:lnSpc>
                <a:spcPct val="100000"/>
              </a:lnSpc>
              <a:spcBef>
                <a:spcPts val="105"/>
              </a:spcBef>
              <a:buFont typeface="+mj-lt"/>
              <a:buAutoNum type="alphaUcPeriod"/>
            </a:pPr>
            <a:endParaRPr lang="tr-TR" sz="12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r>
              <a:rPr lang="tr-TR" sz="1200" spc="-80" dirty="0">
                <a:solidFill>
                  <a:schemeClr val="tx1"/>
                </a:solidFill>
                <a:latin typeface="Arial" panose="020B0604020202020204" pitchFamily="34" charset="0"/>
                <a:cs typeface="Arial" panose="020B0604020202020204" pitchFamily="34" charset="0"/>
              </a:rPr>
              <a:t>KOBİ ölçeğindeki kuruluşların; teknoloji ve yenilik kapasitelerini ürün ve/veya süreç bazlı geliştirmesinde finansman destek alabileceği </a:t>
            </a:r>
            <a:r>
              <a:rPr lang="tr-TR" sz="1200" b="1" spc="-80" dirty="0">
                <a:solidFill>
                  <a:schemeClr val="tx1"/>
                </a:solidFill>
                <a:latin typeface="Arial" panose="020B0604020202020204" pitchFamily="34" charset="0"/>
                <a:cs typeface="Arial" panose="020B0604020202020204" pitchFamily="34" charset="0"/>
              </a:rPr>
              <a:t>çağrılı</a:t>
            </a:r>
            <a:r>
              <a:rPr lang="tr-TR" sz="1200" spc="-80" dirty="0">
                <a:solidFill>
                  <a:schemeClr val="tx1"/>
                </a:solidFill>
                <a:latin typeface="Arial" panose="020B0604020202020204" pitchFamily="34" charset="0"/>
                <a:cs typeface="Arial" panose="020B0604020202020204" pitchFamily="34" charset="0"/>
              </a:rPr>
              <a:t> hibe programıdır. </a:t>
            </a:r>
          </a:p>
          <a:p>
            <a:pPr marL="298450" indent="-285750" algn="just">
              <a:lnSpc>
                <a:spcPct val="100000"/>
              </a:lnSpc>
              <a:spcBef>
                <a:spcPts val="105"/>
              </a:spcBef>
              <a:buFont typeface="Wingdings" panose="05000000000000000000" pitchFamily="2" charset="2"/>
              <a:buChar char="ü"/>
            </a:pPr>
            <a:r>
              <a:rPr lang="tr-TR" sz="1200" b="1" spc="-80" dirty="0">
                <a:solidFill>
                  <a:schemeClr val="tx1"/>
                </a:solidFill>
                <a:latin typeface="Arial" panose="020B0604020202020204" pitchFamily="34" charset="0"/>
                <a:cs typeface="Arial" panose="020B0604020202020204" pitchFamily="34" charset="0"/>
              </a:rPr>
              <a:t>%50 oranında min. 8.500.000 TL </a:t>
            </a:r>
            <a:r>
              <a:rPr lang="tr-TR" sz="1200" b="1" spc="-80" dirty="0" err="1">
                <a:solidFill>
                  <a:schemeClr val="tx1"/>
                </a:solidFill>
                <a:latin typeface="Arial" panose="020B0604020202020204" pitchFamily="34" charset="0"/>
                <a:cs typeface="Arial" panose="020B0604020202020204" pitchFamily="34" charset="0"/>
              </a:rPr>
              <a:t>maks</a:t>
            </a:r>
            <a:r>
              <a:rPr lang="tr-TR" sz="1200" b="1" spc="-80" dirty="0">
                <a:solidFill>
                  <a:schemeClr val="tx1"/>
                </a:solidFill>
                <a:latin typeface="Arial" panose="020B0604020202020204" pitchFamily="34" charset="0"/>
                <a:cs typeface="Arial" panose="020B0604020202020204" pitchFamily="34" charset="0"/>
              </a:rPr>
              <a:t>. 25.000.000 TL </a:t>
            </a:r>
          </a:p>
          <a:p>
            <a:pPr marL="298450" indent="-285750" algn="just">
              <a:lnSpc>
                <a:spcPct val="100000"/>
              </a:lnSpc>
              <a:spcBef>
                <a:spcPts val="105"/>
              </a:spcBef>
              <a:buFont typeface="Wingdings" panose="05000000000000000000" pitchFamily="2" charset="2"/>
              <a:buChar char="ü"/>
            </a:pPr>
            <a:r>
              <a:rPr lang="tr-TR" sz="1200" spc="-80" dirty="0">
                <a:solidFill>
                  <a:schemeClr val="tx1"/>
                </a:solidFill>
                <a:latin typeface="Arial" panose="020B0604020202020204" pitchFamily="34" charset="0"/>
                <a:cs typeface="Arial" panose="020B0604020202020204" pitchFamily="34" charset="0"/>
              </a:rPr>
              <a:t>24 ay proje süresi </a:t>
            </a:r>
          </a:p>
          <a:p>
            <a:pPr marL="298450" indent="-285750" algn="just">
              <a:lnSpc>
                <a:spcPct val="100000"/>
              </a:lnSpc>
              <a:spcBef>
                <a:spcPts val="105"/>
              </a:spcBef>
              <a:buFont typeface="Wingdings" panose="05000000000000000000" pitchFamily="2" charset="2"/>
              <a:buChar char="ü"/>
            </a:pPr>
            <a:r>
              <a:rPr lang="tr-TR" sz="1200" spc="-80" dirty="0">
                <a:solidFill>
                  <a:schemeClr val="tx1"/>
                </a:solidFill>
                <a:latin typeface="Arial" panose="020B0604020202020204" pitchFamily="34" charset="0"/>
                <a:cs typeface="Arial" panose="020B0604020202020204" pitchFamily="34" charset="0"/>
              </a:rPr>
              <a:t>Ortaklı başvurular kabul edilecek olup maksimum 3 ortak ile başvuru yapılabilecektir. </a:t>
            </a:r>
          </a:p>
          <a:p>
            <a:pPr marL="12700" algn="just">
              <a:lnSpc>
                <a:spcPct val="100000"/>
              </a:lnSpc>
              <a:spcBef>
                <a:spcPts val="105"/>
              </a:spcBef>
            </a:pPr>
            <a:endParaRPr lang="tr-TR" sz="1200" b="1" spc="-80" dirty="0">
              <a:solidFill>
                <a:srgbClr val="440099"/>
              </a:solidFill>
              <a:latin typeface="Arial" panose="020B0604020202020204" pitchFamily="34" charset="0"/>
              <a:cs typeface="Arial" panose="020B0604020202020204" pitchFamily="34" charset="0"/>
            </a:endParaRPr>
          </a:p>
          <a:p>
            <a:pPr marL="12700" algn="just">
              <a:spcBef>
                <a:spcPts val="105"/>
              </a:spcBef>
            </a:pPr>
            <a:r>
              <a:rPr lang="tr-TR" sz="1200" b="1" spc="-80" dirty="0">
                <a:solidFill>
                  <a:srgbClr val="440099"/>
                </a:solidFill>
                <a:latin typeface="Arial" panose="020B0604020202020204" pitchFamily="34" charset="0"/>
                <a:cs typeface="Arial" panose="020B0604020202020204" pitchFamily="34" charset="0"/>
              </a:rPr>
              <a:t>C.   1833 – SAYEM YEŞİL DÖNÜŞÜM ÇAĞRISI (</a:t>
            </a:r>
            <a:r>
              <a:rPr lang="tr-TR" sz="1200" b="1" spc="-80" dirty="0" err="1">
                <a:solidFill>
                  <a:srgbClr val="440099"/>
                </a:solidFill>
                <a:latin typeface="Arial" panose="020B0604020202020204" pitchFamily="34" charset="0"/>
                <a:cs typeface="Arial" panose="020B0604020202020204" pitchFamily="34" charset="0"/>
              </a:rPr>
              <a:t>Hibe+Geri</a:t>
            </a:r>
            <a:r>
              <a:rPr lang="tr-TR" sz="1200" b="1" spc="-80" dirty="0">
                <a:solidFill>
                  <a:srgbClr val="440099"/>
                </a:solidFill>
                <a:latin typeface="Arial" panose="020B0604020202020204" pitchFamily="34" charset="0"/>
                <a:cs typeface="Arial" panose="020B0604020202020204" pitchFamily="34" charset="0"/>
              </a:rPr>
              <a:t> Ödemeli)</a:t>
            </a:r>
          </a:p>
          <a:p>
            <a:pPr marL="12700" algn="just">
              <a:lnSpc>
                <a:spcPct val="100000"/>
              </a:lnSpc>
              <a:spcBef>
                <a:spcPts val="105"/>
              </a:spcBef>
            </a:pPr>
            <a:endParaRPr lang="tr-TR" sz="12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r>
              <a:rPr lang="tr-TR" sz="1200" spc="-80" dirty="0">
                <a:solidFill>
                  <a:schemeClr val="tx1"/>
                </a:solidFill>
                <a:latin typeface="Arial" panose="020B0604020202020204" pitchFamily="34" charset="0"/>
                <a:cs typeface="Arial" panose="020B0604020202020204" pitchFamily="34" charset="0"/>
              </a:rPr>
              <a:t>Özel sektör öncülüğünde, üniversite ve kamu iş birliğiyle ihtisaslaşmış bir Ar-</a:t>
            </a:r>
            <a:r>
              <a:rPr lang="tr-TR" sz="1200" spc="-80" dirty="0" err="1">
                <a:solidFill>
                  <a:schemeClr val="tx1"/>
                </a:solidFill>
                <a:latin typeface="Arial" panose="020B0604020202020204" pitchFamily="34" charset="0"/>
                <a:cs typeface="Arial" panose="020B0604020202020204" pitchFamily="34" charset="0"/>
              </a:rPr>
              <a:t>Ge</a:t>
            </a:r>
            <a:r>
              <a:rPr lang="tr-TR" sz="1200" spc="-80" dirty="0">
                <a:solidFill>
                  <a:schemeClr val="tx1"/>
                </a:solidFill>
                <a:latin typeface="Arial" panose="020B0604020202020204" pitchFamily="34" charset="0"/>
                <a:cs typeface="Arial" panose="020B0604020202020204" pitchFamily="34" charset="0"/>
              </a:rPr>
              <a:t> ve Yenilik Platformunun oluşturulması, bu platform aracılığıyla Ürünleştirme Yol Haritalarının (ÜYH) oluşturulması ve bu Ürünleştirme Yol Haritaları çerçevesinde yeşil dönüşüme yönelik ürün veya ürün grubu geliştirilmesine yönelik Ürünleştirme Programları (ÜPG) desteklenecektir.</a:t>
            </a:r>
          </a:p>
          <a:p>
            <a:pPr marL="184150" indent="-171450" algn="just">
              <a:lnSpc>
                <a:spcPct val="100000"/>
              </a:lnSpc>
              <a:spcBef>
                <a:spcPts val="105"/>
              </a:spcBef>
              <a:buFont typeface="Wingdings" panose="05000000000000000000" pitchFamily="2" charset="2"/>
              <a:buChar char="ü"/>
            </a:pPr>
            <a:r>
              <a:rPr lang="tr-TR" sz="1200" b="1" spc="-80" dirty="0">
                <a:solidFill>
                  <a:schemeClr val="tx1"/>
                </a:solidFill>
                <a:latin typeface="Arial" panose="020B0604020202020204" pitchFamily="34" charset="0"/>
                <a:cs typeface="Arial" panose="020B0604020202020204" pitchFamily="34" charset="0"/>
              </a:rPr>
              <a:t>Platform başına program önerisi için üst limit 300.000.00 TL</a:t>
            </a:r>
          </a:p>
          <a:p>
            <a:pPr marL="184150" indent="-171450" algn="just">
              <a:lnSpc>
                <a:spcPct val="100000"/>
              </a:lnSpc>
              <a:spcBef>
                <a:spcPts val="105"/>
              </a:spcBef>
              <a:buFont typeface="Wingdings" panose="05000000000000000000" pitchFamily="2" charset="2"/>
              <a:buChar char="ü"/>
            </a:pPr>
            <a:r>
              <a:rPr lang="tr-TR" sz="1200" spc="-80" dirty="0">
                <a:solidFill>
                  <a:schemeClr val="tx1"/>
                </a:solidFill>
                <a:latin typeface="Arial" panose="020B0604020202020204" pitchFamily="34" charset="0"/>
                <a:cs typeface="Arial" panose="020B0604020202020204" pitchFamily="34" charset="0"/>
              </a:rPr>
              <a:t>36 ay proje süresi</a:t>
            </a:r>
          </a:p>
          <a:p>
            <a:pPr marL="184150" indent="-171450" algn="just">
              <a:lnSpc>
                <a:spcPct val="100000"/>
              </a:lnSpc>
              <a:spcBef>
                <a:spcPts val="105"/>
              </a:spcBef>
              <a:buFont typeface="Wingdings" panose="05000000000000000000" pitchFamily="2" charset="2"/>
              <a:buChar char="ü"/>
            </a:pPr>
            <a:r>
              <a:rPr lang="tr-TR" sz="1200" spc="-80" dirty="0">
                <a:solidFill>
                  <a:schemeClr val="tx1"/>
                </a:solidFill>
                <a:latin typeface="Arial" panose="020B0604020202020204" pitchFamily="34" charset="0"/>
                <a:cs typeface="Arial" panose="020B0604020202020204" pitchFamily="34" charset="0"/>
              </a:rPr>
              <a:t>KOBİ’ler için üst limit 15.000.000 TŞ; büyük ölçekli kuruluşlar için 60.000.000 TL bütçe üst limiti</a:t>
            </a:r>
          </a:p>
        </p:txBody>
      </p:sp>
      <p:grpSp>
        <p:nvGrpSpPr>
          <p:cNvPr id="3" name="object 3">
            <a:extLst>
              <a:ext uri="{FF2B5EF4-FFF2-40B4-BE49-F238E27FC236}">
                <a16:creationId xmlns:a16="http://schemas.microsoft.com/office/drawing/2014/main" id="{176096F8-77B6-80CF-822F-01E49F2C7300}"/>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05454A8D-2FE3-97B3-CBA9-C87EB8C35030}"/>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F9F02014-9912-2E5A-7D8E-A2002AE69B56}"/>
                </a:ext>
              </a:extLst>
            </p:cNvPr>
            <p:cNvPicPr/>
            <p:nvPr/>
          </p:nvPicPr>
          <p:blipFill>
            <a:blip r:embed="rId2"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CFDAB20A-E8BE-77E8-07F4-3660CF4434E9}"/>
              </a:ext>
            </a:extLst>
          </p:cNvPr>
          <p:cNvSpPr txBox="1">
            <a:spLocks noGrp="1"/>
          </p:cNvSpPr>
          <p:nvPr>
            <p:ph type="title"/>
          </p:nvPr>
        </p:nvSpPr>
        <p:spPr>
          <a:xfrm>
            <a:off x="531672" y="279857"/>
            <a:ext cx="9298128" cy="422551"/>
          </a:xfrm>
          <a:prstGeom prst="rect">
            <a:avLst/>
          </a:prstGeom>
        </p:spPr>
        <p:txBody>
          <a:bodyPr vert="horz" wrap="square" lIns="0" tIns="14604" rIns="0" bIns="0" rtlCol="0">
            <a:spAutoFit/>
          </a:bodyPr>
          <a:lstStyle/>
          <a:p>
            <a:pPr marL="62865">
              <a:lnSpc>
                <a:spcPct val="100000"/>
              </a:lnSpc>
              <a:spcBef>
                <a:spcPts val="114"/>
              </a:spcBef>
            </a:pPr>
            <a:r>
              <a:rPr lang="tr-TR" spc="-10" dirty="0"/>
              <a:t>Türkiye’de Sanayiye Yönelik Destek Programları </a:t>
            </a:r>
            <a:endParaRPr spc="-10" dirty="0"/>
          </a:p>
        </p:txBody>
      </p:sp>
      <p:sp>
        <p:nvSpPr>
          <p:cNvPr id="8" name="object 8">
            <a:extLst>
              <a:ext uri="{FF2B5EF4-FFF2-40B4-BE49-F238E27FC236}">
                <a16:creationId xmlns:a16="http://schemas.microsoft.com/office/drawing/2014/main" id="{84B51EDB-C5CE-36D6-F08E-596B851C8105}"/>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24</a:t>
            </a:fld>
            <a:endParaRPr spc="-25" dirty="0"/>
          </a:p>
        </p:txBody>
      </p:sp>
      <p:sp>
        <p:nvSpPr>
          <p:cNvPr id="9" name="object 9">
            <a:extLst>
              <a:ext uri="{FF2B5EF4-FFF2-40B4-BE49-F238E27FC236}">
                <a16:creationId xmlns:a16="http://schemas.microsoft.com/office/drawing/2014/main" id="{DC5F4627-7D2E-4FB7-9052-A05BF09443CA}"/>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pic>
        <p:nvPicPr>
          <p:cNvPr id="12" name="Resim 11">
            <a:extLst>
              <a:ext uri="{FF2B5EF4-FFF2-40B4-BE49-F238E27FC236}">
                <a16:creationId xmlns:a16="http://schemas.microsoft.com/office/drawing/2014/main" id="{7532D93E-8DAE-4152-E0A0-8626C1EB1D89}"/>
              </a:ext>
            </a:extLst>
          </p:cNvPr>
          <p:cNvPicPr>
            <a:picLocks noChangeAspect="1"/>
          </p:cNvPicPr>
          <p:nvPr/>
        </p:nvPicPr>
        <p:blipFill>
          <a:blip r:embed="rId3"/>
          <a:stretch>
            <a:fillRect/>
          </a:stretch>
        </p:blipFill>
        <p:spPr>
          <a:xfrm>
            <a:off x="7848502" y="2113279"/>
            <a:ext cx="3962595" cy="3209144"/>
          </a:xfrm>
          <a:prstGeom prst="rect">
            <a:avLst/>
          </a:prstGeom>
        </p:spPr>
      </p:pic>
    </p:spTree>
    <p:extLst>
      <p:ext uri="{BB962C8B-B14F-4D97-AF65-F5344CB8AC3E}">
        <p14:creationId xmlns:p14="http://schemas.microsoft.com/office/powerpoint/2010/main" val="540458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434BD-889F-44AE-9292-32F3CF8BC92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E585BD8-CAC0-BFD8-720B-66348B2E38E7}"/>
              </a:ext>
            </a:extLst>
          </p:cNvPr>
          <p:cNvSpPr txBox="1"/>
          <p:nvPr/>
        </p:nvSpPr>
        <p:spPr>
          <a:xfrm>
            <a:off x="475791" y="1234148"/>
            <a:ext cx="10745928" cy="1598515"/>
          </a:xfrm>
          <a:prstGeom prst="rect">
            <a:avLst/>
          </a:prstGeom>
        </p:spPr>
        <p:txBody>
          <a:bodyPr vert="horz" wrap="square" lIns="0" tIns="13335" rIns="0" bIns="0" rtlCol="0">
            <a:spAutoFit/>
          </a:bodyPr>
          <a:lstStyle/>
          <a:p>
            <a:pPr marL="12700" algn="just">
              <a:lnSpc>
                <a:spcPct val="100000"/>
              </a:lnSpc>
              <a:spcBef>
                <a:spcPts val="105"/>
              </a:spcBef>
            </a:pPr>
            <a:r>
              <a:rPr lang="tr-TR" sz="1400" b="1" spc="-80" dirty="0">
                <a:solidFill>
                  <a:srgbClr val="440099"/>
                </a:solidFill>
                <a:latin typeface="Verdana"/>
                <a:cs typeface="Verdana"/>
              </a:rPr>
              <a:t>3.    TİCARET BAKANLIĞI DESTEKLERİ</a:t>
            </a:r>
          </a:p>
          <a:p>
            <a:pPr marL="355600" indent="-342900" algn="just">
              <a:lnSpc>
                <a:spcPct val="100000"/>
              </a:lnSpc>
              <a:spcBef>
                <a:spcPts val="105"/>
              </a:spcBef>
              <a:buAutoNum type="arabicPeriod" startAt="2"/>
            </a:pPr>
            <a:endParaRPr lang="tr-TR" sz="1400" b="1" spc="-80" dirty="0">
              <a:solidFill>
                <a:srgbClr val="440099"/>
              </a:solidFill>
              <a:latin typeface="Verdana"/>
              <a:cs typeface="Verdana"/>
            </a:endParaRPr>
          </a:p>
          <a:p>
            <a:pPr marL="355600" indent="-342900" algn="just">
              <a:lnSpc>
                <a:spcPct val="100000"/>
              </a:lnSpc>
              <a:spcBef>
                <a:spcPts val="105"/>
              </a:spcBef>
              <a:buAutoNum type="arabicPeriod" startAt="2"/>
            </a:pPr>
            <a:endParaRPr lang="tr-TR" sz="1400" b="1" spc="-80" dirty="0">
              <a:solidFill>
                <a:srgbClr val="440099"/>
              </a:solidFill>
              <a:latin typeface="Verdana"/>
              <a:cs typeface="Verdana"/>
            </a:endParaRPr>
          </a:p>
          <a:p>
            <a:pPr marL="12700" algn="just">
              <a:lnSpc>
                <a:spcPct val="100000"/>
              </a:lnSpc>
              <a:spcBef>
                <a:spcPts val="105"/>
              </a:spcBef>
            </a:pPr>
            <a:endParaRPr lang="tr-TR" sz="1400" b="1" spc="-80" dirty="0">
              <a:solidFill>
                <a:srgbClr val="440099"/>
              </a:solidFill>
              <a:latin typeface="Verdana"/>
              <a:cs typeface="Verdana"/>
            </a:endParaRPr>
          </a:p>
          <a:p>
            <a:pPr marL="355600" indent="-342900" algn="just">
              <a:lnSpc>
                <a:spcPct val="100000"/>
              </a:lnSpc>
              <a:spcBef>
                <a:spcPts val="105"/>
              </a:spcBef>
              <a:buAutoNum type="arabicPeriod" startAt="2"/>
            </a:pPr>
            <a:endParaRPr lang="tr-TR" sz="1400" b="1" spc="-80" dirty="0">
              <a:solidFill>
                <a:srgbClr val="440099"/>
              </a:solidFill>
              <a:latin typeface="Verdana"/>
              <a:cs typeface="Verdana"/>
            </a:endParaRPr>
          </a:p>
          <a:p>
            <a:pPr marL="355600" indent="-342900" algn="just">
              <a:lnSpc>
                <a:spcPct val="100000"/>
              </a:lnSpc>
              <a:spcBef>
                <a:spcPts val="105"/>
              </a:spcBef>
              <a:buAutoNum type="arabicPeriod" startAt="2"/>
            </a:pPr>
            <a:endParaRPr lang="tr-TR" sz="1400" b="1" spc="-80" dirty="0">
              <a:solidFill>
                <a:srgbClr val="440099"/>
              </a:solidFill>
              <a:latin typeface="Verdana"/>
              <a:cs typeface="Verdana"/>
            </a:endParaRPr>
          </a:p>
          <a:p>
            <a:pPr marL="12700" algn="just">
              <a:lnSpc>
                <a:spcPct val="100000"/>
              </a:lnSpc>
              <a:spcBef>
                <a:spcPts val="105"/>
              </a:spcBef>
            </a:pPr>
            <a:endParaRPr lang="tr-TR" sz="1400" b="1" spc="-80" dirty="0">
              <a:solidFill>
                <a:srgbClr val="440099"/>
              </a:solidFill>
              <a:latin typeface="Verdana"/>
              <a:cs typeface="Verdana"/>
            </a:endParaRPr>
          </a:p>
        </p:txBody>
      </p:sp>
      <p:grpSp>
        <p:nvGrpSpPr>
          <p:cNvPr id="3" name="object 3">
            <a:extLst>
              <a:ext uri="{FF2B5EF4-FFF2-40B4-BE49-F238E27FC236}">
                <a16:creationId xmlns:a16="http://schemas.microsoft.com/office/drawing/2014/main" id="{34697E22-FA21-2F80-ACAF-E95CBC0469F6}"/>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0B472596-5F1D-BF0A-25DC-B7DF1E309D65}"/>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079191C4-7633-443F-2CC8-ACD11A7695C0}"/>
                </a:ext>
              </a:extLst>
            </p:cNvPr>
            <p:cNvPicPr/>
            <p:nvPr/>
          </p:nvPicPr>
          <p:blipFill>
            <a:blip r:embed="rId2"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EBF35D05-A512-60F1-C86E-0322434E7FB6}"/>
              </a:ext>
            </a:extLst>
          </p:cNvPr>
          <p:cNvSpPr txBox="1">
            <a:spLocks noGrp="1"/>
          </p:cNvSpPr>
          <p:nvPr>
            <p:ph type="title"/>
          </p:nvPr>
        </p:nvSpPr>
        <p:spPr>
          <a:xfrm>
            <a:off x="531672" y="279857"/>
            <a:ext cx="9298128" cy="422551"/>
          </a:xfrm>
          <a:prstGeom prst="rect">
            <a:avLst/>
          </a:prstGeom>
        </p:spPr>
        <p:txBody>
          <a:bodyPr vert="horz" wrap="square" lIns="0" tIns="14604" rIns="0" bIns="0" rtlCol="0">
            <a:spAutoFit/>
          </a:bodyPr>
          <a:lstStyle/>
          <a:p>
            <a:pPr marL="62865">
              <a:lnSpc>
                <a:spcPct val="100000"/>
              </a:lnSpc>
              <a:spcBef>
                <a:spcPts val="114"/>
              </a:spcBef>
            </a:pPr>
            <a:r>
              <a:rPr lang="tr-TR" spc="-10" dirty="0"/>
              <a:t>Türkiye’de Sanayiye Yönelik Destek Programları </a:t>
            </a:r>
            <a:endParaRPr spc="-10" dirty="0"/>
          </a:p>
        </p:txBody>
      </p:sp>
      <p:sp>
        <p:nvSpPr>
          <p:cNvPr id="8" name="object 8">
            <a:extLst>
              <a:ext uri="{FF2B5EF4-FFF2-40B4-BE49-F238E27FC236}">
                <a16:creationId xmlns:a16="http://schemas.microsoft.com/office/drawing/2014/main" id="{8562A9EB-83EC-BEFD-2AAB-29F522294548}"/>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25</a:t>
            </a:fld>
            <a:endParaRPr spc="-25" dirty="0"/>
          </a:p>
        </p:txBody>
      </p:sp>
      <p:sp>
        <p:nvSpPr>
          <p:cNvPr id="9" name="object 9">
            <a:extLst>
              <a:ext uri="{FF2B5EF4-FFF2-40B4-BE49-F238E27FC236}">
                <a16:creationId xmlns:a16="http://schemas.microsoft.com/office/drawing/2014/main" id="{CA839007-F82C-E214-8559-C7291EDA345E}"/>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sp>
        <p:nvSpPr>
          <p:cNvPr id="11" name="Metin kutusu 10">
            <a:extLst>
              <a:ext uri="{FF2B5EF4-FFF2-40B4-BE49-F238E27FC236}">
                <a16:creationId xmlns:a16="http://schemas.microsoft.com/office/drawing/2014/main" id="{6C0B4729-35F7-DB76-9898-DFC9EBE82215}"/>
              </a:ext>
            </a:extLst>
          </p:cNvPr>
          <p:cNvSpPr txBox="1"/>
          <p:nvPr/>
        </p:nvSpPr>
        <p:spPr>
          <a:xfrm>
            <a:off x="304800" y="1699251"/>
            <a:ext cx="7467600" cy="4821833"/>
          </a:xfrm>
          <a:prstGeom prst="rect">
            <a:avLst/>
          </a:prstGeom>
          <a:noFill/>
        </p:spPr>
        <p:txBody>
          <a:bodyPr wrap="square">
            <a:spAutoFit/>
          </a:bodyPr>
          <a:lstStyle/>
          <a:p>
            <a:pPr marL="355600" lvl="8" indent="-342900" algn="just">
              <a:spcBef>
                <a:spcPts val="105"/>
              </a:spcBef>
              <a:buFont typeface="+mj-lt"/>
              <a:buAutoNum type="alphaUcPeriod"/>
            </a:pPr>
            <a:r>
              <a:rPr lang="tr-TR" sz="1400" b="1" spc="-80" dirty="0">
                <a:solidFill>
                  <a:srgbClr val="440099"/>
                </a:solidFill>
                <a:latin typeface="Arial" panose="020B0604020202020204" pitchFamily="34" charset="0"/>
                <a:cs typeface="Arial" panose="020B0604020202020204" pitchFamily="34" charset="0"/>
              </a:rPr>
              <a:t>KÜRESEL TEDARİK ZİNCİRİ (KTZ) DESTEK PROGRAMI </a:t>
            </a:r>
          </a:p>
          <a:p>
            <a:pPr marL="12700" algn="just">
              <a:lnSpc>
                <a:spcPct val="100000"/>
              </a:lnSpc>
              <a:spcBef>
                <a:spcPts val="105"/>
              </a:spcBef>
            </a:pPr>
            <a:endParaRPr lang="tr-TR" sz="1400" spc="-80" dirty="0">
              <a:solidFill>
                <a:schemeClr val="tx1"/>
              </a:solidFill>
              <a:latin typeface="Arial" panose="020B0604020202020204" pitchFamily="34" charset="0"/>
              <a:cs typeface="Arial" panose="020B0604020202020204" pitchFamily="34" charset="0"/>
            </a:endParaRPr>
          </a:p>
          <a:p>
            <a:pPr marL="12700" algn="just">
              <a:lnSpc>
                <a:spcPct val="100000"/>
              </a:lnSpc>
              <a:spcBef>
                <a:spcPts val="105"/>
              </a:spcBef>
            </a:pPr>
            <a:r>
              <a:rPr lang="tr-TR" sz="1400" spc="-80" dirty="0">
                <a:solidFill>
                  <a:schemeClr val="tx1"/>
                </a:solidFill>
                <a:latin typeface="Arial" panose="020B0604020202020204" pitchFamily="34" charset="0"/>
                <a:cs typeface="Arial" panose="020B0604020202020204" pitchFamily="34" charset="0"/>
              </a:rPr>
              <a:t>Türkiye’de yerleşik ara mal üreticileri ile yurt dışında faaliyet gösteren ana sanayi kuruluşlarının ticari çalışmalarını destekleyen tek hibe programıdır. </a:t>
            </a:r>
          </a:p>
          <a:p>
            <a:pPr marL="12700" algn="just">
              <a:lnSpc>
                <a:spcPct val="100000"/>
              </a:lnSpc>
              <a:spcBef>
                <a:spcPts val="105"/>
              </a:spcBef>
            </a:pPr>
            <a:endParaRPr lang="tr-TR" sz="1400" spc="-80" dirty="0">
              <a:solidFill>
                <a:schemeClr val="tx1"/>
              </a:solidFill>
              <a:latin typeface="Arial" panose="020B0604020202020204" pitchFamily="34" charset="0"/>
              <a:cs typeface="Arial" panose="020B0604020202020204" pitchFamily="34" charset="0"/>
            </a:endParaRPr>
          </a:p>
          <a:p>
            <a:pPr marL="184150" indent="-171450" algn="just">
              <a:lnSpc>
                <a:spcPct val="100000"/>
              </a:lnSpc>
              <a:spcBef>
                <a:spcPts val="105"/>
              </a:spcBef>
              <a:buFont typeface="Wingdings" panose="05000000000000000000" pitchFamily="2" charset="2"/>
              <a:buChar char="ü"/>
            </a:pPr>
            <a:r>
              <a:rPr lang="tr-TR" sz="1400" b="1" spc="-80" dirty="0">
                <a:solidFill>
                  <a:schemeClr val="tx1"/>
                </a:solidFill>
                <a:latin typeface="Arial" panose="020B0604020202020204" pitchFamily="34" charset="0"/>
                <a:cs typeface="Arial" panose="020B0604020202020204" pitchFamily="34" charset="0"/>
              </a:rPr>
              <a:t>%50 oranında 41.943.847 TL hibe desteği</a:t>
            </a:r>
          </a:p>
          <a:p>
            <a:pPr marL="184150" indent="-171450" algn="just">
              <a:lnSpc>
                <a:spcPct val="100000"/>
              </a:lnSpc>
              <a:spcBef>
                <a:spcPts val="105"/>
              </a:spcBef>
              <a:buFont typeface="Wingdings" panose="05000000000000000000" pitchFamily="2" charset="2"/>
              <a:buChar char="ü"/>
            </a:pPr>
            <a:r>
              <a:rPr lang="tr-TR" sz="1400" spc="-80" dirty="0">
                <a:solidFill>
                  <a:schemeClr val="tx1"/>
                </a:solidFill>
                <a:latin typeface="Arial" panose="020B0604020202020204" pitchFamily="34" charset="0"/>
                <a:cs typeface="Arial" panose="020B0604020202020204" pitchFamily="34" charset="0"/>
              </a:rPr>
              <a:t>24 ay proje süresi</a:t>
            </a:r>
          </a:p>
          <a:p>
            <a:pPr marL="184150" indent="-171450" algn="just">
              <a:lnSpc>
                <a:spcPct val="100000"/>
              </a:lnSpc>
              <a:spcBef>
                <a:spcPts val="105"/>
              </a:spcBef>
              <a:buFont typeface="Wingdings" panose="05000000000000000000" pitchFamily="2" charset="2"/>
              <a:buChar char="ü"/>
            </a:pPr>
            <a:r>
              <a:rPr lang="tr-TR" sz="1400" b="1" spc="-80" dirty="0">
                <a:solidFill>
                  <a:schemeClr val="tx1"/>
                </a:solidFill>
                <a:latin typeface="Arial" panose="020B0604020202020204" pitchFamily="34" charset="0"/>
                <a:cs typeface="Arial" panose="020B0604020202020204" pitchFamily="34" charset="0"/>
              </a:rPr>
              <a:t>KDV dahil destek verilmesi</a:t>
            </a:r>
          </a:p>
          <a:p>
            <a:pPr marL="184150" indent="-171450" algn="just">
              <a:lnSpc>
                <a:spcPct val="100000"/>
              </a:lnSpc>
              <a:spcBef>
                <a:spcPts val="105"/>
              </a:spcBef>
              <a:buFont typeface="Wingdings" panose="05000000000000000000" pitchFamily="2" charset="2"/>
              <a:buChar char="ü"/>
            </a:pPr>
            <a:r>
              <a:rPr lang="tr-TR" sz="1400" spc="-80" dirty="0">
                <a:solidFill>
                  <a:schemeClr val="tx1"/>
                </a:solidFill>
                <a:latin typeface="Arial" panose="020B0604020202020204" pitchFamily="34" charset="0"/>
                <a:cs typeface="Arial" panose="020B0604020202020204" pitchFamily="34" charset="0"/>
              </a:rPr>
              <a:t>Makine, ekipman, yazılım, ürün doğrulama (test, analiz ve belgelendirme) giderleri </a:t>
            </a:r>
          </a:p>
          <a:p>
            <a:pPr marL="12700" algn="just">
              <a:lnSpc>
                <a:spcPct val="100000"/>
              </a:lnSpc>
              <a:spcBef>
                <a:spcPts val="105"/>
              </a:spcBef>
            </a:pPr>
            <a:endParaRPr lang="tr-TR" sz="14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endParaRPr lang="tr-TR" sz="14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r>
              <a:rPr lang="tr-TR" sz="1400" b="1" spc="-80" dirty="0">
                <a:solidFill>
                  <a:srgbClr val="440099"/>
                </a:solidFill>
                <a:latin typeface="Arial" panose="020B0604020202020204" pitchFamily="34" charset="0"/>
                <a:cs typeface="Arial" panose="020B0604020202020204" pitchFamily="34" charset="0"/>
              </a:rPr>
              <a:t>B.   YEŞİL MUTABAKATA UYUM PROJESİ DESTEĞİ</a:t>
            </a:r>
          </a:p>
          <a:p>
            <a:pPr marL="355600" indent="-342900" algn="just">
              <a:lnSpc>
                <a:spcPct val="100000"/>
              </a:lnSpc>
              <a:spcBef>
                <a:spcPts val="105"/>
              </a:spcBef>
              <a:buFont typeface="+mj-lt"/>
              <a:buAutoNum type="alphaUcPeriod"/>
            </a:pPr>
            <a:endParaRPr lang="tr-TR" sz="1400" b="1" spc="-80" dirty="0">
              <a:solidFill>
                <a:srgbClr val="440099"/>
              </a:solidFill>
              <a:latin typeface="Arial" panose="020B0604020202020204" pitchFamily="34" charset="0"/>
              <a:cs typeface="Arial" panose="020B0604020202020204" pitchFamily="34" charset="0"/>
            </a:endParaRPr>
          </a:p>
          <a:p>
            <a:pPr marL="12700" algn="just">
              <a:spcBef>
                <a:spcPts val="105"/>
              </a:spcBef>
            </a:pPr>
            <a:r>
              <a:rPr lang="tr-TR" sz="1400" spc="-80" dirty="0">
                <a:solidFill>
                  <a:schemeClr val="tx1"/>
                </a:solidFill>
                <a:latin typeface="Arial" panose="020B0604020202020204" pitchFamily="34" charset="0"/>
                <a:cs typeface="Arial" panose="020B0604020202020204" pitchFamily="34" charset="0"/>
              </a:rPr>
              <a:t>İşletmelerin ihtiyaç duydukları sürdürülebilirlik mevcut durum analizi, yol haritasının belirlenmesi ve projelerin izlenmesi- doğrulaması aşamalarından oluşan danışmanlık desteğidir. Cari yıldan önceki 3 yılda toplam 300.000 Dolar ve üzeri ihracat yapan firmaların başvurabilecektir. </a:t>
            </a:r>
            <a:r>
              <a:rPr lang="tr-TR" sz="1400" b="1" spc="-80" dirty="0">
                <a:solidFill>
                  <a:schemeClr val="tx1"/>
                </a:solidFill>
                <a:latin typeface="Arial" panose="020B0604020202020204" pitchFamily="34" charset="0"/>
                <a:cs typeface="Arial" panose="020B0604020202020204" pitchFamily="34" charset="0"/>
              </a:rPr>
              <a:t>5 yıl sürecince %50 oranında 10.000.000 TL destek üst limiti </a:t>
            </a:r>
            <a:r>
              <a:rPr lang="tr-TR" sz="1400" spc="-80" dirty="0">
                <a:solidFill>
                  <a:schemeClr val="tx1"/>
                </a:solidFill>
                <a:latin typeface="Arial" panose="020B0604020202020204" pitchFamily="34" charset="0"/>
                <a:cs typeface="Arial" panose="020B0604020202020204" pitchFamily="34" charset="0"/>
              </a:rPr>
              <a:t>bulunmaktadır. 3 fazdan oluşan Bu destek türünde;</a:t>
            </a:r>
          </a:p>
          <a:p>
            <a:pPr marL="12700" algn="just">
              <a:lnSpc>
                <a:spcPct val="100000"/>
              </a:lnSpc>
              <a:spcBef>
                <a:spcPts val="105"/>
              </a:spcBef>
            </a:pPr>
            <a:endParaRPr lang="tr-TR" sz="1400" spc="-80" dirty="0">
              <a:solidFill>
                <a:schemeClr val="tx1"/>
              </a:solidFill>
              <a:latin typeface="Arial" panose="020B0604020202020204" pitchFamily="34" charset="0"/>
              <a:cs typeface="Arial" panose="020B0604020202020204" pitchFamily="34" charset="0"/>
            </a:endParaRPr>
          </a:p>
          <a:p>
            <a:pPr marL="184150" indent="-171450" algn="just">
              <a:lnSpc>
                <a:spcPct val="100000"/>
              </a:lnSpc>
              <a:spcBef>
                <a:spcPts val="105"/>
              </a:spcBef>
              <a:buFont typeface="Wingdings" panose="05000000000000000000" pitchFamily="2" charset="2"/>
              <a:buChar char="ü"/>
            </a:pPr>
            <a:r>
              <a:rPr lang="tr-TR" sz="1400" spc="-80" dirty="0">
                <a:solidFill>
                  <a:schemeClr val="tx1"/>
                </a:solidFill>
                <a:latin typeface="Arial" panose="020B0604020202020204" pitchFamily="34" charset="0"/>
                <a:cs typeface="Arial" panose="020B0604020202020204" pitchFamily="34" charset="0"/>
              </a:rPr>
              <a:t>Faz 1'de mevcut durum analizinin yapılması ve sürdürülebilirlik yol haritası oluşturulması, </a:t>
            </a:r>
          </a:p>
          <a:p>
            <a:pPr marL="184150" indent="-171450" algn="just">
              <a:lnSpc>
                <a:spcPct val="100000"/>
              </a:lnSpc>
              <a:spcBef>
                <a:spcPts val="105"/>
              </a:spcBef>
              <a:buFont typeface="Wingdings" panose="05000000000000000000" pitchFamily="2" charset="2"/>
              <a:buChar char="ü"/>
            </a:pPr>
            <a:r>
              <a:rPr lang="tr-TR" sz="1400" spc="-80" dirty="0">
                <a:solidFill>
                  <a:schemeClr val="tx1"/>
                </a:solidFill>
                <a:latin typeface="Arial" panose="020B0604020202020204" pitchFamily="34" charset="0"/>
                <a:cs typeface="Arial" panose="020B0604020202020204" pitchFamily="34" charset="0"/>
              </a:rPr>
              <a:t>Faz 2'de uygulama danışmanlığı ve</a:t>
            </a:r>
          </a:p>
          <a:p>
            <a:pPr marL="184150" indent="-171450" algn="just">
              <a:lnSpc>
                <a:spcPct val="100000"/>
              </a:lnSpc>
              <a:spcBef>
                <a:spcPts val="105"/>
              </a:spcBef>
              <a:buFont typeface="Wingdings" panose="05000000000000000000" pitchFamily="2" charset="2"/>
              <a:buChar char="ü"/>
            </a:pPr>
            <a:r>
              <a:rPr lang="tr-TR" sz="1400" spc="-80" dirty="0">
                <a:solidFill>
                  <a:schemeClr val="tx1"/>
                </a:solidFill>
                <a:latin typeface="Arial" panose="020B0604020202020204" pitchFamily="34" charset="0"/>
                <a:cs typeface="Arial" panose="020B0604020202020204" pitchFamily="34" charset="0"/>
              </a:rPr>
              <a:t> Faz 3'te izleme ve doğrulama danışmanlığı giderleri uygundur. </a:t>
            </a:r>
          </a:p>
        </p:txBody>
      </p:sp>
      <p:pic>
        <p:nvPicPr>
          <p:cNvPr id="13" name="Resim 12">
            <a:extLst>
              <a:ext uri="{FF2B5EF4-FFF2-40B4-BE49-F238E27FC236}">
                <a16:creationId xmlns:a16="http://schemas.microsoft.com/office/drawing/2014/main" id="{B89755DB-EB7F-48B7-6732-B175381E542F}"/>
              </a:ext>
            </a:extLst>
          </p:cNvPr>
          <p:cNvPicPr>
            <a:picLocks noChangeAspect="1"/>
          </p:cNvPicPr>
          <p:nvPr/>
        </p:nvPicPr>
        <p:blipFill>
          <a:blip r:embed="rId3"/>
          <a:stretch>
            <a:fillRect/>
          </a:stretch>
        </p:blipFill>
        <p:spPr>
          <a:xfrm>
            <a:off x="8043189" y="2286000"/>
            <a:ext cx="3673020" cy="2586719"/>
          </a:xfrm>
          <a:prstGeom prst="rect">
            <a:avLst/>
          </a:prstGeom>
        </p:spPr>
      </p:pic>
    </p:spTree>
    <p:extLst>
      <p:ext uri="{BB962C8B-B14F-4D97-AF65-F5344CB8AC3E}">
        <p14:creationId xmlns:p14="http://schemas.microsoft.com/office/powerpoint/2010/main" val="843492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C530A-B3AB-4252-CADA-275656BCC82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CCBD536-6DB0-947E-ABF2-510CC798206C}"/>
              </a:ext>
            </a:extLst>
          </p:cNvPr>
          <p:cNvSpPr txBox="1"/>
          <p:nvPr/>
        </p:nvSpPr>
        <p:spPr>
          <a:xfrm>
            <a:off x="446775" y="1061798"/>
            <a:ext cx="10745928" cy="1598515"/>
          </a:xfrm>
          <a:prstGeom prst="rect">
            <a:avLst/>
          </a:prstGeom>
        </p:spPr>
        <p:txBody>
          <a:bodyPr vert="horz" wrap="square" lIns="0" tIns="13335" rIns="0" bIns="0" rtlCol="0">
            <a:spAutoFit/>
          </a:bodyPr>
          <a:lstStyle/>
          <a:p>
            <a:pPr marL="12700" algn="just">
              <a:lnSpc>
                <a:spcPct val="100000"/>
              </a:lnSpc>
              <a:spcBef>
                <a:spcPts val="105"/>
              </a:spcBef>
            </a:pPr>
            <a:r>
              <a:rPr lang="tr-TR" sz="1400" b="1" spc="-80" dirty="0">
                <a:solidFill>
                  <a:srgbClr val="440099"/>
                </a:solidFill>
                <a:latin typeface="Verdana"/>
                <a:cs typeface="Verdana"/>
              </a:rPr>
              <a:t>3.    TİCARET BAKANLIĞI İHRACAT DESTEKLERİ (GENEL DESTEKLER)</a:t>
            </a:r>
          </a:p>
          <a:p>
            <a:pPr marL="355600" indent="-342900" algn="just">
              <a:lnSpc>
                <a:spcPct val="100000"/>
              </a:lnSpc>
              <a:spcBef>
                <a:spcPts val="105"/>
              </a:spcBef>
              <a:buAutoNum type="arabicPeriod" startAt="2"/>
            </a:pPr>
            <a:endParaRPr lang="tr-TR" sz="1400" b="1" spc="-80" dirty="0">
              <a:solidFill>
                <a:srgbClr val="440099"/>
              </a:solidFill>
              <a:latin typeface="Verdana"/>
              <a:cs typeface="Verdana"/>
            </a:endParaRPr>
          </a:p>
          <a:p>
            <a:pPr marL="355600" indent="-342900" algn="just">
              <a:lnSpc>
                <a:spcPct val="100000"/>
              </a:lnSpc>
              <a:spcBef>
                <a:spcPts val="105"/>
              </a:spcBef>
              <a:buAutoNum type="arabicPeriod" startAt="2"/>
            </a:pPr>
            <a:endParaRPr lang="tr-TR" sz="1400" b="1" spc="-80" dirty="0">
              <a:solidFill>
                <a:srgbClr val="440099"/>
              </a:solidFill>
              <a:latin typeface="Verdana"/>
              <a:cs typeface="Verdana"/>
            </a:endParaRPr>
          </a:p>
          <a:p>
            <a:pPr marL="12700" algn="just">
              <a:lnSpc>
                <a:spcPct val="100000"/>
              </a:lnSpc>
              <a:spcBef>
                <a:spcPts val="105"/>
              </a:spcBef>
            </a:pPr>
            <a:endParaRPr lang="tr-TR" sz="1400" b="1" spc="-80" dirty="0">
              <a:solidFill>
                <a:srgbClr val="440099"/>
              </a:solidFill>
              <a:latin typeface="Verdana"/>
              <a:cs typeface="Verdana"/>
            </a:endParaRPr>
          </a:p>
          <a:p>
            <a:pPr marL="355600" indent="-342900" algn="just">
              <a:lnSpc>
                <a:spcPct val="100000"/>
              </a:lnSpc>
              <a:spcBef>
                <a:spcPts val="105"/>
              </a:spcBef>
              <a:buAutoNum type="arabicPeriod" startAt="2"/>
            </a:pPr>
            <a:endParaRPr lang="tr-TR" sz="1400" b="1" spc="-80" dirty="0">
              <a:solidFill>
                <a:srgbClr val="440099"/>
              </a:solidFill>
              <a:latin typeface="Verdana"/>
              <a:cs typeface="Verdana"/>
            </a:endParaRPr>
          </a:p>
          <a:p>
            <a:pPr marL="355600" indent="-342900" algn="just">
              <a:lnSpc>
                <a:spcPct val="100000"/>
              </a:lnSpc>
              <a:spcBef>
                <a:spcPts val="105"/>
              </a:spcBef>
              <a:buAutoNum type="arabicPeriod" startAt="2"/>
            </a:pPr>
            <a:endParaRPr lang="tr-TR" sz="1400" b="1" spc="-80" dirty="0">
              <a:solidFill>
                <a:srgbClr val="440099"/>
              </a:solidFill>
              <a:latin typeface="Verdana"/>
              <a:cs typeface="Verdana"/>
            </a:endParaRPr>
          </a:p>
          <a:p>
            <a:pPr marL="12700" algn="just">
              <a:lnSpc>
                <a:spcPct val="100000"/>
              </a:lnSpc>
              <a:spcBef>
                <a:spcPts val="105"/>
              </a:spcBef>
            </a:pPr>
            <a:endParaRPr lang="tr-TR" sz="1400" b="1" spc="-80" dirty="0">
              <a:solidFill>
                <a:srgbClr val="440099"/>
              </a:solidFill>
              <a:latin typeface="Verdana"/>
              <a:cs typeface="Verdana"/>
            </a:endParaRPr>
          </a:p>
        </p:txBody>
      </p:sp>
      <p:grpSp>
        <p:nvGrpSpPr>
          <p:cNvPr id="3" name="object 3">
            <a:extLst>
              <a:ext uri="{FF2B5EF4-FFF2-40B4-BE49-F238E27FC236}">
                <a16:creationId xmlns:a16="http://schemas.microsoft.com/office/drawing/2014/main" id="{5FFA8BC9-5F36-AFDA-E4BF-6CB31E13EEF5}"/>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71A53124-5EF1-26EC-F34B-577D9EC418A9}"/>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9CC20FF0-EAE4-2D82-2DA3-B12F481AE985}"/>
                </a:ext>
              </a:extLst>
            </p:cNvPr>
            <p:cNvPicPr/>
            <p:nvPr/>
          </p:nvPicPr>
          <p:blipFill>
            <a:blip r:embed="rId2"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20C74D1B-A5D1-B9D2-86B3-D7E0CF049141}"/>
              </a:ext>
            </a:extLst>
          </p:cNvPr>
          <p:cNvSpPr txBox="1">
            <a:spLocks noGrp="1"/>
          </p:cNvSpPr>
          <p:nvPr>
            <p:ph type="title"/>
          </p:nvPr>
        </p:nvSpPr>
        <p:spPr>
          <a:xfrm>
            <a:off x="531672" y="279857"/>
            <a:ext cx="9298128" cy="422551"/>
          </a:xfrm>
          <a:prstGeom prst="rect">
            <a:avLst/>
          </a:prstGeom>
        </p:spPr>
        <p:txBody>
          <a:bodyPr vert="horz" wrap="square" lIns="0" tIns="14604" rIns="0" bIns="0" rtlCol="0">
            <a:spAutoFit/>
          </a:bodyPr>
          <a:lstStyle/>
          <a:p>
            <a:pPr marL="62865">
              <a:lnSpc>
                <a:spcPct val="100000"/>
              </a:lnSpc>
              <a:spcBef>
                <a:spcPts val="114"/>
              </a:spcBef>
            </a:pPr>
            <a:r>
              <a:rPr lang="tr-TR" spc="-10" dirty="0"/>
              <a:t>Türkiye’de Sanayiye Yönelik Destek Programları </a:t>
            </a:r>
            <a:endParaRPr spc="-10" dirty="0"/>
          </a:p>
        </p:txBody>
      </p:sp>
      <p:sp>
        <p:nvSpPr>
          <p:cNvPr id="8" name="object 8">
            <a:extLst>
              <a:ext uri="{FF2B5EF4-FFF2-40B4-BE49-F238E27FC236}">
                <a16:creationId xmlns:a16="http://schemas.microsoft.com/office/drawing/2014/main" id="{F3399FE3-DCF2-FB93-C9C9-C5617A95E1B0}"/>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26</a:t>
            </a:fld>
            <a:endParaRPr spc="-25" dirty="0"/>
          </a:p>
        </p:txBody>
      </p:sp>
      <p:sp>
        <p:nvSpPr>
          <p:cNvPr id="9" name="object 9">
            <a:extLst>
              <a:ext uri="{FF2B5EF4-FFF2-40B4-BE49-F238E27FC236}">
                <a16:creationId xmlns:a16="http://schemas.microsoft.com/office/drawing/2014/main" id="{FF26248C-FC14-3A45-CD7D-5FF7DB740EA8}"/>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graphicFrame>
        <p:nvGraphicFramePr>
          <p:cNvPr id="7" name="Tablo 6">
            <a:extLst>
              <a:ext uri="{FF2B5EF4-FFF2-40B4-BE49-F238E27FC236}">
                <a16:creationId xmlns:a16="http://schemas.microsoft.com/office/drawing/2014/main" id="{B17E1950-7B3C-D46C-30CD-9572F7379247}"/>
              </a:ext>
            </a:extLst>
          </p:cNvPr>
          <p:cNvGraphicFramePr>
            <a:graphicFrameLocks noGrp="1"/>
          </p:cNvGraphicFramePr>
          <p:nvPr>
            <p:extLst>
              <p:ext uri="{D42A27DB-BD31-4B8C-83A1-F6EECF244321}">
                <p14:modId xmlns:p14="http://schemas.microsoft.com/office/powerpoint/2010/main" val="2242615742"/>
              </p:ext>
            </p:extLst>
          </p:nvPr>
        </p:nvGraphicFramePr>
        <p:xfrm>
          <a:off x="1155470" y="1371600"/>
          <a:ext cx="9877250" cy="5104293"/>
        </p:xfrm>
        <a:graphic>
          <a:graphicData uri="http://schemas.openxmlformats.org/drawingml/2006/table">
            <a:tbl>
              <a:tblPr firstRow="1" bandRow="1">
                <a:tableStyleId>{00A15C55-8517-42AA-B614-E9B94910E393}</a:tableStyleId>
              </a:tblPr>
              <a:tblGrid>
                <a:gridCol w="2172132">
                  <a:extLst>
                    <a:ext uri="{9D8B030D-6E8A-4147-A177-3AD203B41FA5}">
                      <a16:colId xmlns:a16="http://schemas.microsoft.com/office/drawing/2014/main" val="821183441"/>
                    </a:ext>
                  </a:extLst>
                </a:gridCol>
                <a:gridCol w="3524278">
                  <a:extLst>
                    <a:ext uri="{9D8B030D-6E8A-4147-A177-3AD203B41FA5}">
                      <a16:colId xmlns:a16="http://schemas.microsoft.com/office/drawing/2014/main" val="1941144159"/>
                    </a:ext>
                  </a:extLst>
                </a:gridCol>
                <a:gridCol w="1143000">
                  <a:extLst>
                    <a:ext uri="{9D8B030D-6E8A-4147-A177-3AD203B41FA5}">
                      <a16:colId xmlns:a16="http://schemas.microsoft.com/office/drawing/2014/main" val="3575920853"/>
                    </a:ext>
                  </a:extLst>
                </a:gridCol>
                <a:gridCol w="3037840">
                  <a:extLst>
                    <a:ext uri="{9D8B030D-6E8A-4147-A177-3AD203B41FA5}">
                      <a16:colId xmlns:a16="http://schemas.microsoft.com/office/drawing/2014/main" val="3337177560"/>
                    </a:ext>
                  </a:extLst>
                </a:gridCol>
              </a:tblGrid>
              <a:tr h="264339">
                <a:tc>
                  <a:txBody>
                    <a:bodyPr/>
                    <a:lstStyle/>
                    <a:p>
                      <a:r>
                        <a:rPr lang="tr-TR" sz="1000" dirty="0">
                          <a:latin typeface="Verdana" panose="020B0604030504040204" pitchFamily="34" charset="0"/>
                          <a:ea typeface="Verdana" panose="020B0604030504040204" pitchFamily="34" charset="0"/>
                        </a:rPr>
                        <a:t>PROGRAM ADI</a:t>
                      </a:r>
                    </a:p>
                  </a:txBody>
                  <a:tcPr/>
                </a:tc>
                <a:tc>
                  <a:txBody>
                    <a:bodyPr/>
                    <a:lstStyle/>
                    <a:p>
                      <a:r>
                        <a:rPr lang="tr-TR" sz="1000" dirty="0">
                          <a:latin typeface="Verdana" panose="020B0604030504040204" pitchFamily="34" charset="0"/>
                          <a:ea typeface="Verdana" panose="020B0604030504040204" pitchFamily="34" charset="0"/>
                        </a:rPr>
                        <a:t>AMACI</a:t>
                      </a:r>
                    </a:p>
                  </a:txBody>
                  <a:tcPr/>
                </a:tc>
                <a:tc>
                  <a:txBody>
                    <a:bodyPr/>
                    <a:lstStyle/>
                    <a:p>
                      <a:r>
                        <a:rPr lang="tr-TR" sz="1000" dirty="0">
                          <a:latin typeface="Verdana" panose="020B0604030504040204" pitchFamily="34" charset="0"/>
                          <a:ea typeface="Verdana" panose="020B0604030504040204" pitchFamily="34" charset="0"/>
                        </a:rPr>
                        <a:t>DESTEK ORANI</a:t>
                      </a:r>
                    </a:p>
                  </a:txBody>
                  <a:tcPr/>
                </a:tc>
                <a:tc>
                  <a:txBody>
                    <a:bodyPr/>
                    <a:lstStyle/>
                    <a:p>
                      <a:r>
                        <a:rPr lang="tr-TR" sz="1000" dirty="0">
                          <a:latin typeface="Verdana" panose="020B0604030504040204" pitchFamily="34" charset="0"/>
                          <a:ea typeface="Verdana" panose="020B0604030504040204" pitchFamily="34" charset="0"/>
                        </a:rPr>
                        <a:t>ÜST LİMİT </a:t>
                      </a:r>
                    </a:p>
                  </a:txBody>
                  <a:tcPr/>
                </a:tc>
                <a:extLst>
                  <a:ext uri="{0D108BD9-81ED-4DB2-BD59-A6C34878D82A}">
                    <a16:rowId xmlns:a16="http://schemas.microsoft.com/office/drawing/2014/main" val="1442122604"/>
                  </a:ext>
                </a:extLst>
              </a:tr>
              <a:tr h="684693">
                <a:tc>
                  <a:txBody>
                    <a:bodyPr/>
                    <a:lstStyle/>
                    <a:p>
                      <a:pPr algn="ctr"/>
                      <a:r>
                        <a:rPr lang="tr-TR" sz="900" dirty="0">
                          <a:latin typeface="Verdana" panose="020B0604030504040204" pitchFamily="34" charset="0"/>
                          <a:ea typeface="Verdana" panose="020B0604030504040204" pitchFamily="34" charset="0"/>
                        </a:rPr>
                        <a:t>YURT DIŞI PAZAR ARAŞTIRMA DESTEĞİ </a:t>
                      </a:r>
                    </a:p>
                  </a:txBody>
                  <a:tcPr anchor="ctr"/>
                </a:tc>
                <a:tc>
                  <a:txBody>
                    <a:bodyPr/>
                    <a:lstStyle/>
                    <a:p>
                      <a:pPr algn="ctr"/>
                      <a:r>
                        <a:rPr lang="tr-TR" sz="900" dirty="0">
                          <a:latin typeface="Verdana" panose="020B0604030504040204" pitchFamily="34" charset="0"/>
                          <a:ea typeface="Verdana" panose="020B0604030504040204" pitchFamily="34" charset="0"/>
                        </a:rPr>
                        <a:t>Yurt dışına yapılan müşteri ziyaretleri ve/veya etkinlik katılımları adına seyahat desteği veren hibe programıdır. </a:t>
                      </a:r>
                    </a:p>
                  </a:txBody>
                  <a:tcPr anchor="ctr"/>
                </a:tc>
                <a:tc>
                  <a:txBody>
                    <a:bodyPr/>
                    <a:lstStyle/>
                    <a:p>
                      <a:pPr algn="ctr"/>
                      <a:r>
                        <a:rPr lang="tr-TR" sz="900" dirty="0">
                          <a:latin typeface="Verdana" panose="020B0604030504040204" pitchFamily="34" charset="0"/>
                          <a:ea typeface="Verdana" panose="020B0604030504040204" pitchFamily="34" charset="0"/>
                        </a:rPr>
                        <a:t>%50</a:t>
                      </a:r>
                    </a:p>
                  </a:txBody>
                  <a:tcPr anchor="ctr"/>
                </a:tc>
                <a:tc>
                  <a:txBody>
                    <a:bodyPr/>
                    <a:lstStyle/>
                    <a:p>
                      <a:pPr algn="ctr"/>
                      <a:r>
                        <a:rPr lang="tr-TR" sz="900" dirty="0">
                          <a:latin typeface="Verdana" panose="020B0604030504040204" pitchFamily="34" charset="0"/>
                          <a:ea typeface="Verdana" panose="020B0604030504040204" pitchFamily="34" charset="0"/>
                        </a:rPr>
                        <a:t>Toplam ulaşım ve konaklama giderleri (faaliyet başına: 278.091 TL</a:t>
                      </a:r>
                    </a:p>
                    <a:p>
                      <a:pPr algn="ctr"/>
                      <a:endParaRPr lang="tr-TR" sz="900" dirty="0">
                        <a:latin typeface="Verdana" panose="020B0604030504040204" pitchFamily="34" charset="0"/>
                        <a:ea typeface="Verdana" panose="020B0604030504040204" pitchFamily="34" charset="0"/>
                      </a:endParaRPr>
                    </a:p>
                    <a:p>
                      <a:pPr algn="ctr"/>
                      <a:r>
                        <a:rPr lang="tr-TR" sz="900" dirty="0">
                          <a:latin typeface="Verdana" panose="020B0604030504040204" pitchFamily="34" charset="0"/>
                          <a:ea typeface="Verdana" panose="020B0604030504040204" pitchFamily="34" charset="0"/>
                        </a:rPr>
                        <a:t>Kişi başı günlük konaklama gideri: 6.952 TL</a:t>
                      </a:r>
                    </a:p>
                  </a:txBody>
                  <a:tcPr anchor="ctr"/>
                </a:tc>
                <a:extLst>
                  <a:ext uri="{0D108BD9-81ED-4DB2-BD59-A6C34878D82A}">
                    <a16:rowId xmlns:a16="http://schemas.microsoft.com/office/drawing/2014/main" val="3310437734"/>
                  </a:ext>
                </a:extLst>
              </a:tr>
              <a:tr h="560204">
                <a:tc>
                  <a:txBody>
                    <a:bodyPr/>
                    <a:lstStyle/>
                    <a:p>
                      <a:pPr algn="ctr"/>
                      <a:r>
                        <a:rPr lang="tr-TR" sz="900" dirty="0">
                          <a:latin typeface="Verdana" panose="020B0604030504040204" pitchFamily="34" charset="0"/>
                          <a:ea typeface="Verdana" panose="020B0604030504040204" pitchFamily="34" charset="0"/>
                        </a:rPr>
                        <a:t>PAZARA GİRİŞ BELGESİ DESTEĞİ</a:t>
                      </a:r>
                    </a:p>
                  </a:txBody>
                  <a:tcPr anchor="ctr"/>
                </a:tc>
                <a:tc>
                  <a:txBody>
                    <a:bodyPr/>
                    <a:lstStyle/>
                    <a:p>
                      <a:pPr algn="ctr"/>
                      <a:r>
                        <a:rPr lang="tr-TR" sz="900" dirty="0">
                          <a:latin typeface="Verdana" panose="020B0604030504040204" pitchFamily="34" charset="0"/>
                          <a:ea typeface="Verdana" panose="020B0604030504040204" pitchFamily="34" charset="0"/>
                        </a:rPr>
                        <a:t>Belge yenileme ve ilk belge alımlarında olan hibe desteğidir. Test-Analiz belgesi alınacaksa pazara girişte zorunlu olduğunu gösterir kanıt sunulmalıdır. </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900" dirty="0">
                          <a:latin typeface="Verdana" panose="020B0604030504040204" pitchFamily="34" charset="0"/>
                          <a:ea typeface="Verdana" panose="020B0604030504040204" pitchFamily="34" charset="0"/>
                        </a:rPr>
                        <a:t>%50</a:t>
                      </a:r>
                    </a:p>
                    <a:p>
                      <a:pPr algn="ctr"/>
                      <a:endParaRPr lang="tr-TR" sz="900" dirty="0">
                        <a:latin typeface="Verdana" panose="020B0604030504040204" pitchFamily="34" charset="0"/>
                        <a:ea typeface="Verdana" panose="020B0604030504040204" pitchFamily="34" charset="0"/>
                      </a:endParaRPr>
                    </a:p>
                  </a:txBody>
                  <a:tcPr anchor="ctr"/>
                </a:tc>
                <a:tc>
                  <a:txBody>
                    <a:bodyPr/>
                    <a:lstStyle/>
                    <a:p>
                      <a:pPr algn="ctr"/>
                      <a:r>
                        <a:rPr lang="tr-TR" sz="900" dirty="0">
                          <a:latin typeface="Verdana" panose="020B0604030504040204" pitchFamily="34" charset="0"/>
                          <a:ea typeface="Verdana" panose="020B0604030504040204" pitchFamily="34" charset="0"/>
                        </a:rPr>
                        <a:t>11.183.893 TL </a:t>
                      </a:r>
                    </a:p>
                  </a:txBody>
                  <a:tcPr anchor="ctr"/>
                </a:tc>
                <a:extLst>
                  <a:ext uri="{0D108BD9-81ED-4DB2-BD59-A6C34878D82A}">
                    <a16:rowId xmlns:a16="http://schemas.microsoft.com/office/drawing/2014/main" val="1798314957"/>
                  </a:ext>
                </a:extLst>
              </a:tr>
              <a:tr h="560204">
                <a:tc>
                  <a:txBody>
                    <a:bodyPr/>
                    <a:lstStyle/>
                    <a:p>
                      <a:pPr algn="ctr"/>
                      <a:r>
                        <a:rPr lang="tr-TR" sz="900" dirty="0">
                          <a:latin typeface="Verdana" panose="020B0604030504040204" pitchFamily="34" charset="0"/>
                          <a:ea typeface="Verdana" panose="020B0604030504040204" pitchFamily="34" charset="0"/>
                        </a:rPr>
                        <a:t>YURT DIŞI MARKA TESCİL DESTEĞİ</a:t>
                      </a:r>
                    </a:p>
                  </a:txBody>
                  <a:tcPr anchor="ctr"/>
                </a:tc>
                <a:tc>
                  <a:txBody>
                    <a:bodyPr/>
                    <a:lstStyle/>
                    <a:p>
                      <a:pPr algn="ctr"/>
                      <a:r>
                        <a:rPr lang="tr-TR" sz="900" dirty="0">
                          <a:latin typeface="Verdana" panose="020B0604030504040204" pitchFamily="34" charset="0"/>
                          <a:ea typeface="Verdana" panose="020B0604030504040204" pitchFamily="34" charset="0"/>
                        </a:rPr>
                        <a:t>Yurt içi marka tescil belgesi olan firmaların ülke </a:t>
                      </a:r>
                      <a:r>
                        <a:rPr lang="tr-TR" sz="900" dirty="0" err="1">
                          <a:latin typeface="Verdana" panose="020B0604030504040204" pitchFamily="34" charset="0"/>
                          <a:ea typeface="Verdana" panose="020B0604030504040204" pitchFamily="34" charset="0"/>
                        </a:rPr>
                        <a:t>farketmeksizin</a:t>
                      </a:r>
                      <a:r>
                        <a:rPr lang="tr-TR" sz="900" dirty="0">
                          <a:latin typeface="Verdana" panose="020B0604030504040204" pitchFamily="34" charset="0"/>
                          <a:ea typeface="Verdana" panose="020B0604030504040204" pitchFamily="34" charset="0"/>
                        </a:rPr>
                        <a:t> yapacağı marka tescil işlemlerini destekleyen hibe programıdır. </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9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%50</a:t>
                      </a:r>
                    </a:p>
                  </a:txBody>
                  <a:tcPr anchor="ctr"/>
                </a:tc>
                <a:tc>
                  <a:txBody>
                    <a:bodyPr/>
                    <a:lstStyle/>
                    <a:p>
                      <a:pPr algn="ctr"/>
                      <a:r>
                        <a:rPr lang="tr-TR" sz="900" dirty="0">
                          <a:latin typeface="Verdana" panose="020B0604030504040204" pitchFamily="34" charset="0"/>
                          <a:ea typeface="Verdana" panose="020B0604030504040204" pitchFamily="34" charset="0"/>
                        </a:rPr>
                        <a:t>2.096.497 TL</a:t>
                      </a:r>
                    </a:p>
                  </a:txBody>
                  <a:tcPr anchor="ctr"/>
                </a:tc>
                <a:extLst>
                  <a:ext uri="{0D108BD9-81ED-4DB2-BD59-A6C34878D82A}">
                    <a16:rowId xmlns:a16="http://schemas.microsoft.com/office/drawing/2014/main" val="3998350195"/>
                  </a:ext>
                </a:extLst>
              </a:tr>
              <a:tr h="435714">
                <a:tc>
                  <a:txBody>
                    <a:bodyPr/>
                    <a:lstStyle/>
                    <a:p>
                      <a:pPr algn="ctr"/>
                      <a:r>
                        <a:rPr lang="tr-TR" sz="900" dirty="0">
                          <a:latin typeface="Verdana" panose="020B0604030504040204" pitchFamily="34" charset="0"/>
                          <a:ea typeface="Verdana" panose="020B0604030504040204" pitchFamily="34" charset="0"/>
                        </a:rPr>
                        <a:t>YURT DIŞI FUAR DESTEĞİ </a:t>
                      </a:r>
                    </a:p>
                  </a:txBody>
                  <a:tcPr anchor="ctr"/>
                </a:tc>
                <a:tc>
                  <a:txBody>
                    <a:bodyPr/>
                    <a:lstStyle/>
                    <a:p>
                      <a:pPr algn="ctr"/>
                      <a:r>
                        <a:rPr lang="tr-TR" sz="900" dirty="0" err="1">
                          <a:latin typeface="Verdana" panose="020B0604030504040204" pitchFamily="34" charset="0"/>
                          <a:ea typeface="Verdana" panose="020B0604030504040204" pitchFamily="34" charset="0"/>
                        </a:rPr>
                        <a:t>Stand</a:t>
                      </a:r>
                      <a:r>
                        <a:rPr lang="tr-TR" sz="900" dirty="0">
                          <a:latin typeface="Verdana" panose="020B0604030504040204" pitchFamily="34" charset="0"/>
                          <a:ea typeface="Verdana" panose="020B0604030504040204" pitchFamily="34" charset="0"/>
                        </a:rPr>
                        <a:t>, yer kirası, nakliye ve </a:t>
                      </a:r>
                      <a:r>
                        <a:rPr lang="tr-TR" sz="900" dirty="0" err="1">
                          <a:latin typeface="Verdana" panose="020B0604030504040204" pitchFamily="34" charset="0"/>
                          <a:ea typeface="Verdana" panose="020B0604030504040204" pitchFamily="34" charset="0"/>
                        </a:rPr>
                        <a:t>stand</a:t>
                      </a:r>
                      <a:r>
                        <a:rPr lang="tr-TR" sz="900" dirty="0">
                          <a:latin typeface="Verdana" panose="020B0604030504040204" pitchFamily="34" charset="0"/>
                          <a:ea typeface="Verdana" panose="020B0604030504040204" pitchFamily="34" charset="0"/>
                        </a:rPr>
                        <a:t> tasarım giderlerini destekleyen hibe programıdır. </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9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%50</a:t>
                      </a:r>
                    </a:p>
                  </a:txBody>
                  <a:tcPr anchor="ctr"/>
                </a:tc>
                <a:tc>
                  <a:txBody>
                    <a:bodyPr/>
                    <a:lstStyle/>
                    <a:p>
                      <a:pPr algn="ctr"/>
                      <a:r>
                        <a:rPr lang="tr-TR" sz="900" dirty="0">
                          <a:latin typeface="Verdana" panose="020B0604030504040204" pitchFamily="34" charset="0"/>
                          <a:ea typeface="Verdana" panose="020B0604030504040204" pitchFamily="34" charset="0"/>
                        </a:rPr>
                        <a:t>Ticari Fuarlar: 418.681 TL</a:t>
                      </a:r>
                    </a:p>
                    <a:p>
                      <a:pPr algn="ctr"/>
                      <a:r>
                        <a:rPr lang="tr-TR" sz="900" dirty="0">
                          <a:latin typeface="Verdana" panose="020B0604030504040204" pitchFamily="34" charset="0"/>
                          <a:ea typeface="Verdana" panose="020B0604030504040204" pitchFamily="34" charset="0"/>
                        </a:rPr>
                        <a:t>Sektörel Fuarlar: 698.317  TL</a:t>
                      </a:r>
                    </a:p>
                    <a:p>
                      <a:pPr algn="ctr"/>
                      <a:r>
                        <a:rPr lang="tr-TR" sz="900" dirty="0">
                          <a:latin typeface="Verdana" panose="020B0604030504040204" pitchFamily="34" charset="0"/>
                          <a:ea typeface="Verdana" panose="020B0604030504040204" pitchFamily="34" charset="0"/>
                        </a:rPr>
                        <a:t>Prestijli Fuarlar: 2.096.497 TL </a:t>
                      </a:r>
                    </a:p>
                  </a:txBody>
                  <a:tcPr anchor="ctr"/>
                </a:tc>
                <a:extLst>
                  <a:ext uri="{0D108BD9-81ED-4DB2-BD59-A6C34878D82A}">
                    <a16:rowId xmlns:a16="http://schemas.microsoft.com/office/drawing/2014/main" val="3669486387"/>
                  </a:ext>
                </a:extLst>
              </a:tr>
              <a:tr h="435714">
                <a:tc>
                  <a:txBody>
                    <a:bodyPr/>
                    <a:lstStyle/>
                    <a:p>
                      <a:pPr algn="ctr"/>
                      <a:r>
                        <a:rPr lang="tr-TR" sz="900" dirty="0">
                          <a:latin typeface="Verdana" panose="020B0604030504040204" pitchFamily="34" charset="0"/>
                          <a:ea typeface="Verdana" panose="020B0604030504040204" pitchFamily="34" charset="0"/>
                        </a:rPr>
                        <a:t>YURT İÇİ FUAR DESTEĞİ </a:t>
                      </a:r>
                    </a:p>
                  </a:txBody>
                  <a:tcPr anchor="ctr"/>
                </a:tc>
                <a:tc>
                  <a:txBody>
                    <a:bodyPr/>
                    <a:lstStyle/>
                    <a:p>
                      <a:pPr algn="ctr"/>
                      <a:r>
                        <a:rPr lang="tr-TR" sz="900" dirty="0" err="1">
                          <a:latin typeface="Verdana" panose="020B0604030504040204" pitchFamily="34" charset="0"/>
                          <a:ea typeface="Verdana" panose="020B0604030504040204" pitchFamily="34" charset="0"/>
                        </a:rPr>
                        <a:t>Stand</a:t>
                      </a:r>
                      <a:r>
                        <a:rPr lang="tr-TR" sz="900" dirty="0">
                          <a:latin typeface="Verdana" panose="020B0604030504040204" pitchFamily="34" charset="0"/>
                          <a:ea typeface="Verdana" panose="020B0604030504040204" pitchFamily="34" charset="0"/>
                        </a:rPr>
                        <a:t>, yer kirası, nakliye ve </a:t>
                      </a:r>
                      <a:r>
                        <a:rPr lang="tr-TR" sz="900" dirty="0" err="1">
                          <a:latin typeface="Verdana" panose="020B0604030504040204" pitchFamily="34" charset="0"/>
                          <a:ea typeface="Verdana" panose="020B0604030504040204" pitchFamily="34" charset="0"/>
                        </a:rPr>
                        <a:t>stand</a:t>
                      </a:r>
                      <a:r>
                        <a:rPr lang="tr-TR" sz="900" dirty="0">
                          <a:latin typeface="Verdana" panose="020B0604030504040204" pitchFamily="34" charset="0"/>
                          <a:ea typeface="Verdana" panose="020B0604030504040204" pitchFamily="34" charset="0"/>
                        </a:rPr>
                        <a:t> tasarım giderlerini destekleyen hibe programıdır. </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9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%50</a:t>
                      </a:r>
                    </a:p>
                  </a:txBody>
                  <a:tcPr anchor="ctr"/>
                </a:tc>
                <a:tc>
                  <a:txBody>
                    <a:bodyPr/>
                    <a:lstStyle/>
                    <a:p>
                      <a:pPr algn="ctr"/>
                      <a:r>
                        <a:rPr lang="tr-TR" sz="900" dirty="0">
                          <a:latin typeface="Verdana" panose="020B0604030504040204" pitchFamily="34" charset="0"/>
                          <a:ea typeface="Verdana" panose="020B0604030504040204" pitchFamily="34" charset="0"/>
                        </a:rPr>
                        <a:t>222.472 TL</a:t>
                      </a:r>
                    </a:p>
                  </a:txBody>
                  <a:tcPr anchor="ctr"/>
                </a:tc>
                <a:extLst>
                  <a:ext uri="{0D108BD9-81ED-4DB2-BD59-A6C34878D82A}">
                    <a16:rowId xmlns:a16="http://schemas.microsoft.com/office/drawing/2014/main" val="2680446671"/>
                  </a:ext>
                </a:extLst>
              </a:tr>
              <a:tr h="311224">
                <a:tc>
                  <a:txBody>
                    <a:bodyPr/>
                    <a:lstStyle/>
                    <a:p>
                      <a:pPr algn="ctr"/>
                      <a:r>
                        <a:rPr lang="tr-TR" sz="900" dirty="0">
                          <a:latin typeface="Verdana" panose="020B0604030504040204" pitchFamily="34" charset="0"/>
                          <a:ea typeface="Verdana" panose="020B0604030504040204" pitchFamily="34" charset="0"/>
                        </a:rPr>
                        <a:t>YURT DIŞI BİRİM KİRA DESTEĞİ </a:t>
                      </a:r>
                    </a:p>
                  </a:txBody>
                  <a:tcPr anchor="ctr"/>
                </a:tc>
                <a:tc>
                  <a:txBody>
                    <a:bodyPr/>
                    <a:lstStyle/>
                    <a:p>
                      <a:pPr algn="ctr"/>
                      <a:r>
                        <a:rPr lang="tr-TR" sz="900" dirty="0">
                          <a:latin typeface="Verdana" panose="020B0604030504040204" pitchFamily="34" charset="0"/>
                          <a:ea typeface="Verdana" panose="020B0604030504040204" pitchFamily="34" charset="0"/>
                        </a:rPr>
                        <a:t>Her ülke için en fazla 4 yıl en fazla 25 birim desteklenmektedir. </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9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%50 </a:t>
                      </a:r>
                    </a:p>
                  </a:txBody>
                  <a:tcPr anchor="ctr"/>
                </a:tc>
                <a:tc>
                  <a:txBody>
                    <a:bodyPr/>
                    <a:lstStyle/>
                    <a:p>
                      <a:pPr algn="ctr"/>
                      <a:r>
                        <a:rPr lang="tr-TR" sz="900" dirty="0">
                          <a:latin typeface="Verdana" panose="020B0604030504040204" pitchFamily="34" charset="0"/>
                          <a:ea typeface="Verdana" panose="020B0604030504040204" pitchFamily="34" charset="0"/>
                        </a:rPr>
                        <a:t>5.591.174</a:t>
                      </a:r>
                    </a:p>
                  </a:txBody>
                  <a:tcPr anchor="ctr"/>
                </a:tc>
                <a:extLst>
                  <a:ext uri="{0D108BD9-81ED-4DB2-BD59-A6C34878D82A}">
                    <a16:rowId xmlns:a16="http://schemas.microsoft.com/office/drawing/2014/main" val="3386340596"/>
                  </a:ext>
                </a:extLst>
              </a:tr>
              <a:tr h="821318">
                <a:tc>
                  <a:txBody>
                    <a:bodyPr/>
                    <a:lstStyle/>
                    <a:p>
                      <a:pPr algn="ctr"/>
                      <a:r>
                        <a:rPr lang="tr-TR" sz="900" dirty="0">
                          <a:latin typeface="Verdana" panose="020B0604030504040204" pitchFamily="34" charset="0"/>
                          <a:ea typeface="Verdana" panose="020B0604030504040204" pitchFamily="34" charset="0"/>
                        </a:rPr>
                        <a:t>YURT DIŞI TANITIM DESTEĞİ </a:t>
                      </a:r>
                    </a:p>
                  </a:txBody>
                  <a:tcPr anchor="ctr"/>
                </a:tc>
                <a:tc>
                  <a:txBody>
                    <a:bodyPr/>
                    <a:lstStyle/>
                    <a:p>
                      <a:pPr algn="ctr"/>
                      <a:r>
                        <a:rPr lang="tr-TR" sz="900" dirty="0">
                          <a:latin typeface="Verdana" panose="020B0604030504040204" pitchFamily="34" charset="0"/>
                          <a:ea typeface="Verdana" panose="020B0604030504040204" pitchFamily="34" charset="0"/>
                        </a:rPr>
                        <a:t>Şirketlerin yurt dışı biriminin bulunduğu her bir ülke için yapacağı tanıtım ve pazarlama faaliyetlerini desteklemektedir.</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9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%50</a:t>
                      </a:r>
                    </a:p>
                  </a:txBody>
                  <a:tcPr anchor="ctr"/>
                </a:tc>
                <a:tc>
                  <a:txBody>
                    <a:bodyPr/>
                    <a:lstStyle/>
                    <a:p>
                      <a:pPr algn="ctr"/>
                      <a:r>
                        <a:rPr lang="tr-TR" sz="900" dirty="0">
                          <a:latin typeface="Verdana" panose="020B0604030504040204" pitchFamily="34" charset="0"/>
                          <a:ea typeface="Verdana" panose="020B0604030504040204" pitchFamily="34" charset="0"/>
                        </a:rPr>
                        <a:t>Ülke Başına: 6.989.353 TL</a:t>
                      </a:r>
                    </a:p>
                    <a:p>
                      <a:pPr algn="ctr"/>
                      <a:endParaRPr lang="tr-TR" sz="900" dirty="0">
                        <a:latin typeface="Verdana" panose="020B0604030504040204" pitchFamily="34" charset="0"/>
                        <a:ea typeface="Verdana" panose="020B0604030504040204" pitchFamily="34" charset="0"/>
                      </a:endParaRPr>
                    </a:p>
                    <a:p>
                      <a:pPr algn="ctr"/>
                      <a:r>
                        <a:rPr lang="tr-TR" sz="900" dirty="0">
                          <a:latin typeface="Verdana" panose="020B0604030504040204" pitchFamily="34" charset="0"/>
                          <a:ea typeface="Verdana" panose="020B0604030504040204" pitchFamily="34" charset="0"/>
                        </a:rPr>
                        <a:t>Yurt dışı birimi olmayan fakat yurt içi ve yurt dışı marka tescil belgesi olan şirketler için yıllık: 11.183.893 TL</a:t>
                      </a:r>
                    </a:p>
                  </a:txBody>
                  <a:tcPr anchor="ctr"/>
                </a:tc>
                <a:extLst>
                  <a:ext uri="{0D108BD9-81ED-4DB2-BD59-A6C34878D82A}">
                    <a16:rowId xmlns:a16="http://schemas.microsoft.com/office/drawing/2014/main" val="3769015716"/>
                  </a:ext>
                </a:extLst>
              </a:tr>
              <a:tr h="684693">
                <a:tc>
                  <a:txBody>
                    <a:bodyPr/>
                    <a:lstStyle/>
                    <a:p>
                      <a:pPr algn="ctr"/>
                      <a:r>
                        <a:rPr lang="tr-TR" sz="900" dirty="0">
                          <a:latin typeface="Verdana" panose="020B0604030504040204" pitchFamily="34" charset="0"/>
                          <a:ea typeface="Verdana" panose="020B0604030504040204" pitchFamily="34" charset="0"/>
                        </a:rPr>
                        <a:t>PAZARA GİRİŞ PROJESİ HAZIRLAMA DESTEĞİ</a:t>
                      </a:r>
                    </a:p>
                  </a:txBody>
                  <a:tcPr anchor="ctr"/>
                </a:tc>
                <a:tc>
                  <a:txBody>
                    <a:bodyPr/>
                    <a:lstStyle/>
                    <a:p>
                      <a:pPr algn="ctr"/>
                      <a:r>
                        <a:rPr lang="tr-TR" sz="900" dirty="0">
                          <a:latin typeface="Verdana" panose="020B0604030504040204" pitchFamily="34" charset="0"/>
                          <a:ea typeface="Verdana" panose="020B0604030504040204" pitchFamily="34" charset="0"/>
                        </a:rPr>
                        <a:t>Hedef pazar, yurt dışı pazarlara yönelik finansman</a:t>
                      </a:r>
                    </a:p>
                    <a:p>
                      <a:pPr algn="ctr"/>
                      <a:r>
                        <a:rPr lang="tr-TR" sz="900" dirty="0">
                          <a:latin typeface="Verdana" panose="020B0604030504040204" pitchFamily="34" charset="0"/>
                          <a:ea typeface="Verdana" panose="020B0604030504040204" pitchFamily="34" charset="0"/>
                        </a:rPr>
                        <a:t>ve fiyatlandırma stratejisi, pazarlama ve kanal stratejisi ve bunlara dair aksiyon planı ve bütçelerini içeren pazara giriş projesi hazırlık sürecine dair alacakları danışmanlık ve rapor giderlerini desteklemektedir.</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9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%50</a:t>
                      </a:r>
                    </a:p>
                  </a:txBody>
                  <a:tcPr anchor="ctr"/>
                </a:tc>
                <a:tc>
                  <a:txBody>
                    <a:bodyPr/>
                    <a:lstStyle/>
                    <a:p>
                      <a:pPr algn="ctr"/>
                      <a:r>
                        <a:rPr lang="tr-TR" sz="900" dirty="0">
                          <a:latin typeface="Verdana" panose="020B0604030504040204" pitchFamily="34" charset="0"/>
                          <a:ea typeface="Verdana" panose="020B0604030504040204" pitchFamily="34" charset="0"/>
                        </a:rPr>
                        <a:t>557.726 TL</a:t>
                      </a:r>
                    </a:p>
                  </a:txBody>
                  <a:tcPr anchor="ctr"/>
                </a:tc>
                <a:extLst>
                  <a:ext uri="{0D108BD9-81ED-4DB2-BD59-A6C34878D82A}">
                    <a16:rowId xmlns:a16="http://schemas.microsoft.com/office/drawing/2014/main" val="3887534440"/>
                  </a:ext>
                </a:extLst>
              </a:tr>
            </a:tbl>
          </a:graphicData>
        </a:graphic>
      </p:graphicFrame>
    </p:spTree>
    <p:extLst>
      <p:ext uri="{BB962C8B-B14F-4D97-AF65-F5344CB8AC3E}">
        <p14:creationId xmlns:p14="http://schemas.microsoft.com/office/powerpoint/2010/main" val="3027417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EE955-9F97-04F0-DA21-01434597A6F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0E077A8-B8C5-B383-73F5-775A0B052500}"/>
              </a:ext>
            </a:extLst>
          </p:cNvPr>
          <p:cNvSpPr txBox="1"/>
          <p:nvPr/>
        </p:nvSpPr>
        <p:spPr>
          <a:xfrm>
            <a:off x="475791" y="1174749"/>
            <a:ext cx="6229809" cy="6369051"/>
          </a:xfrm>
          <a:prstGeom prst="rect">
            <a:avLst/>
          </a:prstGeom>
        </p:spPr>
        <p:txBody>
          <a:bodyPr vert="horz" wrap="square" lIns="0" tIns="13335" rIns="0" bIns="0" rtlCol="0">
            <a:spAutoFit/>
          </a:bodyPr>
          <a:lstStyle/>
          <a:p>
            <a:pPr marL="12700" algn="just">
              <a:lnSpc>
                <a:spcPct val="100000"/>
              </a:lnSpc>
              <a:spcBef>
                <a:spcPts val="105"/>
              </a:spcBef>
            </a:pPr>
            <a:r>
              <a:rPr lang="tr-TR" sz="1400" b="1" spc="-80" dirty="0">
                <a:solidFill>
                  <a:srgbClr val="440099"/>
                </a:solidFill>
                <a:latin typeface="Arial" panose="020B0604020202020204" pitchFamily="34" charset="0"/>
                <a:cs typeface="Arial" panose="020B0604020202020204" pitchFamily="34" charset="0"/>
              </a:rPr>
              <a:t>4.     SANAYİ BAKANLIĞI DESTEKLERİ</a:t>
            </a:r>
          </a:p>
          <a:p>
            <a:pPr marL="12700" algn="just">
              <a:lnSpc>
                <a:spcPct val="100000"/>
              </a:lnSpc>
              <a:spcBef>
                <a:spcPts val="105"/>
              </a:spcBef>
            </a:pPr>
            <a:endParaRPr lang="tr-TR" sz="1300" b="1" spc="-80" dirty="0">
              <a:solidFill>
                <a:srgbClr val="440099"/>
              </a:solidFill>
              <a:latin typeface="Arial" panose="020B0604020202020204" pitchFamily="34" charset="0"/>
              <a:cs typeface="Arial" panose="020B0604020202020204" pitchFamily="34" charset="0"/>
            </a:endParaRPr>
          </a:p>
          <a:p>
            <a:pPr marL="355600" lvl="8" indent="-342900" algn="just">
              <a:spcBef>
                <a:spcPts val="105"/>
              </a:spcBef>
              <a:buFont typeface="+mj-lt"/>
              <a:buAutoNum type="alphaUcPeriod"/>
            </a:pPr>
            <a:r>
              <a:rPr lang="tr-TR" sz="1300" b="1" spc="-80" dirty="0">
                <a:solidFill>
                  <a:srgbClr val="440099"/>
                </a:solidFill>
                <a:latin typeface="Arial" panose="020B0604020202020204" pitchFamily="34" charset="0"/>
                <a:cs typeface="Arial" panose="020B0604020202020204" pitchFamily="34" charset="0"/>
              </a:rPr>
              <a:t>AR-GE VE TASARIM MERKEZİ TEŞVİKLERİ </a:t>
            </a:r>
          </a:p>
          <a:p>
            <a:pPr marL="12700" algn="just">
              <a:lnSpc>
                <a:spcPct val="100000"/>
              </a:lnSpc>
              <a:spcBef>
                <a:spcPts val="105"/>
              </a:spcBef>
            </a:pPr>
            <a:endParaRPr lang="tr-TR" sz="1300" spc="-80" dirty="0">
              <a:solidFill>
                <a:schemeClr val="tx1"/>
              </a:solidFill>
              <a:latin typeface="Arial" panose="020B0604020202020204" pitchFamily="34" charset="0"/>
              <a:cs typeface="Arial" panose="020B0604020202020204" pitchFamily="34" charset="0"/>
            </a:endParaRPr>
          </a:p>
          <a:p>
            <a:pPr marL="12700" algn="just">
              <a:lnSpc>
                <a:spcPct val="100000"/>
              </a:lnSpc>
              <a:spcBef>
                <a:spcPts val="105"/>
              </a:spcBef>
            </a:pPr>
            <a:r>
              <a:rPr lang="tr-TR" sz="1300" spc="-80" dirty="0">
                <a:solidFill>
                  <a:schemeClr val="tx1"/>
                </a:solidFill>
                <a:latin typeface="Arial" panose="020B0604020202020204" pitchFamily="34" charset="0"/>
                <a:cs typeface="Arial" panose="020B0604020202020204" pitchFamily="34" charset="0"/>
              </a:rPr>
              <a:t>Ar-</a:t>
            </a:r>
            <a:r>
              <a:rPr lang="tr-TR" sz="1300" spc="-80" dirty="0" err="1">
                <a:solidFill>
                  <a:schemeClr val="tx1"/>
                </a:solidFill>
                <a:latin typeface="Arial" panose="020B0604020202020204" pitchFamily="34" charset="0"/>
                <a:cs typeface="Arial" panose="020B0604020202020204" pitchFamily="34" charset="0"/>
              </a:rPr>
              <a:t>Ge</a:t>
            </a:r>
            <a:r>
              <a:rPr lang="tr-TR" sz="1300" spc="-80" dirty="0">
                <a:solidFill>
                  <a:schemeClr val="tx1"/>
                </a:solidFill>
                <a:latin typeface="Arial" panose="020B0604020202020204" pitchFamily="34" charset="0"/>
                <a:cs typeface="Arial" panose="020B0604020202020204" pitchFamily="34" charset="0"/>
              </a:rPr>
              <a:t> ve Tasarım Merkezleri; işletmenin organizasyon yapısı içinde ayrı bir birim şeklinde örgütlenmiş, yurt içinde araştırma, geliştirme ve tasarım faaliyetlerinde bulunan Ar-</a:t>
            </a:r>
            <a:r>
              <a:rPr lang="tr-TR" sz="1300" spc="-80" dirty="0" err="1">
                <a:solidFill>
                  <a:schemeClr val="tx1"/>
                </a:solidFill>
                <a:latin typeface="Arial" panose="020B0604020202020204" pitchFamily="34" charset="0"/>
                <a:cs typeface="Arial" panose="020B0604020202020204" pitchFamily="34" charset="0"/>
              </a:rPr>
              <a:t>Ge</a:t>
            </a:r>
            <a:r>
              <a:rPr lang="tr-TR" sz="1300" spc="-80" dirty="0">
                <a:solidFill>
                  <a:schemeClr val="tx1"/>
                </a:solidFill>
                <a:latin typeface="Arial" panose="020B0604020202020204" pitchFamily="34" charset="0"/>
                <a:cs typeface="Arial" panose="020B0604020202020204" pitchFamily="34" charset="0"/>
              </a:rPr>
              <a:t> ve/veya Tasarım personeli istihdam eden, yeterli Ar-</a:t>
            </a:r>
            <a:r>
              <a:rPr lang="tr-TR" sz="1300" spc="-80" dirty="0" err="1">
                <a:solidFill>
                  <a:schemeClr val="tx1"/>
                </a:solidFill>
                <a:latin typeface="Arial" panose="020B0604020202020204" pitchFamily="34" charset="0"/>
                <a:cs typeface="Arial" panose="020B0604020202020204" pitchFamily="34" charset="0"/>
              </a:rPr>
              <a:t>Ge</a:t>
            </a:r>
            <a:r>
              <a:rPr lang="tr-TR" sz="1300" spc="-80" dirty="0">
                <a:solidFill>
                  <a:schemeClr val="tx1"/>
                </a:solidFill>
                <a:latin typeface="Arial" panose="020B0604020202020204" pitchFamily="34" charset="0"/>
                <a:cs typeface="Arial" panose="020B0604020202020204" pitchFamily="34" charset="0"/>
              </a:rPr>
              <a:t> birikimi ve yeteneği olan, aynı bina veya aynı yerleşke içinde yer alan birimlerdir. </a:t>
            </a:r>
          </a:p>
          <a:p>
            <a:pPr marL="12700" algn="just">
              <a:lnSpc>
                <a:spcPct val="100000"/>
              </a:lnSpc>
              <a:spcBef>
                <a:spcPts val="105"/>
              </a:spcBef>
            </a:pPr>
            <a:endParaRPr lang="tr-TR" sz="1300" spc="-80" dirty="0">
              <a:solidFill>
                <a:schemeClr val="tx1"/>
              </a:solidFill>
              <a:latin typeface="Arial" panose="020B0604020202020204" pitchFamily="34" charset="0"/>
              <a:cs typeface="Arial" panose="020B0604020202020204" pitchFamily="34" charset="0"/>
            </a:endParaRPr>
          </a:p>
          <a:p>
            <a:pPr marL="184150" indent="-171450" algn="just">
              <a:lnSpc>
                <a:spcPct val="100000"/>
              </a:lnSpc>
              <a:spcBef>
                <a:spcPts val="105"/>
              </a:spcBef>
              <a:buFont typeface="Wingdings" panose="05000000000000000000" pitchFamily="2" charset="2"/>
              <a:buChar char="ü"/>
            </a:pPr>
            <a:r>
              <a:rPr lang="tr-TR" sz="1300" spc="-80" dirty="0">
                <a:solidFill>
                  <a:schemeClr val="tx1"/>
                </a:solidFill>
                <a:latin typeface="Arial" panose="020B0604020202020204" pitchFamily="34" charset="0"/>
                <a:cs typeface="Arial" panose="020B0604020202020204" pitchFamily="34" charset="0"/>
              </a:rPr>
              <a:t>Vergi İndirimi (%100)</a:t>
            </a:r>
          </a:p>
          <a:p>
            <a:pPr marL="184150" indent="-171450" algn="just">
              <a:lnSpc>
                <a:spcPct val="100000"/>
              </a:lnSpc>
              <a:spcBef>
                <a:spcPts val="105"/>
              </a:spcBef>
              <a:buFont typeface="Wingdings" panose="05000000000000000000" pitchFamily="2" charset="2"/>
              <a:buChar char="ü"/>
            </a:pPr>
            <a:r>
              <a:rPr lang="tr-TR" sz="1300" spc="-80" dirty="0">
                <a:solidFill>
                  <a:schemeClr val="tx1"/>
                </a:solidFill>
                <a:latin typeface="Arial" panose="020B0604020202020204" pitchFamily="34" charset="0"/>
                <a:cs typeface="Arial" panose="020B0604020202020204" pitchFamily="34" charset="0"/>
              </a:rPr>
              <a:t>Sigorta Primi Desteği (%50)</a:t>
            </a:r>
          </a:p>
          <a:p>
            <a:pPr marL="184150" indent="-171450" algn="just">
              <a:lnSpc>
                <a:spcPct val="100000"/>
              </a:lnSpc>
              <a:spcBef>
                <a:spcPts val="105"/>
              </a:spcBef>
              <a:buFont typeface="Wingdings" panose="05000000000000000000" pitchFamily="2" charset="2"/>
              <a:buChar char="ü"/>
            </a:pPr>
            <a:r>
              <a:rPr lang="tr-TR" sz="1300" spc="-80" dirty="0">
                <a:solidFill>
                  <a:schemeClr val="tx1"/>
                </a:solidFill>
                <a:latin typeface="Arial" panose="020B0604020202020204" pitchFamily="34" charset="0"/>
                <a:cs typeface="Arial" panose="020B0604020202020204" pitchFamily="34" charset="0"/>
              </a:rPr>
              <a:t>Gelir Vergisi İstisnası/Stopaj Desteği (%80-95)</a:t>
            </a:r>
          </a:p>
          <a:p>
            <a:pPr marL="184150" indent="-171450" algn="just">
              <a:lnSpc>
                <a:spcPct val="100000"/>
              </a:lnSpc>
              <a:spcBef>
                <a:spcPts val="105"/>
              </a:spcBef>
              <a:buFont typeface="Wingdings" panose="05000000000000000000" pitchFamily="2" charset="2"/>
              <a:buChar char="ü"/>
            </a:pPr>
            <a:r>
              <a:rPr lang="tr-TR" sz="1300" spc="-80" dirty="0">
                <a:solidFill>
                  <a:schemeClr val="tx1"/>
                </a:solidFill>
                <a:latin typeface="Arial" panose="020B0604020202020204" pitchFamily="34" charset="0"/>
                <a:cs typeface="Arial" panose="020B0604020202020204" pitchFamily="34" charset="0"/>
              </a:rPr>
              <a:t>Damga Vergisi İstisnası (%100)</a:t>
            </a:r>
          </a:p>
          <a:p>
            <a:pPr marL="184150" indent="-171450" algn="just">
              <a:lnSpc>
                <a:spcPct val="100000"/>
              </a:lnSpc>
              <a:spcBef>
                <a:spcPts val="105"/>
              </a:spcBef>
              <a:buFont typeface="Wingdings" panose="05000000000000000000" pitchFamily="2" charset="2"/>
              <a:buChar char="ü"/>
            </a:pPr>
            <a:r>
              <a:rPr lang="tr-TR" sz="1300" spc="-80" dirty="0">
                <a:solidFill>
                  <a:schemeClr val="tx1"/>
                </a:solidFill>
                <a:latin typeface="Arial" panose="020B0604020202020204" pitchFamily="34" charset="0"/>
                <a:cs typeface="Arial" panose="020B0604020202020204" pitchFamily="34" charset="0"/>
              </a:rPr>
              <a:t>Gümrük Vergisi İstisnası (%100)</a:t>
            </a:r>
          </a:p>
          <a:p>
            <a:pPr marL="184150" indent="-171450" algn="just">
              <a:lnSpc>
                <a:spcPct val="100000"/>
              </a:lnSpc>
              <a:spcBef>
                <a:spcPts val="105"/>
              </a:spcBef>
              <a:buFont typeface="Wingdings" panose="05000000000000000000" pitchFamily="2" charset="2"/>
              <a:buChar char="ü"/>
            </a:pPr>
            <a:r>
              <a:rPr lang="tr-TR" sz="1300" spc="-80" dirty="0">
                <a:solidFill>
                  <a:schemeClr val="tx1"/>
                </a:solidFill>
                <a:latin typeface="Arial" panose="020B0604020202020204" pitchFamily="34" charset="0"/>
                <a:cs typeface="Arial" panose="020B0604020202020204" pitchFamily="34" charset="0"/>
              </a:rPr>
              <a:t>Siparişe Dayalı Ar-</a:t>
            </a:r>
            <a:r>
              <a:rPr lang="tr-TR" sz="1300" spc="-80" dirty="0" err="1">
                <a:solidFill>
                  <a:schemeClr val="tx1"/>
                </a:solidFill>
                <a:latin typeface="Arial" panose="020B0604020202020204" pitchFamily="34" charset="0"/>
                <a:cs typeface="Arial" panose="020B0604020202020204" pitchFamily="34" charset="0"/>
              </a:rPr>
              <a:t>Ge</a:t>
            </a:r>
            <a:r>
              <a:rPr lang="tr-TR" sz="1300" spc="-80" dirty="0">
                <a:solidFill>
                  <a:schemeClr val="tx1"/>
                </a:solidFill>
                <a:latin typeface="Arial" panose="020B0604020202020204" pitchFamily="34" charset="0"/>
                <a:cs typeface="Arial" panose="020B0604020202020204" pitchFamily="34" charset="0"/>
              </a:rPr>
              <a:t> ve Tasarım Faaliyetleri Desteği (%50)</a:t>
            </a:r>
          </a:p>
          <a:p>
            <a:pPr marL="12700" algn="just">
              <a:lnSpc>
                <a:spcPct val="100000"/>
              </a:lnSpc>
              <a:spcBef>
                <a:spcPts val="105"/>
              </a:spcBef>
            </a:pPr>
            <a:endParaRPr lang="tr-TR" sz="13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endParaRPr lang="tr-TR" sz="1300" b="1" spc="-80" dirty="0">
              <a:solidFill>
                <a:srgbClr val="440099"/>
              </a:solidFill>
              <a:latin typeface="Arial" panose="020B0604020202020204" pitchFamily="34" charset="0"/>
              <a:cs typeface="Arial" panose="020B0604020202020204" pitchFamily="34" charset="0"/>
            </a:endParaRPr>
          </a:p>
          <a:p>
            <a:pPr marL="241300" indent="-228600" algn="just">
              <a:lnSpc>
                <a:spcPct val="100000"/>
              </a:lnSpc>
              <a:spcBef>
                <a:spcPts val="105"/>
              </a:spcBef>
              <a:buAutoNum type="alphaUcPeriod" startAt="2"/>
            </a:pPr>
            <a:r>
              <a:rPr lang="tr-TR" sz="1300" b="1" spc="-80" dirty="0">
                <a:solidFill>
                  <a:srgbClr val="440099"/>
                </a:solidFill>
                <a:latin typeface="Arial" panose="020B0604020202020204" pitchFamily="34" charset="0"/>
                <a:cs typeface="Arial" panose="020B0604020202020204" pitchFamily="34" charset="0"/>
              </a:rPr>
              <a:t>KALKINMA AJANSI TEŞVİKLERİ  (</a:t>
            </a:r>
            <a:r>
              <a:rPr lang="tr-TR" sz="1300" b="1" spc="-80" dirty="0" err="1">
                <a:solidFill>
                  <a:srgbClr val="440099"/>
                </a:solidFill>
                <a:latin typeface="Arial" panose="020B0604020202020204" pitchFamily="34" charset="0"/>
                <a:cs typeface="Arial" panose="020B0604020202020204" pitchFamily="34" charset="0"/>
              </a:rPr>
              <a:t>SoGreen</a:t>
            </a:r>
            <a:r>
              <a:rPr lang="tr-TR" sz="1300" b="1" spc="-80" dirty="0">
                <a:solidFill>
                  <a:srgbClr val="440099"/>
                </a:solidFill>
                <a:latin typeface="Arial" panose="020B0604020202020204" pitchFamily="34" charset="0"/>
                <a:cs typeface="Arial" panose="020B0604020202020204" pitchFamily="34" charset="0"/>
              </a:rPr>
              <a:t> Projesi)</a:t>
            </a:r>
          </a:p>
          <a:p>
            <a:pPr marL="241300" indent="-228600" algn="just">
              <a:lnSpc>
                <a:spcPct val="100000"/>
              </a:lnSpc>
              <a:spcBef>
                <a:spcPts val="105"/>
              </a:spcBef>
              <a:buAutoNum type="alphaUcPeriod" startAt="2"/>
            </a:pPr>
            <a:endParaRPr lang="tr-TR" sz="13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r>
              <a:rPr lang="tr-TR" sz="1300" spc="-80" dirty="0">
                <a:solidFill>
                  <a:schemeClr val="tx1"/>
                </a:solidFill>
                <a:latin typeface="Arial" panose="020B0604020202020204" pitchFamily="34" charset="0"/>
                <a:cs typeface="Arial" panose="020B0604020202020204" pitchFamily="34" charset="0"/>
              </a:rPr>
              <a:t>81 ilde kadın ve genç girişimciler ile KOBİ’lere faizsiz finansman desteği sağlanacaktır. Yeşil dönüşümden olumsuz etkilenmesi muhtemel grupların ve emek yoğun sektörlerin sürdürülebilir istihdam yaratan ekonomik ve sosyal etkisi yüksek projeleri desteklenecektir. </a:t>
            </a:r>
          </a:p>
          <a:p>
            <a:pPr marL="12700" algn="just">
              <a:lnSpc>
                <a:spcPct val="100000"/>
              </a:lnSpc>
              <a:spcBef>
                <a:spcPts val="105"/>
              </a:spcBef>
            </a:pPr>
            <a:endParaRPr lang="tr-TR" sz="1300" spc="-80" dirty="0">
              <a:solidFill>
                <a:schemeClr val="tx1"/>
              </a:solidFill>
              <a:latin typeface="Arial" panose="020B0604020202020204" pitchFamily="34" charset="0"/>
              <a:cs typeface="Arial" panose="020B0604020202020204" pitchFamily="34" charset="0"/>
            </a:endParaRPr>
          </a:p>
          <a:p>
            <a:pPr marL="12700" algn="just">
              <a:lnSpc>
                <a:spcPct val="100000"/>
              </a:lnSpc>
              <a:spcBef>
                <a:spcPts val="105"/>
              </a:spcBef>
            </a:pPr>
            <a:r>
              <a:rPr lang="tr-TR" sz="1300" spc="-80" dirty="0">
                <a:solidFill>
                  <a:schemeClr val="tx1"/>
                </a:solidFill>
                <a:latin typeface="Arial" panose="020B0604020202020204" pitchFamily="34" charset="0"/>
                <a:cs typeface="Arial" panose="020B0604020202020204" pitchFamily="34" charset="0"/>
              </a:rPr>
              <a:t>Detaylar çağrı sonrası Kalkınma Ajanslarının resmi internet sitelerinden duyurulacaktır. </a:t>
            </a:r>
          </a:p>
          <a:p>
            <a:pPr marL="12700" algn="just">
              <a:lnSpc>
                <a:spcPct val="100000"/>
              </a:lnSpc>
              <a:spcBef>
                <a:spcPts val="105"/>
              </a:spcBef>
            </a:pPr>
            <a:endParaRPr lang="tr-TR" sz="12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endParaRPr lang="tr-TR" sz="1200" b="1" spc="-80" dirty="0">
              <a:solidFill>
                <a:srgbClr val="440099"/>
              </a:solidFill>
              <a:latin typeface="Arial" panose="020B0604020202020204" pitchFamily="34" charset="0"/>
              <a:cs typeface="Arial" panose="020B0604020202020204" pitchFamily="34" charset="0"/>
            </a:endParaRPr>
          </a:p>
          <a:p>
            <a:pPr marL="12700" algn="just">
              <a:spcBef>
                <a:spcPts val="105"/>
              </a:spcBef>
            </a:pPr>
            <a:endParaRPr lang="tr-TR" sz="1400" b="1" spc="-80" dirty="0">
              <a:solidFill>
                <a:srgbClr val="440099"/>
              </a:solidFill>
              <a:latin typeface="Arial" panose="020B0604020202020204" pitchFamily="34" charset="0"/>
              <a:cs typeface="Arial" panose="020B0604020202020204" pitchFamily="34" charset="0"/>
            </a:endParaRPr>
          </a:p>
          <a:p>
            <a:pPr marL="355600" indent="-342900" algn="just">
              <a:lnSpc>
                <a:spcPct val="100000"/>
              </a:lnSpc>
              <a:spcBef>
                <a:spcPts val="105"/>
              </a:spcBef>
              <a:buAutoNum type="arabicPeriod" startAt="2"/>
            </a:pPr>
            <a:endParaRPr lang="tr-TR" sz="14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endParaRPr lang="tr-TR" sz="1400" b="1" spc="-80" dirty="0">
              <a:solidFill>
                <a:srgbClr val="440099"/>
              </a:solidFill>
              <a:latin typeface="Arial" panose="020B0604020202020204" pitchFamily="34" charset="0"/>
              <a:cs typeface="Arial" panose="020B0604020202020204" pitchFamily="34" charset="0"/>
            </a:endParaRPr>
          </a:p>
        </p:txBody>
      </p:sp>
      <p:grpSp>
        <p:nvGrpSpPr>
          <p:cNvPr id="3" name="object 3">
            <a:extLst>
              <a:ext uri="{FF2B5EF4-FFF2-40B4-BE49-F238E27FC236}">
                <a16:creationId xmlns:a16="http://schemas.microsoft.com/office/drawing/2014/main" id="{8E9E8363-9374-DE10-7FB9-7B9E375543E5}"/>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A01A57CE-A527-B5F7-8C52-4C2480412053}"/>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F9EDDC42-E134-420C-39CD-1B2E3C2C7EB9}"/>
                </a:ext>
              </a:extLst>
            </p:cNvPr>
            <p:cNvPicPr/>
            <p:nvPr/>
          </p:nvPicPr>
          <p:blipFill>
            <a:blip r:embed="rId3"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E86444A8-EFC5-8CEE-C790-B3E94CD9E722}"/>
              </a:ext>
            </a:extLst>
          </p:cNvPr>
          <p:cNvSpPr txBox="1">
            <a:spLocks noGrp="1"/>
          </p:cNvSpPr>
          <p:nvPr>
            <p:ph type="title"/>
          </p:nvPr>
        </p:nvSpPr>
        <p:spPr>
          <a:xfrm>
            <a:off x="531672" y="279857"/>
            <a:ext cx="9298128" cy="422551"/>
          </a:xfrm>
          <a:prstGeom prst="rect">
            <a:avLst/>
          </a:prstGeom>
        </p:spPr>
        <p:txBody>
          <a:bodyPr vert="horz" wrap="square" lIns="0" tIns="14604" rIns="0" bIns="0" rtlCol="0">
            <a:spAutoFit/>
          </a:bodyPr>
          <a:lstStyle/>
          <a:p>
            <a:pPr marL="62865">
              <a:lnSpc>
                <a:spcPct val="100000"/>
              </a:lnSpc>
              <a:spcBef>
                <a:spcPts val="114"/>
              </a:spcBef>
            </a:pPr>
            <a:r>
              <a:rPr lang="tr-TR" spc="-10" dirty="0"/>
              <a:t>Türkiye’de Sanayiye Yönelik Destek Programları </a:t>
            </a:r>
            <a:endParaRPr spc="-10" dirty="0"/>
          </a:p>
        </p:txBody>
      </p:sp>
      <p:sp>
        <p:nvSpPr>
          <p:cNvPr id="8" name="object 8">
            <a:extLst>
              <a:ext uri="{FF2B5EF4-FFF2-40B4-BE49-F238E27FC236}">
                <a16:creationId xmlns:a16="http://schemas.microsoft.com/office/drawing/2014/main" id="{F2ACBBBF-BC94-B329-055C-9978E0E0EEF4}"/>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27</a:t>
            </a:fld>
            <a:endParaRPr spc="-25" dirty="0"/>
          </a:p>
        </p:txBody>
      </p:sp>
      <p:sp>
        <p:nvSpPr>
          <p:cNvPr id="9" name="object 9">
            <a:extLst>
              <a:ext uri="{FF2B5EF4-FFF2-40B4-BE49-F238E27FC236}">
                <a16:creationId xmlns:a16="http://schemas.microsoft.com/office/drawing/2014/main" id="{C1C49A3A-C3F1-FCC5-5AC5-C9BE38FD212F}"/>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graphicFrame>
        <p:nvGraphicFramePr>
          <p:cNvPr id="7" name="Diyagram 6">
            <a:extLst>
              <a:ext uri="{FF2B5EF4-FFF2-40B4-BE49-F238E27FC236}">
                <a16:creationId xmlns:a16="http://schemas.microsoft.com/office/drawing/2014/main" id="{A3799230-6F5F-4B7C-3905-C3EC628B58AE}"/>
              </a:ext>
            </a:extLst>
          </p:cNvPr>
          <p:cNvGraphicFramePr/>
          <p:nvPr>
            <p:extLst>
              <p:ext uri="{D42A27DB-BD31-4B8C-83A1-F6EECF244321}">
                <p14:modId xmlns:p14="http://schemas.microsoft.com/office/powerpoint/2010/main" val="641599830"/>
              </p:ext>
            </p:extLst>
          </p:nvPr>
        </p:nvGraphicFramePr>
        <p:xfrm>
          <a:off x="7386738" y="1491635"/>
          <a:ext cx="4292600" cy="45231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5421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3134C-07C5-5111-8C54-CF6F9CC7015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C1CA920-7D5B-BDDB-BCB1-8F46E15156BB}"/>
              </a:ext>
            </a:extLst>
          </p:cNvPr>
          <p:cNvSpPr txBox="1"/>
          <p:nvPr/>
        </p:nvSpPr>
        <p:spPr>
          <a:xfrm>
            <a:off x="381000" y="1158648"/>
            <a:ext cx="6858000" cy="6181820"/>
          </a:xfrm>
          <a:prstGeom prst="rect">
            <a:avLst/>
          </a:prstGeom>
        </p:spPr>
        <p:txBody>
          <a:bodyPr vert="horz" wrap="square" lIns="0" tIns="13335" rIns="0" bIns="0" rtlCol="0">
            <a:spAutoFit/>
          </a:bodyPr>
          <a:lstStyle/>
          <a:p>
            <a:pPr marL="12700" algn="just">
              <a:lnSpc>
                <a:spcPct val="100000"/>
              </a:lnSpc>
              <a:spcBef>
                <a:spcPts val="105"/>
              </a:spcBef>
            </a:pPr>
            <a:r>
              <a:rPr lang="tr-TR" sz="1400" b="1" spc="-80" dirty="0">
                <a:solidFill>
                  <a:srgbClr val="440099"/>
                </a:solidFill>
                <a:latin typeface="Arial" panose="020B0604020202020204" pitchFamily="34" charset="0"/>
                <a:cs typeface="Arial" panose="020B0604020202020204" pitchFamily="34" charset="0"/>
              </a:rPr>
              <a:t>4.     SANAYİ VE TEKNOLOJİ BAKANLIĞI DESTEKLERİ</a:t>
            </a:r>
          </a:p>
          <a:p>
            <a:pPr marL="12700" algn="just">
              <a:lnSpc>
                <a:spcPct val="100000"/>
              </a:lnSpc>
              <a:spcBef>
                <a:spcPts val="105"/>
              </a:spcBef>
            </a:pPr>
            <a:endParaRPr lang="tr-TR" sz="1400" b="1" spc="-80" dirty="0">
              <a:solidFill>
                <a:srgbClr val="440099"/>
              </a:solidFill>
              <a:latin typeface="Arial" panose="020B0604020202020204" pitchFamily="34" charset="0"/>
              <a:cs typeface="Arial" panose="020B0604020202020204" pitchFamily="34" charset="0"/>
            </a:endParaRPr>
          </a:p>
          <a:p>
            <a:pPr marL="241300" lvl="8" indent="-228600" algn="just">
              <a:spcBef>
                <a:spcPts val="105"/>
              </a:spcBef>
              <a:buAutoNum type="alphaUcPeriod" startAt="3"/>
            </a:pPr>
            <a:r>
              <a:rPr lang="tr-TR" sz="1300" b="1" spc="-80" dirty="0">
                <a:solidFill>
                  <a:srgbClr val="440099"/>
                </a:solidFill>
                <a:latin typeface="Arial" panose="020B0604020202020204" pitchFamily="34" charset="0"/>
                <a:cs typeface="Arial" panose="020B0604020202020204" pitchFamily="34" charset="0"/>
              </a:rPr>
              <a:t>YATIRIM TEŞVİK SİSTEMİ</a:t>
            </a:r>
          </a:p>
          <a:p>
            <a:pPr marL="12700" lvl="8" algn="just">
              <a:spcBef>
                <a:spcPts val="105"/>
              </a:spcBef>
            </a:pPr>
            <a:endParaRPr lang="tr-TR" sz="1300" spc="-80" dirty="0">
              <a:solidFill>
                <a:schemeClr val="tx1"/>
              </a:solidFill>
              <a:latin typeface="Arial" panose="020B0604020202020204" pitchFamily="34" charset="0"/>
              <a:cs typeface="Arial" panose="020B0604020202020204" pitchFamily="34" charset="0"/>
            </a:endParaRPr>
          </a:p>
          <a:p>
            <a:pPr marL="12700" algn="just">
              <a:spcBef>
                <a:spcPts val="105"/>
              </a:spcBef>
            </a:pPr>
            <a:r>
              <a:rPr lang="tr-TR" sz="1300" spc="-80" dirty="0">
                <a:solidFill>
                  <a:schemeClr val="tx1"/>
                </a:solidFill>
                <a:latin typeface="Arial" panose="020B0604020202020204" pitchFamily="34" charset="0"/>
                <a:cs typeface="Arial" panose="020B0604020202020204" pitchFamily="34" charset="0"/>
              </a:rPr>
              <a:t>Bakanlıkça belirlenen Teşvik Kanunları kapsamında </a:t>
            </a:r>
            <a:r>
              <a:rPr lang="tr-TR" sz="1300" b="1" spc="-80" dirty="0">
                <a:solidFill>
                  <a:schemeClr val="tx1"/>
                </a:solidFill>
                <a:latin typeface="Arial" panose="020B0604020202020204" pitchFamily="34" charset="0"/>
                <a:cs typeface="Arial" panose="020B0604020202020204" pitchFamily="34" charset="0"/>
              </a:rPr>
              <a:t>desteklenebilir konularda </a:t>
            </a:r>
            <a:r>
              <a:rPr lang="tr-TR" sz="1300" spc="-80" dirty="0">
                <a:solidFill>
                  <a:schemeClr val="tx1"/>
                </a:solidFill>
                <a:latin typeface="Arial" panose="020B0604020202020204" pitchFamily="34" charset="0"/>
                <a:cs typeface="Arial" panose="020B0604020202020204" pitchFamily="34" charset="0"/>
              </a:rPr>
              <a:t>ve talep edilen </a:t>
            </a:r>
            <a:r>
              <a:rPr lang="tr-TR" sz="1300" b="1" spc="-80" dirty="0">
                <a:solidFill>
                  <a:schemeClr val="tx1"/>
                </a:solidFill>
                <a:latin typeface="Arial" panose="020B0604020202020204" pitchFamily="34" charset="0"/>
                <a:cs typeface="Arial" panose="020B0604020202020204" pitchFamily="34" charset="0"/>
              </a:rPr>
              <a:t>sabit yatırım tutarına </a:t>
            </a:r>
            <a:r>
              <a:rPr lang="tr-TR" sz="1300" spc="-80" dirty="0">
                <a:solidFill>
                  <a:schemeClr val="tx1"/>
                </a:solidFill>
                <a:latin typeface="Arial" panose="020B0604020202020204" pitchFamily="34" charset="0"/>
                <a:cs typeface="Arial" panose="020B0604020202020204" pitchFamily="34" charset="0"/>
              </a:rPr>
              <a:t>ulaşabilecek her bir yatırım öncesi Yatırım Teşvik Belgesi alınmalıdır. Yatırım Teşvik Sistemi Türkiye’yi 6 ana bölgeye ayırmakta olup amacı; </a:t>
            </a:r>
          </a:p>
          <a:p>
            <a:pPr marL="12700" algn="just">
              <a:lnSpc>
                <a:spcPct val="100000"/>
              </a:lnSpc>
              <a:spcBef>
                <a:spcPts val="105"/>
              </a:spcBef>
            </a:pPr>
            <a:endParaRPr lang="tr-TR" sz="1300" spc="-80" dirty="0">
              <a:solidFill>
                <a:schemeClr val="tx1"/>
              </a:solidFill>
              <a:latin typeface="Arial" panose="020B0604020202020204" pitchFamily="34" charset="0"/>
              <a:cs typeface="Arial" panose="020B0604020202020204" pitchFamily="34" charset="0"/>
            </a:endParaRPr>
          </a:p>
          <a:p>
            <a:pPr marL="184150" indent="-171450" algn="just">
              <a:lnSpc>
                <a:spcPct val="100000"/>
              </a:lnSpc>
              <a:spcBef>
                <a:spcPts val="105"/>
              </a:spcBef>
              <a:buFont typeface="Wingdings" panose="05000000000000000000" pitchFamily="2" charset="2"/>
              <a:buChar char="ü"/>
            </a:pPr>
            <a:r>
              <a:rPr lang="tr-TR" sz="1300" spc="-80" dirty="0">
                <a:solidFill>
                  <a:schemeClr val="tx1"/>
                </a:solidFill>
                <a:latin typeface="Arial" panose="020B0604020202020204" pitchFamily="34" charset="0"/>
                <a:cs typeface="Arial" panose="020B0604020202020204" pitchFamily="34" charset="0"/>
              </a:rPr>
              <a:t>Cari açığın azaltılması amacıyla ithalat bağımlılığı yüksek olan ara malı ve ürünlerin üretiminin artırılması,</a:t>
            </a:r>
          </a:p>
          <a:p>
            <a:pPr marL="184150" indent="-171450" algn="just">
              <a:lnSpc>
                <a:spcPct val="100000"/>
              </a:lnSpc>
              <a:spcBef>
                <a:spcPts val="105"/>
              </a:spcBef>
              <a:buFont typeface="Wingdings" panose="05000000000000000000" pitchFamily="2" charset="2"/>
              <a:buChar char="ü"/>
            </a:pPr>
            <a:r>
              <a:rPr lang="tr-TR" sz="1300" spc="-80" dirty="0">
                <a:solidFill>
                  <a:schemeClr val="tx1"/>
                </a:solidFill>
                <a:latin typeface="Arial" panose="020B0604020202020204" pitchFamily="34" charset="0"/>
                <a:cs typeface="Arial" panose="020B0604020202020204" pitchFamily="34" charset="0"/>
              </a:rPr>
              <a:t>Teknolojik dönüşümü sağlayacak yüksek ve orta-yüksek teknoloji içeren yatırımların desteklenmesi,</a:t>
            </a:r>
          </a:p>
          <a:p>
            <a:pPr marL="184150" indent="-171450" algn="just">
              <a:lnSpc>
                <a:spcPct val="100000"/>
              </a:lnSpc>
              <a:spcBef>
                <a:spcPts val="105"/>
              </a:spcBef>
              <a:buFont typeface="Wingdings" panose="05000000000000000000" pitchFamily="2" charset="2"/>
              <a:buChar char="ü"/>
            </a:pPr>
            <a:r>
              <a:rPr lang="tr-TR" sz="1300" spc="-80" dirty="0">
                <a:solidFill>
                  <a:schemeClr val="tx1"/>
                </a:solidFill>
                <a:latin typeface="Arial" panose="020B0604020202020204" pitchFamily="34" charset="0"/>
                <a:cs typeface="Arial" panose="020B0604020202020204" pitchFamily="34" charset="0"/>
              </a:rPr>
              <a:t>En az gelişmiş bölgelere sağlanan yatırım desteklerinin artırılması,</a:t>
            </a:r>
          </a:p>
          <a:p>
            <a:pPr marL="184150" indent="-171450" algn="just">
              <a:lnSpc>
                <a:spcPct val="100000"/>
              </a:lnSpc>
              <a:spcBef>
                <a:spcPts val="105"/>
              </a:spcBef>
              <a:buFont typeface="Wingdings" panose="05000000000000000000" pitchFamily="2" charset="2"/>
              <a:buChar char="ü"/>
            </a:pPr>
            <a:r>
              <a:rPr lang="tr-TR" sz="1300" spc="-80" dirty="0">
                <a:solidFill>
                  <a:schemeClr val="tx1"/>
                </a:solidFill>
                <a:latin typeface="Arial" panose="020B0604020202020204" pitchFamily="34" charset="0"/>
                <a:cs typeface="Arial" panose="020B0604020202020204" pitchFamily="34" charset="0"/>
              </a:rPr>
              <a:t>Bölgesel gelişmişlik farklılıklarının azaltılması,</a:t>
            </a:r>
          </a:p>
          <a:p>
            <a:pPr marL="184150" indent="-171450" algn="just">
              <a:lnSpc>
                <a:spcPct val="100000"/>
              </a:lnSpc>
              <a:spcBef>
                <a:spcPts val="105"/>
              </a:spcBef>
              <a:buFont typeface="Wingdings" panose="05000000000000000000" pitchFamily="2" charset="2"/>
              <a:buChar char="ü"/>
            </a:pPr>
            <a:r>
              <a:rPr lang="tr-TR" sz="1300" spc="-80" dirty="0">
                <a:solidFill>
                  <a:schemeClr val="tx1"/>
                </a:solidFill>
                <a:latin typeface="Arial" panose="020B0604020202020204" pitchFamily="34" charset="0"/>
                <a:cs typeface="Arial" panose="020B0604020202020204" pitchFamily="34" charset="0"/>
              </a:rPr>
              <a:t>Destek unsurlarının etkinliğinin artırılması,</a:t>
            </a:r>
          </a:p>
          <a:p>
            <a:pPr marL="184150" indent="-171450" algn="just">
              <a:lnSpc>
                <a:spcPct val="100000"/>
              </a:lnSpc>
              <a:spcBef>
                <a:spcPts val="105"/>
              </a:spcBef>
              <a:buFont typeface="Wingdings" panose="05000000000000000000" pitchFamily="2" charset="2"/>
              <a:buChar char="ü"/>
            </a:pPr>
            <a:r>
              <a:rPr lang="tr-TR" sz="1300" spc="-80" dirty="0">
                <a:solidFill>
                  <a:schemeClr val="tx1"/>
                </a:solidFill>
                <a:latin typeface="Arial" panose="020B0604020202020204" pitchFamily="34" charset="0"/>
                <a:cs typeface="Arial" panose="020B0604020202020204" pitchFamily="34" charset="0"/>
              </a:rPr>
              <a:t>Kümelenme faaliyetlerinin desteklenmesi</a:t>
            </a:r>
          </a:p>
          <a:p>
            <a:pPr marL="12700" algn="just">
              <a:lnSpc>
                <a:spcPct val="100000"/>
              </a:lnSpc>
              <a:spcBef>
                <a:spcPts val="105"/>
              </a:spcBef>
            </a:pPr>
            <a:endParaRPr lang="tr-TR" sz="1300" spc="-80" dirty="0">
              <a:solidFill>
                <a:schemeClr val="tx1"/>
              </a:solidFill>
              <a:latin typeface="Arial" panose="020B0604020202020204" pitchFamily="34" charset="0"/>
              <a:cs typeface="Arial" panose="020B0604020202020204" pitchFamily="34" charset="0"/>
            </a:endParaRPr>
          </a:p>
          <a:p>
            <a:pPr marL="184150" lvl="2" indent="-171450" algn="just">
              <a:spcBef>
                <a:spcPts val="105"/>
              </a:spcBef>
              <a:buFont typeface="Wingdings" panose="05000000000000000000" pitchFamily="2" charset="2"/>
              <a:buChar char="Ø"/>
            </a:pPr>
            <a:r>
              <a:rPr lang="tr-TR" sz="1300" b="1" spc="-80" dirty="0">
                <a:solidFill>
                  <a:schemeClr val="tx1"/>
                </a:solidFill>
                <a:latin typeface="Arial" panose="020B0604020202020204" pitchFamily="34" charset="0"/>
                <a:cs typeface="Arial" panose="020B0604020202020204" pitchFamily="34" charset="0"/>
              </a:rPr>
              <a:t>Genel Teşvik Sistemi’nde asgari sabit yatırım tutarı</a:t>
            </a:r>
            <a:r>
              <a:rPr lang="tr-TR" sz="1300" spc="-80" dirty="0">
                <a:solidFill>
                  <a:schemeClr val="tx1"/>
                </a:solidFill>
                <a:latin typeface="Arial" panose="020B0604020202020204" pitchFamily="34" charset="0"/>
                <a:cs typeface="Arial" panose="020B0604020202020204" pitchFamily="34" charset="0"/>
              </a:rPr>
              <a:t>;</a:t>
            </a:r>
          </a:p>
          <a:p>
            <a:pPr marL="12700" algn="just">
              <a:lnSpc>
                <a:spcPct val="100000"/>
              </a:lnSpc>
              <a:spcBef>
                <a:spcPts val="105"/>
              </a:spcBef>
            </a:pPr>
            <a:endParaRPr lang="tr-TR" sz="1300" b="1" spc="-80" dirty="0">
              <a:solidFill>
                <a:srgbClr val="440099"/>
              </a:solidFill>
              <a:latin typeface="Arial" panose="020B0604020202020204" pitchFamily="34" charset="0"/>
              <a:cs typeface="Arial" panose="020B0604020202020204" pitchFamily="34" charset="0"/>
            </a:endParaRPr>
          </a:p>
          <a:p>
            <a:pPr marL="184150" indent="-171450" algn="just">
              <a:lnSpc>
                <a:spcPct val="100000"/>
              </a:lnSpc>
              <a:spcBef>
                <a:spcPts val="105"/>
              </a:spcBef>
              <a:buFont typeface="Wingdings" panose="05000000000000000000" pitchFamily="2" charset="2"/>
              <a:buChar char="ü"/>
            </a:pPr>
            <a:r>
              <a:rPr lang="tr-TR" sz="1300" spc="-80" dirty="0">
                <a:solidFill>
                  <a:schemeClr val="tx1"/>
                </a:solidFill>
                <a:latin typeface="Arial" panose="020B0604020202020204" pitchFamily="34" charset="0"/>
                <a:cs typeface="Arial" panose="020B0604020202020204" pitchFamily="34" charset="0"/>
              </a:rPr>
              <a:t>I. ve II. Bölgelerde 3 milyon TL,</a:t>
            </a:r>
          </a:p>
          <a:p>
            <a:pPr marL="184150" indent="-171450" algn="just">
              <a:lnSpc>
                <a:spcPct val="100000"/>
              </a:lnSpc>
              <a:spcBef>
                <a:spcPts val="105"/>
              </a:spcBef>
              <a:buFont typeface="Wingdings" panose="05000000000000000000" pitchFamily="2" charset="2"/>
              <a:buChar char="ü"/>
            </a:pPr>
            <a:r>
              <a:rPr lang="tr-TR" sz="1300" spc="-80" dirty="0">
                <a:solidFill>
                  <a:schemeClr val="tx1"/>
                </a:solidFill>
                <a:latin typeface="Arial" panose="020B0604020202020204" pitchFamily="34" charset="0"/>
                <a:cs typeface="Arial" panose="020B0604020202020204" pitchFamily="34" charset="0"/>
              </a:rPr>
              <a:t>III., IV., V. ve VI. Bölgelerde 1 Milyon 500 bin TL’dir.</a:t>
            </a:r>
          </a:p>
          <a:p>
            <a:pPr marL="12700" algn="just">
              <a:lnSpc>
                <a:spcPct val="100000"/>
              </a:lnSpc>
              <a:spcBef>
                <a:spcPts val="105"/>
              </a:spcBef>
            </a:pPr>
            <a:r>
              <a:rPr lang="tr-TR" sz="1300" b="1" spc="-80" dirty="0">
                <a:solidFill>
                  <a:srgbClr val="440099"/>
                </a:solidFill>
                <a:latin typeface="Arial" panose="020B0604020202020204" pitchFamily="34" charset="0"/>
                <a:cs typeface="Arial" panose="020B0604020202020204" pitchFamily="34" charset="0"/>
              </a:rPr>
              <a:t> </a:t>
            </a:r>
          </a:p>
          <a:p>
            <a:pPr marL="184150" indent="-171450" algn="just">
              <a:lnSpc>
                <a:spcPct val="100000"/>
              </a:lnSpc>
              <a:spcBef>
                <a:spcPts val="105"/>
              </a:spcBef>
              <a:buFont typeface="Wingdings" panose="05000000000000000000" pitchFamily="2" charset="2"/>
              <a:buChar char="Ø"/>
            </a:pPr>
            <a:r>
              <a:rPr lang="tr-TR" sz="1300" b="1" spc="-80" dirty="0">
                <a:solidFill>
                  <a:schemeClr val="tx1"/>
                </a:solidFill>
                <a:latin typeface="Arial" panose="020B0604020202020204" pitchFamily="34" charset="0"/>
                <a:cs typeface="Arial" panose="020B0604020202020204" pitchFamily="34" charset="0"/>
              </a:rPr>
              <a:t>Stratejik Yatırımlar için belirlenen asgari sabit yatırım </a:t>
            </a:r>
            <a:r>
              <a:rPr lang="tr-TR" sz="1300" spc="-80" dirty="0">
                <a:solidFill>
                  <a:schemeClr val="tx1"/>
                </a:solidFill>
                <a:latin typeface="Arial" panose="020B0604020202020204" pitchFamily="34" charset="0"/>
                <a:cs typeface="Arial" panose="020B0604020202020204" pitchFamily="34" charset="0"/>
              </a:rPr>
              <a:t>tutarı 50 milyon TL’dir.</a:t>
            </a:r>
          </a:p>
          <a:p>
            <a:pPr marL="12700" algn="just">
              <a:lnSpc>
                <a:spcPct val="100000"/>
              </a:lnSpc>
              <a:spcBef>
                <a:spcPts val="105"/>
              </a:spcBef>
            </a:pPr>
            <a:r>
              <a:rPr lang="tr-TR" sz="1300" spc="-80" dirty="0">
                <a:solidFill>
                  <a:schemeClr val="tx1"/>
                </a:solidFill>
                <a:latin typeface="Arial" panose="020B0604020202020204" pitchFamily="34" charset="0"/>
                <a:cs typeface="Arial" panose="020B0604020202020204" pitchFamily="34" charset="0"/>
              </a:rPr>
              <a:t> </a:t>
            </a:r>
          </a:p>
          <a:p>
            <a:pPr marL="184150" indent="-171450" algn="just">
              <a:lnSpc>
                <a:spcPct val="100000"/>
              </a:lnSpc>
              <a:spcBef>
                <a:spcPts val="105"/>
              </a:spcBef>
              <a:buFont typeface="Wingdings" panose="05000000000000000000" pitchFamily="2" charset="2"/>
              <a:buChar char="Ø"/>
            </a:pPr>
            <a:r>
              <a:rPr lang="tr-TR" sz="1300" b="1" spc="-80" dirty="0">
                <a:solidFill>
                  <a:schemeClr val="tx1"/>
                </a:solidFill>
                <a:latin typeface="Arial" panose="020B0604020202020204" pitchFamily="34" charset="0"/>
                <a:cs typeface="Arial" panose="020B0604020202020204" pitchFamily="34" charset="0"/>
              </a:rPr>
              <a:t>Bölgesel Teşvik Uygulamaları için ise asgari </a:t>
            </a:r>
            <a:r>
              <a:rPr lang="tr-TR" sz="1300" spc="-80" dirty="0">
                <a:solidFill>
                  <a:schemeClr val="tx1"/>
                </a:solidFill>
                <a:latin typeface="Arial" panose="020B0604020202020204" pitchFamily="34" charset="0"/>
                <a:cs typeface="Arial" panose="020B0604020202020204" pitchFamily="34" charset="0"/>
              </a:rPr>
              <a:t>1 Milyon 500 bin TL’den başlamak üzere desteklenen her bir sektör ve her bir il için ayrı ayrı belirlenmiştir.</a:t>
            </a:r>
          </a:p>
          <a:p>
            <a:pPr marL="12700" algn="just">
              <a:lnSpc>
                <a:spcPct val="100000"/>
              </a:lnSpc>
              <a:spcBef>
                <a:spcPts val="105"/>
              </a:spcBef>
            </a:pPr>
            <a:endParaRPr lang="tr-TR" sz="12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endParaRPr lang="tr-TR" sz="1200" b="1" spc="-80" dirty="0">
              <a:solidFill>
                <a:srgbClr val="440099"/>
              </a:solidFill>
              <a:latin typeface="Arial" panose="020B0604020202020204" pitchFamily="34" charset="0"/>
              <a:cs typeface="Arial" panose="020B0604020202020204" pitchFamily="34" charset="0"/>
            </a:endParaRPr>
          </a:p>
          <a:p>
            <a:pPr marL="12700" algn="just">
              <a:spcBef>
                <a:spcPts val="105"/>
              </a:spcBef>
            </a:pPr>
            <a:endParaRPr lang="tr-TR" sz="1400" b="1" spc="-80" dirty="0">
              <a:solidFill>
                <a:srgbClr val="440099"/>
              </a:solidFill>
              <a:latin typeface="Arial" panose="020B0604020202020204" pitchFamily="34" charset="0"/>
              <a:cs typeface="Arial" panose="020B0604020202020204" pitchFamily="34" charset="0"/>
            </a:endParaRPr>
          </a:p>
          <a:p>
            <a:pPr marL="355600" indent="-342900" algn="just">
              <a:lnSpc>
                <a:spcPct val="100000"/>
              </a:lnSpc>
              <a:spcBef>
                <a:spcPts val="105"/>
              </a:spcBef>
              <a:buAutoNum type="arabicPeriod" startAt="2"/>
            </a:pPr>
            <a:endParaRPr lang="tr-TR" sz="14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endParaRPr lang="tr-TR" sz="1400" b="1" spc="-80" dirty="0">
              <a:solidFill>
                <a:srgbClr val="440099"/>
              </a:solidFill>
              <a:latin typeface="Arial" panose="020B0604020202020204" pitchFamily="34" charset="0"/>
              <a:cs typeface="Arial" panose="020B0604020202020204" pitchFamily="34" charset="0"/>
            </a:endParaRPr>
          </a:p>
        </p:txBody>
      </p:sp>
      <p:grpSp>
        <p:nvGrpSpPr>
          <p:cNvPr id="3" name="object 3">
            <a:extLst>
              <a:ext uri="{FF2B5EF4-FFF2-40B4-BE49-F238E27FC236}">
                <a16:creationId xmlns:a16="http://schemas.microsoft.com/office/drawing/2014/main" id="{1620A302-632A-2893-A86D-79AE2E3EE18F}"/>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44E803E8-F26D-B7C2-04FB-40E03F96FD71}"/>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81D476C5-6C39-0474-6F05-A5EB66900717}"/>
                </a:ext>
              </a:extLst>
            </p:cNvPr>
            <p:cNvPicPr/>
            <p:nvPr/>
          </p:nvPicPr>
          <p:blipFill>
            <a:blip r:embed="rId2"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3230AD5C-F7CB-5DFE-D937-0F5E3EE424B6}"/>
              </a:ext>
            </a:extLst>
          </p:cNvPr>
          <p:cNvSpPr txBox="1">
            <a:spLocks noGrp="1"/>
          </p:cNvSpPr>
          <p:nvPr>
            <p:ph type="title"/>
          </p:nvPr>
        </p:nvSpPr>
        <p:spPr>
          <a:xfrm>
            <a:off x="531672" y="279857"/>
            <a:ext cx="9298128" cy="422551"/>
          </a:xfrm>
          <a:prstGeom prst="rect">
            <a:avLst/>
          </a:prstGeom>
        </p:spPr>
        <p:txBody>
          <a:bodyPr vert="horz" wrap="square" lIns="0" tIns="14604" rIns="0" bIns="0" rtlCol="0">
            <a:spAutoFit/>
          </a:bodyPr>
          <a:lstStyle/>
          <a:p>
            <a:pPr marL="62865">
              <a:lnSpc>
                <a:spcPct val="100000"/>
              </a:lnSpc>
              <a:spcBef>
                <a:spcPts val="114"/>
              </a:spcBef>
            </a:pPr>
            <a:r>
              <a:rPr lang="tr-TR" spc="-10" dirty="0"/>
              <a:t>Türkiye’de Sanayiye Yönelik Destek Programları </a:t>
            </a:r>
            <a:endParaRPr spc="-10" dirty="0"/>
          </a:p>
        </p:txBody>
      </p:sp>
      <p:sp>
        <p:nvSpPr>
          <p:cNvPr id="8" name="object 8">
            <a:extLst>
              <a:ext uri="{FF2B5EF4-FFF2-40B4-BE49-F238E27FC236}">
                <a16:creationId xmlns:a16="http://schemas.microsoft.com/office/drawing/2014/main" id="{B39D6E14-A58B-6771-CCA3-630AE3CBFCD9}"/>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28</a:t>
            </a:fld>
            <a:endParaRPr spc="-25" dirty="0"/>
          </a:p>
        </p:txBody>
      </p:sp>
      <p:sp>
        <p:nvSpPr>
          <p:cNvPr id="9" name="object 9">
            <a:extLst>
              <a:ext uri="{FF2B5EF4-FFF2-40B4-BE49-F238E27FC236}">
                <a16:creationId xmlns:a16="http://schemas.microsoft.com/office/drawing/2014/main" id="{8F841F8A-197F-66C1-94E1-7FD30FE87697}"/>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graphicFrame>
        <p:nvGraphicFramePr>
          <p:cNvPr id="7" name="Diyagram 6">
            <a:extLst>
              <a:ext uri="{FF2B5EF4-FFF2-40B4-BE49-F238E27FC236}">
                <a16:creationId xmlns:a16="http://schemas.microsoft.com/office/drawing/2014/main" id="{C058B610-70DB-E061-F9A3-4F0C81577349}"/>
              </a:ext>
            </a:extLst>
          </p:cNvPr>
          <p:cNvGraphicFramePr/>
          <p:nvPr>
            <p:extLst>
              <p:ext uri="{D42A27DB-BD31-4B8C-83A1-F6EECF244321}">
                <p14:modId xmlns:p14="http://schemas.microsoft.com/office/powerpoint/2010/main" val="3642443295"/>
              </p:ext>
            </p:extLst>
          </p:nvPr>
        </p:nvGraphicFramePr>
        <p:xfrm>
          <a:off x="7220262" y="1615156"/>
          <a:ext cx="4668938" cy="4568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5385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702E4-A965-B858-4B71-EE5369E49B8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B941C9C-7F23-BD99-B8DA-9C7486B83286}"/>
              </a:ext>
            </a:extLst>
          </p:cNvPr>
          <p:cNvSpPr txBox="1"/>
          <p:nvPr/>
        </p:nvSpPr>
        <p:spPr>
          <a:xfrm>
            <a:off x="381000" y="1158648"/>
            <a:ext cx="6229809" cy="2116605"/>
          </a:xfrm>
          <a:prstGeom prst="rect">
            <a:avLst/>
          </a:prstGeom>
        </p:spPr>
        <p:txBody>
          <a:bodyPr vert="horz" wrap="square" lIns="0" tIns="13335" rIns="0" bIns="0" rtlCol="0">
            <a:spAutoFit/>
          </a:bodyPr>
          <a:lstStyle/>
          <a:p>
            <a:pPr marL="12700" algn="just">
              <a:lnSpc>
                <a:spcPct val="100000"/>
              </a:lnSpc>
              <a:spcBef>
                <a:spcPts val="105"/>
              </a:spcBef>
            </a:pPr>
            <a:r>
              <a:rPr lang="tr-TR" sz="1600" b="1" spc="-80" dirty="0">
                <a:solidFill>
                  <a:srgbClr val="440099"/>
                </a:solidFill>
                <a:latin typeface="Arial" panose="020B0604020202020204" pitchFamily="34" charset="0"/>
                <a:cs typeface="Arial" panose="020B0604020202020204" pitchFamily="34" charset="0"/>
              </a:rPr>
              <a:t>4.     SANAYİ VE TEKNOLOJİ BAKANLIĞI DESTEKLERİ</a:t>
            </a:r>
          </a:p>
          <a:p>
            <a:pPr marL="12700" algn="just">
              <a:lnSpc>
                <a:spcPct val="100000"/>
              </a:lnSpc>
              <a:spcBef>
                <a:spcPts val="105"/>
              </a:spcBef>
            </a:pPr>
            <a:endParaRPr lang="tr-TR" sz="1000" b="1" spc="-80" dirty="0">
              <a:solidFill>
                <a:srgbClr val="440099"/>
              </a:solidFill>
              <a:latin typeface="Arial" panose="020B0604020202020204" pitchFamily="34" charset="0"/>
              <a:cs typeface="Arial" panose="020B0604020202020204" pitchFamily="34" charset="0"/>
            </a:endParaRPr>
          </a:p>
          <a:p>
            <a:pPr marL="241300" lvl="8" indent="-228600" algn="just">
              <a:spcBef>
                <a:spcPts val="105"/>
              </a:spcBef>
              <a:buAutoNum type="alphaUcPeriod" startAt="3"/>
            </a:pPr>
            <a:r>
              <a:rPr lang="tr-TR" sz="1400" b="1" spc="-80" dirty="0">
                <a:solidFill>
                  <a:srgbClr val="440099"/>
                </a:solidFill>
                <a:latin typeface="Arial" panose="020B0604020202020204" pitchFamily="34" charset="0"/>
                <a:cs typeface="Arial" panose="020B0604020202020204" pitchFamily="34" charset="0"/>
              </a:rPr>
              <a:t>KARABÜK İLİ YATIRIM TEŞVİK SİSTEMİ (2. BÖLGE TEŞVİKLERİ) </a:t>
            </a:r>
          </a:p>
          <a:p>
            <a:pPr marL="12700" lvl="8" algn="just">
              <a:spcBef>
                <a:spcPts val="105"/>
              </a:spcBef>
            </a:pPr>
            <a:endParaRPr lang="tr-TR" sz="1400" spc="-80" dirty="0">
              <a:solidFill>
                <a:schemeClr val="tx1"/>
              </a:solidFill>
              <a:latin typeface="Arial" panose="020B0604020202020204" pitchFamily="34" charset="0"/>
              <a:cs typeface="Arial" panose="020B0604020202020204" pitchFamily="34" charset="0"/>
            </a:endParaRPr>
          </a:p>
          <a:p>
            <a:pPr marL="12700" algn="just">
              <a:lnSpc>
                <a:spcPct val="100000"/>
              </a:lnSpc>
              <a:spcBef>
                <a:spcPts val="105"/>
              </a:spcBef>
            </a:pPr>
            <a:endParaRPr lang="tr-TR" sz="14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endParaRPr lang="tr-TR" sz="1400" b="1" spc="-80" dirty="0">
              <a:solidFill>
                <a:srgbClr val="440099"/>
              </a:solidFill>
              <a:latin typeface="Arial" panose="020B0604020202020204" pitchFamily="34" charset="0"/>
              <a:cs typeface="Arial" panose="020B0604020202020204" pitchFamily="34" charset="0"/>
            </a:endParaRPr>
          </a:p>
          <a:p>
            <a:pPr marL="12700" algn="just">
              <a:spcBef>
                <a:spcPts val="105"/>
              </a:spcBef>
            </a:pPr>
            <a:endParaRPr lang="tr-TR" sz="1600" b="1" spc="-80" dirty="0">
              <a:solidFill>
                <a:srgbClr val="440099"/>
              </a:solidFill>
              <a:latin typeface="Arial" panose="020B0604020202020204" pitchFamily="34" charset="0"/>
              <a:cs typeface="Arial" panose="020B0604020202020204" pitchFamily="34" charset="0"/>
            </a:endParaRPr>
          </a:p>
          <a:p>
            <a:pPr marL="355600" indent="-342900" algn="just">
              <a:lnSpc>
                <a:spcPct val="100000"/>
              </a:lnSpc>
              <a:spcBef>
                <a:spcPts val="105"/>
              </a:spcBef>
              <a:buAutoNum type="arabicPeriod" startAt="2"/>
            </a:pPr>
            <a:endParaRPr lang="tr-TR" sz="16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endParaRPr lang="tr-TR" sz="1600" b="1" spc="-80" dirty="0">
              <a:solidFill>
                <a:srgbClr val="440099"/>
              </a:solidFill>
              <a:latin typeface="Arial" panose="020B0604020202020204" pitchFamily="34" charset="0"/>
              <a:cs typeface="Arial" panose="020B0604020202020204" pitchFamily="34" charset="0"/>
            </a:endParaRPr>
          </a:p>
        </p:txBody>
      </p:sp>
      <p:grpSp>
        <p:nvGrpSpPr>
          <p:cNvPr id="3" name="object 3">
            <a:extLst>
              <a:ext uri="{FF2B5EF4-FFF2-40B4-BE49-F238E27FC236}">
                <a16:creationId xmlns:a16="http://schemas.microsoft.com/office/drawing/2014/main" id="{62D4DBAF-56BD-22FC-2193-37A6D1BEB749}"/>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7B439F9D-CABD-F8BE-3F77-5A2D006E7552}"/>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1CD4F6F6-F5BE-0D20-F6A8-DFE402B1352D}"/>
                </a:ext>
              </a:extLst>
            </p:cNvPr>
            <p:cNvPicPr/>
            <p:nvPr/>
          </p:nvPicPr>
          <p:blipFill>
            <a:blip r:embed="rId2"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DAFBD829-1375-1338-78B5-6C50033329B1}"/>
              </a:ext>
            </a:extLst>
          </p:cNvPr>
          <p:cNvSpPr txBox="1">
            <a:spLocks noGrp="1"/>
          </p:cNvSpPr>
          <p:nvPr>
            <p:ph type="title"/>
          </p:nvPr>
        </p:nvSpPr>
        <p:spPr>
          <a:xfrm>
            <a:off x="531672" y="279857"/>
            <a:ext cx="9298128" cy="422551"/>
          </a:xfrm>
          <a:prstGeom prst="rect">
            <a:avLst/>
          </a:prstGeom>
        </p:spPr>
        <p:txBody>
          <a:bodyPr vert="horz" wrap="square" lIns="0" tIns="14604" rIns="0" bIns="0" rtlCol="0">
            <a:spAutoFit/>
          </a:bodyPr>
          <a:lstStyle/>
          <a:p>
            <a:pPr marL="62865">
              <a:lnSpc>
                <a:spcPct val="100000"/>
              </a:lnSpc>
              <a:spcBef>
                <a:spcPts val="114"/>
              </a:spcBef>
            </a:pPr>
            <a:r>
              <a:rPr lang="tr-TR" spc="-10" dirty="0"/>
              <a:t>Türkiye’de Sanayiye Yönelik Destek Programları </a:t>
            </a:r>
            <a:endParaRPr spc="-10" dirty="0"/>
          </a:p>
        </p:txBody>
      </p:sp>
      <p:sp>
        <p:nvSpPr>
          <p:cNvPr id="8" name="object 8">
            <a:extLst>
              <a:ext uri="{FF2B5EF4-FFF2-40B4-BE49-F238E27FC236}">
                <a16:creationId xmlns:a16="http://schemas.microsoft.com/office/drawing/2014/main" id="{37F2F284-D359-8674-04C1-D3CF83AE763C}"/>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29</a:t>
            </a:fld>
            <a:endParaRPr spc="-25" dirty="0"/>
          </a:p>
        </p:txBody>
      </p:sp>
      <p:sp>
        <p:nvSpPr>
          <p:cNvPr id="9" name="object 9">
            <a:extLst>
              <a:ext uri="{FF2B5EF4-FFF2-40B4-BE49-F238E27FC236}">
                <a16:creationId xmlns:a16="http://schemas.microsoft.com/office/drawing/2014/main" id="{08C31940-AC4F-0A29-0949-54A1F0C356B9}"/>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pic>
        <p:nvPicPr>
          <p:cNvPr id="13" name="Resim 12">
            <a:extLst>
              <a:ext uri="{FF2B5EF4-FFF2-40B4-BE49-F238E27FC236}">
                <a16:creationId xmlns:a16="http://schemas.microsoft.com/office/drawing/2014/main" id="{B07A8DDC-032A-DD54-00F5-3FED84F971B7}"/>
              </a:ext>
            </a:extLst>
          </p:cNvPr>
          <p:cNvPicPr>
            <a:picLocks noChangeAspect="1"/>
          </p:cNvPicPr>
          <p:nvPr/>
        </p:nvPicPr>
        <p:blipFill>
          <a:blip r:embed="rId3"/>
          <a:stretch>
            <a:fillRect/>
          </a:stretch>
        </p:blipFill>
        <p:spPr>
          <a:xfrm>
            <a:off x="1622359" y="1904734"/>
            <a:ext cx="9169531" cy="4486543"/>
          </a:xfrm>
          <a:prstGeom prst="rect">
            <a:avLst/>
          </a:prstGeom>
        </p:spPr>
      </p:pic>
    </p:spTree>
    <p:extLst>
      <p:ext uri="{BB962C8B-B14F-4D97-AF65-F5344CB8AC3E}">
        <p14:creationId xmlns:p14="http://schemas.microsoft.com/office/powerpoint/2010/main" val="1668126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0" y="0"/>
            <a:ext cx="12190095" cy="959485"/>
            <a:chOff x="0" y="0"/>
            <a:chExt cx="12190095" cy="959485"/>
          </a:xfrm>
        </p:grpSpPr>
        <p:sp>
          <p:nvSpPr>
            <p:cNvPr id="4" name="object 4"/>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p:cNvPicPr/>
            <p:nvPr/>
          </p:nvPicPr>
          <p:blipFill>
            <a:blip r:embed="rId2" cstate="print"/>
            <a:stretch>
              <a:fillRect/>
            </a:stretch>
          </p:blipFill>
          <p:spPr>
            <a:xfrm>
              <a:off x="10480040" y="0"/>
              <a:ext cx="1483359" cy="959485"/>
            </a:xfrm>
            <a:prstGeom prst="rect">
              <a:avLst/>
            </a:prstGeom>
          </p:spPr>
        </p:pic>
      </p:grpSp>
      <p:sp>
        <p:nvSpPr>
          <p:cNvPr id="6" name="object 6"/>
          <p:cNvSpPr txBox="1">
            <a:spLocks noGrp="1"/>
          </p:cNvSpPr>
          <p:nvPr>
            <p:ph type="title"/>
          </p:nvPr>
        </p:nvSpPr>
        <p:spPr>
          <a:prstGeom prst="rect">
            <a:avLst/>
          </a:prstGeom>
        </p:spPr>
        <p:txBody>
          <a:bodyPr vert="horz" wrap="square" lIns="0" tIns="14604" rIns="0" bIns="0" rtlCol="0">
            <a:spAutoFit/>
          </a:bodyPr>
          <a:lstStyle/>
          <a:p>
            <a:pPr marL="62865">
              <a:lnSpc>
                <a:spcPct val="100000"/>
              </a:lnSpc>
              <a:spcBef>
                <a:spcPts val="114"/>
              </a:spcBef>
            </a:pPr>
            <a:r>
              <a:rPr lang="tr-TR" spc="-10" dirty="0"/>
              <a:t>Bugünün Kapsamı</a:t>
            </a:r>
            <a:endParaRPr spc="-10" dirty="0"/>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3</a:t>
            </a:fld>
            <a:endParaRPr spc="-25" dirty="0"/>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sp>
        <p:nvSpPr>
          <p:cNvPr id="2" name="TextBox 1">
            <a:extLst>
              <a:ext uri="{FF2B5EF4-FFF2-40B4-BE49-F238E27FC236}">
                <a16:creationId xmlns:a16="http://schemas.microsoft.com/office/drawing/2014/main" id="{51363370-23F9-0F5F-DEA5-71F9AFA5AC98}"/>
              </a:ext>
            </a:extLst>
          </p:cNvPr>
          <p:cNvSpPr txBox="1"/>
          <p:nvPr/>
        </p:nvSpPr>
        <p:spPr>
          <a:xfrm>
            <a:off x="560247" y="1961639"/>
            <a:ext cx="10287000" cy="2677656"/>
          </a:xfrm>
          <a:prstGeom prst="rect">
            <a:avLst/>
          </a:prstGeom>
          <a:noFill/>
        </p:spPr>
        <p:txBody>
          <a:bodyPr wrap="square">
            <a:spAutoFit/>
          </a:bodyPr>
          <a:lstStyle/>
          <a:p>
            <a:pPr algn="l"/>
            <a:r>
              <a:rPr lang="en-US" sz="2400" b="1" i="0" u="none" strike="noStrike" dirty="0" err="1">
                <a:solidFill>
                  <a:srgbClr val="441699"/>
                </a:solidFill>
                <a:effectLst/>
                <a:latin typeface="Arial" panose="020B0604020202020204" pitchFamily="34" charset="0"/>
                <a:cs typeface="Arial" panose="020B0604020202020204" pitchFamily="34" charset="0"/>
              </a:rPr>
              <a:t>Daha</a:t>
            </a:r>
            <a:r>
              <a:rPr lang="en-US" sz="2400" b="1" i="0" u="none" strike="noStrike" dirty="0">
                <a:solidFill>
                  <a:srgbClr val="441699"/>
                </a:solidFill>
                <a:effectLst/>
                <a:latin typeface="Arial" panose="020B0604020202020204" pitchFamily="34" charset="0"/>
                <a:cs typeface="Arial" panose="020B0604020202020204" pitchFamily="34" charset="0"/>
              </a:rPr>
              <a:t> </a:t>
            </a:r>
            <a:r>
              <a:rPr lang="en-US" sz="2400" b="1" i="0" u="none" strike="noStrike" dirty="0" err="1">
                <a:solidFill>
                  <a:srgbClr val="441699"/>
                </a:solidFill>
                <a:effectLst/>
                <a:latin typeface="Arial" panose="020B0604020202020204" pitchFamily="34" charset="0"/>
                <a:cs typeface="Arial" panose="020B0604020202020204" pitchFamily="34" charset="0"/>
              </a:rPr>
              <a:t>rekabetç</a:t>
            </a:r>
            <a:r>
              <a:rPr lang="en-US" sz="2400" b="1" dirty="0" err="1">
                <a:solidFill>
                  <a:srgbClr val="441699"/>
                </a:solidFill>
                <a:latin typeface="Arial" panose="020B0604020202020204" pitchFamily="34" charset="0"/>
                <a:cs typeface="Arial" panose="020B0604020202020204" pitchFamily="34" charset="0"/>
              </a:rPr>
              <a:t>i</a:t>
            </a:r>
            <a:r>
              <a:rPr lang="en-US" sz="2400" b="1" dirty="0">
                <a:solidFill>
                  <a:srgbClr val="441699"/>
                </a:solidFill>
                <a:latin typeface="Arial" panose="020B0604020202020204" pitchFamily="34" charset="0"/>
                <a:cs typeface="Arial" panose="020B0604020202020204" pitchFamily="34" charset="0"/>
              </a:rPr>
              <a:t> </a:t>
            </a:r>
            <a:r>
              <a:rPr lang="en-US" sz="2400" b="1" dirty="0" err="1">
                <a:solidFill>
                  <a:srgbClr val="441699"/>
                </a:solidFill>
                <a:latin typeface="Arial" panose="020B0604020202020204" pitchFamily="34" charset="0"/>
                <a:cs typeface="Arial" panose="020B0604020202020204" pitchFamily="34" charset="0"/>
              </a:rPr>
              <a:t>bir</a:t>
            </a:r>
            <a:r>
              <a:rPr lang="en-US" sz="2400" b="1" dirty="0">
                <a:solidFill>
                  <a:srgbClr val="441699"/>
                </a:solidFill>
                <a:latin typeface="Arial" panose="020B0604020202020204" pitchFamily="34" charset="0"/>
                <a:cs typeface="Arial" panose="020B0604020202020204" pitchFamily="34" charset="0"/>
              </a:rPr>
              <a:t> </a:t>
            </a:r>
            <a:r>
              <a:rPr lang="en-US" sz="2400" b="1" dirty="0" err="1">
                <a:solidFill>
                  <a:srgbClr val="441699"/>
                </a:solidFill>
                <a:latin typeface="Arial" panose="020B0604020202020204" pitchFamily="34" charset="0"/>
                <a:cs typeface="Arial" panose="020B0604020202020204" pitchFamily="34" charset="0"/>
              </a:rPr>
              <a:t>şirket</a:t>
            </a:r>
            <a:r>
              <a:rPr lang="en-US" sz="2400" b="1" dirty="0">
                <a:solidFill>
                  <a:srgbClr val="441699"/>
                </a:solidFill>
                <a:latin typeface="Arial" panose="020B0604020202020204" pitchFamily="34" charset="0"/>
                <a:cs typeface="Arial" panose="020B0604020202020204" pitchFamily="34" charset="0"/>
              </a:rPr>
              <a:t> </a:t>
            </a:r>
            <a:r>
              <a:rPr lang="en-US" sz="2400" b="1" dirty="0" err="1">
                <a:solidFill>
                  <a:srgbClr val="441699"/>
                </a:solidFill>
                <a:latin typeface="Arial" panose="020B0604020202020204" pitchFamily="34" charset="0"/>
                <a:cs typeface="Arial" panose="020B0604020202020204" pitchFamily="34" charset="0"/>
              </a:rPr>
              <a:t>olabilmek</a:t>
            </a:r>
            <a:r>
              <a:rPr lang="en-US" sz="2400" b="1" dirty="0">
                <a:solidFill>
                  <a:srgbClr val="441699"/>
                </a:solidFill>
                <a:latin typeface="Arial" panose="020B0604020202020204" pitchFamily="34" charset="0"/>
                <a:cs typeface="Arial" panose="020B0604020202020204" pitchFamily="34" charset="0"/>
              </a:rPr>
              <a:t> </a:t>
            </a:r>
            <a:r>
              <a:rPr lang="en-US" sz="2400" b="1" dirty="0" err="1">
                <a:solidFill>
                  <a:srgbClr val="441699"/>
                </a:solidFill>
                <a:latin typeface="Arial" panose="020B0604020202020204" pitchFamily="34" charset="0"/>
                <a:cs typeface="Arial" panose="020B0604020202020204" pitchFamily="34" charset="0"/>
              </a:rPr>
              <a:t>için</a:t>
            </a:r>
            <a:r>
              <a:rPr lang="en-US" sz="2400" b="1" dirty="0">
                <a:solidFill>
                  <a:srgbClr val="441699"/>
                </a:solidFill>
                <a:latin typeface="Arial" panose="020B0604020202020204" pitchFamily="34" charset="0"/>
                <a:cs typeface="Arial" panose="020B0604020202020204" pitchFamily="34" charset="0"/>
              </a:rPr>
              <a:t>; </a:t>
            </a:r>
          </a:p>
          <a:p>
            <a:pPr algn="l"/>
            <a:endParaRPr lang="en-US" sz="2400" b="1" dirty="0">
              <a:solidFill>
                <a:srgbClr val="441699"/>
              </a:solidFill>
              <a:latin typeface="Arial" panose="020B0604020202020204" pitchFamily="34" charset="0"/>
              <a:cs typeface="Arial" panose="020B0604020202020204" pitchFamily="34" charset="0"/>
            </a:endParaRPr>
          </a:p>
          <a:p>
            <a:pPr algn="l"/>
            <a:endParaRPr lang="en-US" sz="2400" b="1" i="0" u="none" strike="noStrike" dirty="0">
              <a:solidFill>
                <a:srgbClr val="441699"/>
              </a:solidFill>
              <a:effectLst/>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3200" b="1" dirty="0" err="1">
                <a:solidFill>
                  <a:srgbClr val="441699"/>
                </a:solidFill>
                <a:latin typeface="Arial" panose="020B0604020202020204" pitchFamily="34" charset="0"/>
                <a:cs typeface="Arial" panose="020B0604020202020204" pitchFamily="34" charset="0"/>
              </a:rPr>
              <a:t>Operasyonel</a:t>
            </a:r>
            <a:r>
              <a:rPr lang="en-US" sz="3200" b="1" dirty="0">
                <a:solidFill>
                  <a:srgbClr val="441699"/>
                </a:solidFill>
                <a:latin typeface="Arial" panose="020B0604020202020204" pitchFamily="34" charset="0"/>
                <a:cs typeface="Arial" panose="020B0604020202020204" pitchFamily="34" charset="0"/>
              </a:rPr>
              <a:t> </a:t>
            </a:r>
            <a:r>
              <a:rPr lang="en-US" sz="3200" b="1" dirty="0" err="1">
                <a:solidFill>
                  <a:srgbClr val="441699"/>
                </a:solidFill>
                <a:latin typeface="Arial" panose="020B0604020202020204" pitchFamily="34" charset="0"/>
                <a:cs typeface="Arial" panose="020B0604020202020204" pitchFamily="34" charset="0"/>
              </a:rPr>
              <a:t>maliyetleri</a:t>
            </a:r>
            <a:r>
              <a:rPr lang="en-US" sz="3200" b="1" dirty="0">
                <a:solidFill>
                  <a:srgbClr val="441699"/>
                </a:solidFill>
                <a:latin typeface="Arial" panose="020B0604020202020204" pitchFamily="34" charset="0"/>
                <a:cs typeface="Arial" panose="020B0604020202020204" pitchFamily="34" charset="0"/>
              </a:rPr>
              <a:t> minimize </a:t>
            </a:r>
            <a:r>
              <a:rPr lang="en-US" sz="3200" b="1" dirty="0" err="1">
                <a:solidFill>
                  <a:srgbClr val="441699"/>
                </a:solidFill>
                <a:latin typeface="Arial" panose="020B0604020202020204" pitchFamily="34" charset="0"/>
                <a:cs typeface="Arial" panose="020B0604020202020204" pitchFamily="34" charset="0"/>
              </a:rPr>
              <a:t>etmek</a:t>
            </a:r>
            <a:endParaRPr lang="en-US" sz="3200" b="1" dirty="0">
              <a:solidFill>
                <a:srgbClr val="441699"/>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endParaRPr lang="en-US" sz="3200" b="1" i="0" u="none" strike="noStrike" dirty="0">
              <a:solidFill>
                <a:srgbClr val="441699"/>
              </a:solidFill>
              <a:effectLst/>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3200" b="1" dirty="0" err="1">
                <a:solidFill>
                  <a:srgbClr val="441699"/>
                </a:solidFill>
                <a:latin typeface="Arial" panose="020B0604020202020204" pitchFamily="34" charset="0"/>
                <a:cs typeface="Arial" panose="020B0604020202020204" pitchFamily="34" charset="0"/>
              </a:rPr>
              <a:t>Alınabilecek</a:t>
            </a:r>
            <a:r>
              <a:rPr lang="en-US" sz="3200" b="1" dirty="0">
                <a:solidFill>
                  <a:srgbClr val="441699"/>
                </a:solidFill>
                <a:latin typeface="Arial" panose="020B0604020202020204" pitchFamily="34" charset="0"/>
                <a:cs typeface="Arial" panose="020B0604020202020204" pitchFamily="34" charset="0"/>
              </a:rPr>
              <a:t> </a:t>
            </a:r>
            <a:r>
              <a:rPr lang="en-US" sz="3200" b="1" dirty="0" err="1">
                <a:solidFill>
                  <a:srgbClr val="441699"/>
                </a:solidFill>
                <a:latin typeface="Arial" panose="020B0604020202020204" pitchFamily="34" charset="0"/>
                <a:cs typeface="Arial" panose="020B0604020202020204" pitchFamily="34" charset="0"/>
              </a:rPr>
              <a:t>devlet</a:t>
            </a:r>
            <a:r>
              <a:rPr lang="en-US" sz="3200" b="1" dirty="0">
                <a:solidFill>
                  <a:srgbClr val="441699"/>
                </a:solidFill>
                <a:latin typeface="Arial" panose="020B0604020202020204" pitchFamily="34" charset="0"/>
                <a:cs typeface="Arial" panose="020B0604020202020204" pitchFamily="34" charset="0"/>
              </a:rPr>
              <a:t> </a:t>
            </a:r>
            <a:r>
              <a:rPr lang="en-US" sz="3200" b="1" dirty="0" err="1">
                <a:solidFill>
                  <a:srgbClr val="441699"/>
                </a:solidFill>
                <a:latin typeface="Arial" panose="020B0604020202020204" pitchFamily="34" charset="0"/>
                <a:cs typeface="Arial" panose="020B0604020202020204" pitchFamily="34" charset="0"/>
              </a:rPr>
              <a:t>desteklerini</a:t>
            </a:r>
            <a:r>
              <a:rPr lang="en-US" sz="3200" b="1" dirty="0">
                <a:solidFill>
                  <a:srgbClr val="441699"/>
                </a:solidFill>
                <a:latin typeface="Arial" panose="020B0604020202020204" pitchFamily="34" charset="0"/>
                <a:cs typeface="Arial" panose="020B0604020202020204" pitchFamily="34" charset="0"/>
              </a:rPr>
              <a:t> </a:t>
            </a:r>
            <a:r>
              <a:rPr lang="en-US" sz="3200" b="1" dirty="0" err="1">
                <a:solidFill>
                  <a:srgbClr val="441699"/>
                </a:solidFill>
                <a:latin typeface="Arial" panose="020B0604020202020204" pitchFamily="34" charset="0"/>
                <a:cs typeface="Arial" panose="020B0604020202020204" pitchFamily="34" charset="0"/>
              </a:rPr>
              <a:t>maksimize</a:t>
            </a:r>
            <a:r>
              <a:rPr lang="en-US" sz="3200" b="1" dirty="0">
                <a:solidFill>
                  <a:srgbClr val="441699"/>
                </a:solidFill>
                <a:latin typeface="Arial" panose="020B0604020202020204" pitchFamily="34" charset="0"/>
                <a:cs typeface="Arial" panose="020B0604020202020204" pitchFamily="34" charset="0"/>
              </a:rPr>
              <a:t> </a:t>
            </a:r>
            <a:r>
              <a:rPr lang="en-US" sz="3200" b="1" dirty="0" err="1">
                <a:solidFill>
                  <a:srgbClr val="441699"/>
                </a:solidFill>
                <a:latin typeface="Arial" panose="020B0604020202020204" pitchFamily="34" charset="0"/>
                <a:cs typeface="Arial" panose="020B0604020202020204" pitchFamily="34" charset="0"/>
              </a:rPr>
              <a:t>etmek</a:t>
            </a:r>
            <a:endParaRPr lang="en-US" sz="1600" b="0" i="0" u="none" strike="noStrike" dirty="0">
              <a:solidFill>
                <a:srgbClr val="000000"/>
              </a:solidFill>
              <a:effectLst/>
              <a:latin typeface="Arial" panose="020B06040202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1131A-B09C-4042-26D5-8EDA98330CD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661CAB9-8A65-8953-DE22-EE2371B6C673}"/>
              </a:ext>
            </a:extLst>
          </p:cNvPr>
          <p:cNvSpPr txBox="1"/>
          <p:nvPr/>
        </p:nvSpPr>
        <p:spPr>
          <a:xfrm>
            <a:off x="381000" y="1158648"/>
            <a:ext cx="6229809" cy="1493358"/>
          </a:xfrm>
          <a:prstGeom prst="rect">
            <a:avLst/>
          </a:prstGeom>
        </p:spPr>
        <p:txBody>
          <a:bodyPr vert="horz" wrap="square" lIns="0" tIns="13335" rIns="0" bIns="0" rtlCol="0">
            <a:spAutoFit/>
          </a:bodyPr>
          <a:lstStyle/>
          <a:p>
            <a:pPr marL="12700" algn="just">
              <a:lnSpc>
                <a:spcPct val="100000"/>
              </a:lnSpc>
              <a:spcBef>
                <a:spcPts val="105"/>
              </a:spcBef>
            </a:pPr>
            <a:r>
              <a:rPr lang="tr-TR" sz="1600" b="1" spc="-80" dirty="0">
                <a:solidFill>
                  <a:srgbClr val="440099"/>
                </a:solidFill>
                <a:latin typeface="Arial" panose="020B0604020202020204" pitchFamily="34" charset="0"/>
                <a:cs typeface="Arial" panose="020B0604020202020204" pitchFamily="34" charset="0"/>
              </a:rPr>
              <a:t>5.      DEMİR – ÇELİK SEKTÖRÜNE YÖNELİK DESTEKLER</a:t>
            </a:r>
          </a:p>
          <a:p>
            <a:pPr marL="12700" lvl="8" algn="just">
              <a:spcBef>
                <a:spcPts val="105"/>
              </a:spcBef>
            </a:pPr>
            <a:endParaRPr lang="tr-TR" sz="1400" b="1" spc="-80" dirty="0">
              <a:solidFill>
                <a:srgbClr val="440099"/>
              </a:solidFill>
              <a:latin typeface="Arial" panose="020B0604020202020204" pitchFamily="34" charset="0"/>
              <a:cs typeface="Arial" panose="020B0604020202020204" pitchFamily="34" charset="0"/>
            </a:endParaRPr>
          </a:p>
          <a:p>
            <a:pPr marL="12700" lvl="8" algn="just">
              <a:spcBef>
                <a:spcPts val="105"/>
              </a:spcBef>
            </a:pPr>
            <a:endParaRPr lang="tr-TR" sz="1400" spc="-80" dirty="0">
              <a:solidFill>
                <a:schemeClr val="tx1"/>
              </a:solidFill>
              <a:latin typeface="Arial" panose="020B0604020202020204" pitchFamily="34" charset="0"/>
              <a:cs typeface="Arial" panose="020B0604020202020204" pitchFamily="34" charset="0"/>
            </a:endParaRPr>
          </a:p>
          <a:p>
            <a:pPr marL="12700" algn="just">
              <a:spcBef>
                <a:spcPts val="105"/>
              </a:spcBef>
            </a:pPr>
            <a:endParaRPr lang="tr-TR" sz="1600" b="1" spc="-80" dirty="0">
              <a:solidFill>
                <a:srgbClr val="440099"/>
              </a:solidFill>
              <a:latin typeface="Arial" panose="020B0604020202020204" pitchFamily="34" charset="0"/>
              <a:cs typeface="Arial" panose="020B0604020202020204" pitchFamily="34" charset="0"/>
            </a:endParaRPr>
          </a:p>
          <a:p>
            <a:pPr marL="355600" indent="-342900" algn="just">
              <a:lnSpc>
                <a:spcPct val="100000"/>
              </a:lnSpc>
              <a:spcBef>
                <a:spcPts val="105"/>
              </a:spcBef>
              <a:buAutoNum type="arabicPeriod" startAt="2"/>
            </a:pPr>
            <a:endParaRPr lang="tr-TR" sz="16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endParaRPr lang="tr-TR" sz="1600" b="1" spc="-80" dirty="0">
              <a:solidFill>
                <a:srgbClr val="440099"/>
              </a:solidFill>
              <a:latin typeface="Arial" panose="020B0604020202020204" pitchFamily="34" charset="0"/>
              <a:cs typeface="Arial" panose="020B0604020202020204" pitchFamily="34" charset="0"/>
            </a:endParaRPr>
          </a:p>
        </p:txBody>
      </p:sp>
      <p:grpSp>
        <p:nvGrpSpPr>
          <p:cNvPr id="3" name="object 3">
            <a:extLst>
              <a:ext uri="{FF2B5EF4-FFF2-40B4-BE49-F238E27FC236}">
                <a16:creationId xmlns:a16="http://schemas.microsoft.com/office/drawing/2014/main" id="{FEBA7D6B-BED3-5318-FDD9-C19D8725B62E}"/>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9AFAA4CE-1B6A-E9FE-F112-E0FE86EC7A12}"/>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AD799D85-FB1E-32E3-CB87-4A32C34DBD9B}"/>
                </a:ext>
              </a:extLst>
            </p:cNvPr>
            <p:cNvPicPr/>
            <p:nvPr/>
          </p:nvPicPr>
          <p:blipFill>
            <a:blip r:embed="rId2"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4DA7C56B-65C1-19D6-CB0F-09298DF5538E}"/>
              </a:ext>
            </a:extLst>
          </p:cNvPr>
          <p:cNvSpPr txBox="1">
            <a:spLocks noGrp="1"/>
          </p:cNvSpPr>
          <p:nvPr>
            <p:ph type="title"/>
          </p:nvPr>
        </p:nvSpPr>
        <p:spPr>
          <a:xfrm>
            <a:off x="531672" y="279857"/>
            <a:ext cx="9298128" cy="422551"/>
          </a:xfrm>
          <a:prstGeom prst="rect">
            <a:avLst/>
          </a:prstGeom>
        </p:spPr>
        <p:txBody>
          <a:bodyPr vert="horz" wrap="square" lIns="0" tIns="14604" rIns="0" bIns="0" rtlCol="0">
            <a:spAutoFit/>
          </a:bodyPr>
          <a:lstStyle/>
          <a:p>
            <a:pPr marL="62865">
              <a:lnSpc>
                <a:spcPct val="100000"/>
              </a:lnSpc>
              <a:spcBef>
                <a:spcPts val="114"/>
              </a:spcBef>
            </a:pPr>
            <a:r>
              <a:rPr lang="tr-TR" spc="-10" dirty="0"/>
              <a:t>Türkiye’de Sanayiye Yönelik Destek Programları </a:t>
            </a:r>
            <a:endParaRPr spc="-10" dirty="0"/>
          </a:p>
        </p:txBody>
      </p:sp>
      <p:sp>
        <p:nvSpPr>
          <p:cNvPr id="8" name="object 8">
            <a:extLst>
              <a:ext uri="{FF2B5EF4-FFF2-40B4-BE49-F238E27FC236}">
                <a16:creationId xmlns:a16="http://schemas.microsoft.com/office/drawing/2014/main" id="{80FC22EF-9828-8840-EC2F-12E684E07C92}"/>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30</a:t>
            </a:fld>
            <a:endParaRPr spc="-25" dirty="0"/>
          </a:p>
        </p:txBody>
      </p:sp>
      <p:sp>
        <p:nvSpPr>
          <p:cNvPr id="9" name="object 9">
            <a:extLst>
              <a:ext uri="{FF2B5EF4-FFF2-40B4-BE49-F238E27FC236}">
                <a16:creationId xmlns:a16="http://schemas.microsoft.com/office/drawing/2014/main" id="{9A413DC5-A158-1F38-C885-C518CF9041F2}"/>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graphicFrame>
        <p:nvGraphicFramePr>
          <p:cNvPr id="7" name="Tablo 6">
            <a:extLst>
              <a:ext uri="{FF2B5EF4-FFF2-40B4-BE49-F238E27FC236}">
                <a16:creationId xmlns:a16="http://schemas.microsoft.com/office/drawing/2014/main" id="{40047EA8-187B-7EB1-099A-A450D3FDD7A6}"/>
              </a:ext>
            </a:extLst>
          </p:cNvPr>
          <p:cNvGraphicFramePr>
            <a:graphicFrameLocks noGrp="1"/>
          </p:cNvGraphicFramePr>
          <p:nvPr/>
        </p:nvGraphicFramePr>
        <p:xfrm>
          <a:off x="1676400" y="1524001"/>
          <a:ext cx="9144000" cy="4746112"/>
        </p:xfrm>
        <a:graphic>
          <a:graphicData uri="http://schemas.openxmlformats.org/drawingml/2006/table">
            <a:tbl>
              <a:tblPr firstRow="1" bandRow="1">
                <a:tableStyleId>{00A15C55-8517-42AA-B614-E9B94910E393}</a:tableStyleId>
              </a:tblPr>
              <a:tblGrid>
                <a:gridCol w="1551084">
                  <a:extLst>
                    <a:ext uri="{9D8B030D-6E8A-4147-A177-3AD203B41FA5}">
                      <a16:colId xmlns:a16="http://schemas.microsoft.com/office/drawing/2014/main" val="821183441"/>
                    </a:ext>
                  </a:extLst>
                </a:gridCol>
                <a:gridCol w="1258156">
                  <a:extLst>
                    <a:ext uri="{9D8B030D-6E8A-4147-A177-3AD203B41FA5}">
                      <a16:colId xmlns:a16="http://schemas.microsoft.com/office/drawing/2014/main" val="1941144159"/>
                    </a:ext>
                  </a:extLst>
                </a:gridCol>
                <a:gridCol w="1694180">
                  <a:extLst>
                    <a:ext uri="{9D8B030D-6E8A-4147-A177-3AD203B41FA5}">
                      <a16:colId xmlns:a16="http://schemas.microsoft.com/office/drawing/2014/main" val="3575920853"/>
                    </a:ext>
                  </a:extLst>
                </a:gridCol>
                <a:gridCol w="1325880">
                  <a:extLst>
                    <a:ext uri="{9D8B030D-6E8A-4147-A177-3AD203B41FA5}">
                      <a16:colId xmlns:a16="http://schemas.microsoft.com/office/drawing/2014/main" val="3337177560"/>
                    </a:ext>
                  </a:extLst>
                </a:gridCol>
                <a:gridCol w="1546860">
                  <a:extLst>
                    <a:ext uri="{9D8B030D-6E8A-4147-A177-3AD203B41FA5}">
                      <a16:colId xmlns:a16="http://schemas.microsoft.com/office/drawing/2014/main" val="3119923351"/>
                    </a:ext>
                  </a:extLst>
                </a:gridCol>
                <a:gridCol w="1767840">
                  <a:extLst>
                    <a:ext uri="{9D8B030D-6E8A-4147-A177-3AD203B41FA5}">
                      <a16:colId xmlns:a16="http://schemas.microsoft.com/office/drawing/2014/main" val="149949908"/>
                    </a:ext>
                  </a:extLst>
                </a:gridCol>
              </a:tblGrid>
              <a:tr h="524078">
                <a:tc>
                  <a:txBody>
                    <a:bodyPr/>
                    <a:lstStyle/>
                    <a:p>
                      <a:pPr algn="ctr"/>
                      <a:r>
                        <a:rPr lang="tr-TR" sz="800" dirty="0">
                          <a:latin typeface="Verdana" panose="020B0604030504040204" pitchFamily="34" charset="0"/>
                          <a:ea typeface="Verdana" panose="020B0604030504040204" pitchFamily="34" charset="0"/>
                        </a:rPr>
                        <a:t>PROGRAM ADI</a:t>
                      </a:r>
                    </a:p>
                  </a:txBody>
                  <a:tcPr anchor="ctr"/>
                </a:tc>
                <a:tc>
                  <a:txBody>
                    <a:bodyPr/>
                    <a:lstStyle/>
                    <a:p>
                      <a:pPr algn="ctr"/>
                      <a:r>
                        <a:rPr lang="tr-TR" sz="800" dirty="0">
                          <a:latin typeface="Verdana" panose="020B0604030504040204" pitchFamily="34" charset="0"/>
                          <a:ea typeface="Verdana" panose="020B0604030504040204" pitchFamily="34" charset="0"/>
                        </a:rPr>
                        <a:t>AR-GE, ÜR-GE YAPAN FİRMALAR</a:t>
                      </a:r>
                    </a:p>
                  </a:txBody>
                  <a:tcPr anchor="ctr"/>
                </a:tc>
                <a:tc>
                  <a:txBody>
                    <a:bodyPr/>
                    <a:lstStyle/>
                    <a:p>
                      <a:pPr algn="ctr"/>
                      <a:r>
                        <a:rPr lang="tr-TR" sz="800" dirty="0">
                          <a:latin typeface="Verdana" panose="020B0604030504040204" pitchFamily="34" charset="0"/>
                          <a:ea typeface="Verdana" panose="020B0604030504040204" pitchFamily="34" charset="0"/>
                        </a:rPr>
                        <a:t>ÜRETİM &amp; İHRACAT KAPASİTESİNİ ARTIRMAK İSTEYEN FİRMALAR</a:t>
                      </a:r>
                    </a:p>
                  </a:txBody>
                  <a:tcPr anchor="ctr"/>
                </a:tc>
                <a:tc>
                  <a:txBody>
                    <a:bodyPr/>
                    <a:lstStyle/>
                    <a:p>
                      <a:pPr algn="ctr"/>
                      <a:r>
                        <a:rPr lang="tr-TR" sz="800" dirty="0">
                          <a:latin typeface="Verdana" panose="020B0604030504040204" pitchFamily="34" charset="0"/>
                          <a:ea typeface="Verdana" panose="020B0604030504040204" pitchFamily="34" charset="0"/>
                        </a:rPr>
                        <a:t>SIFIRDAN YATIRIM YAPACAK FİRMALAR</a:t>
                      </a:r>
                    </a:p>
                  </a:txBody>
                  <a:tcPr anchor="ctr"/>
                </a:tc>
                <a:tc>
                  <a:txBody>
                    <a:bodyPr/>
                    <a:lstStyle/>
                    <a:p>
                      <a:pPr algn="ctr"/>
                      <a:r>
                        <a:rPr lang="tr-TR" sz="800" dirty="0">
                          <a:latin typeface="Verdana" panose="020B0604030504040204" pitchFamily="34" charset="0"/>
                          <a:ea typeface="Verdana" panose="020B0604030504040204" pitchFamily="34" charset="0"/>
                        </a:rPr>
                        <a:t>YEŞİL VE TEMİZ ÜRETİM (KARBON ZERO) YATIRIMI YAPAN FİRMALAR</a:t>
                      </a:r>
                    </a:p>
                  </a:txBody>
                  <a:tcPr anchor="ctr"/>
                </a:tc>
                <a:tc>
                  <a:txBody>
                    <a:bodyPr/>
                    <a:lstStyle/>
                    <a:p>
                      <a:pPr algn="ctr"/>
                      <a:r>
                        <a:rPr lang="tr-TR" sz="800" dirty="0">
                          <a:latin typeface="Verdana" panose="020B0604030504040204" pitchFamily="34" charset="0"/>
                          <a:ea typeface="Verdana" panose="020B0604030504040204" pitchFamily="34" charset="0"/>
                        </a:rPr>
                        <a:t>DİJİTAL DÖNÜŞÜME İHTİYACI OLAN VE YATIRIM YAPACAK FİRMALAR</a:t>
                      </a:r>
                    </a:p>
                  </a:txBody>
                  <a:tcPr anchor="ctr"/>
                </a:tc>
                <a:extLst>
                  <a:ext uri="{0D108BD9-81ED-4DB2-BD59-A6C34878D82A}">
                    <a16:rowId xmlns:a16="http://schemas.microsoft.com/office/drawing/2014/main" val="1442122604"/>
                  </a:ext>
                </a:extLst>
              </a:tr>
              <a:tr h="524078">
                <a:tc>
                  <a:txBody>
                    <a:bodyPr/>
                    <a:lstStyle/>
                    <a:p>
                      <a:pPr algn="ctr"/>
                      <a:r>
                        <a:rPr lang="tr-TR" sz="800" b="1" dirty="0">
                          <a:latin typeface="Verdana" panose="020B0604030504040204" pitchFamily="34" charset="0"/>
                          <a:ea typeface="Verdana" panose="020B0604030504040204" pitchFamily="34" charset="0"/>
                        </a:rPr>
                        <a:t>TÜBİTAK 1507 &amp; 1501 &amp; 1707 DESTEK PROGRAMLARI</a:t>
                      </a:r>
                    </a:p>
                  </a:txBody>
                  <a:tcPr anchor="ctr"/>
                </a:tc>
                <a:tc>
                  <a:txBody>
                    <a:bodyPr/>
                    <a:lstStyle/>
                    <a:p>
                      <a:pPr algn="ctr"/>
                      <a:r>
                        <a:rPr lang="tr-TR" sz="800" b="1" dirty="0">
                          <a:latin typeface="Verdana" panose="020B0604030504040204" pitchFamily="34" charset="0"/>
                          <a:ea typeface="Verdana" panose="020B0604030504040204" pitchFamily="34" charset="0"/>
                        </a:rPr>
                        <a:t>✓</a:t>
                      </a:r>
                    </a:p>
                  </a:txBody>
                  <a:tcPr anchor="ctr"/>
                </a:tc>
                <a:tc>
                  <a:txBody>
                    <a:bodyPr/>
                    <a:lstStyle/>
                    <a:p>
                      <a:pPr algn="ctr"/>
                      <a:endParaRPr lang="tr-TR" sz="800" b="1" dirty="0">
                        <a:latin typeface="Verdana" panose="020B0604030504040204" pitchFamily="34" charset="0"/>
                        <a:ea typeface="Verdana" panose="020B0604030504040204" pitchFamily="34" charset="0"/>
                      </a:endParaRPr>
                    </a:p>
                  </a:txBody>
                  <a:tcPr anchor="ctr"/>
                </a:tc>
                <a:tc>
                  <a:txBody>
                    <a:bodyPr/>
                    <a:lstStyle/>
                    <a:p>
                      <a:pPr algn="ctr"/>
                      <a:endParaRPr lang="tr-TR" sz="800" b="1" dirty="0">
                        <a:latin typeface="Verdana" panose="020B0604030504040204" pitchFamily="34" charset="0"/>
                        <a:ea typeface="Verdana" panose="020B0604030504040204" pitchFamily="34" charset="0"/>
                      </a:endParaRPr>
                    </a:p>
                  </a:txBody>
                  <a:tcPr anchor="ctr"/>
                </a:tc>
                <a:tc>
                  <a:txBody>
                    <a:bodyPr/>
                    <a:lstStyle/>
                    <a:p>
                      <a:pPr algn="ctr"/>
                      <a:r>
                        <a:rPr lang="tr-TR" sz="800" b="1" i="0" dirty="0">
                          <a:solidFill>
                            <a:schemeClr val="dk1"/>
                          </a:solidFill>
                          <a:effectLst/>
                          <a:latin typeface="Verdana" panose="020B0604030504040204" pitchFamily="34" charset="0"/>
                          <a:ea typeface="Verdana" panose="020B0604030504040204" pitchFamily="34" charset="0"/>
                          <a:cs typeface="+mn-cs"/>
                        </a:rPr>
                        <a:t>✓</a:t>
                      </a:r>
                      <a:endParaRPr lang="tr-TR" sz="800" b="1" dirty="0">
                        <a:latin typeface="Verdana" panose="020B0604030504040204" pitchFamily="34" charset="0"/>
                        <a:ea typeface="Verdana" panose="020B0604030504040204" pitchFamily="34" charset="0"/>
                      </a:endParaRPr>
                    </a:p>
                  </a:txBody>
                  <a:tcPr anchor="ctr"/>
                </a:tc>
                <a:tc>
                  <a:txBody>
                    <a:bodyPr/>
                    <a:lstStyle/>
                    <a:p>
                      <a:pPr algn="ctr"/>
                      <a:endParaRPr lang="tr-TR" sz="8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3310437734"/>
                  </a:ext>
                </a:extLst>
              </a:tr>
              <a:tr h="524078">
                <a:tc>
                  <a:txBody>
                    <a:bodyPr/>
                    <a:lstStyle/>
                    <a:p>
                      <a:pPr algn="ctr"/>
                      <a:r>
                        <a:rPr lang="tr-TR" sz="800" b="1" dirty="0">
                          <a:latin typeface="Verdana" panose="020B0604030504040204" pitchFamily="34" charset="0"/>
                          <a:ea typeface="Verdana" panose="020B0604030504040204" pitchFamily="34" charset="0"/>
                        </a:rPr>
                        <a:t>TÜBİTAK YEŞİL SANAYİ PROJESİ DESTEK PROGRAMLARI</a:t>
                      </a:r>
                    </a:p>
                  </a:txBody>
                  <a:tcPr anchor="ctr"/>
                </a:tc>
                <a:tc>
                  <a:txBody>
                    <a:bodyPr/>
                    <a:lstStyle/>
                    <a:p>
                      <a:pPr algn="ctr"/>
                      <a:r>
                        <a:rPr lang="tr-TR" sz="800" b="1" i="0" dirty="0">
                          <a:solidFill>
                            <a:schemeClr val="dk1"/>
                          </a:solidFill>
                          <a:effectLst/>
                          <a:latin typeface="Verdana" panose="020B0604030504040204" pitchFamily="34" charset="0"/>
                          <a:ea typeface="Verdana" panose="020B0604030504040204" pitchFamily="34" charset="0"/>
                          <a:cs typeface="+mn-cs"/>
                        </a:rPr>
                        <a:t>✓</a:t>
                      </a:r>
                      <a:endParaRPr lang="tr-TR" sz="800" b="1" dirty="0">
                        <a:latin typeface="Verdana" panose="020B0604030504040204" pitchFamily="34" charset="0"/>
                        <a:ea typeface="Verdana" panose="020B0604030504040204" pitchFamily="34" charset="0"/>
                      </a:endParaRPr>
                    </a:p>
                  </a:txBody>
                  <a:tcPr anchor="ctr"/>
                </a:tc>
                <a:tc>
                  <a:txBody>
                    <a:bodyPr/>
                    <a:lstStyle/>
                    <a:p>
                      <a:pPr algn="ctr"/>
                      <a:endParaRPr lang="tr-TR" sz="800" b="1" dirty="0">
                        <a:latin typeface="Verdana" panose="020B0604030504040204" pitchFamily="34" charset="0"/>
                        <a:ea typeface="Verdana" panose="020B0604030504040204" pitchFamily="34" charset="0"/>
                      </a:endParaRPr>
                    </a:p>
                  </a:txBody>
                  <a:tcPr anchor="ctr"/>
                </a:tc>
                <a:tc>
                  <a:txBody>
                    <a:bodyPr/>
                    <a:lstStyle/>
                    <a:p>
                      <a:pPr algn="ctr"/>
                      <a:endParaRPr lang="tr-TR" sz="800" b="1" dirty="0">
                        <a:latin typeface="Verdana" panose="020B0604030504040204" pitchFamily="34" charset="0"/>
                        <a:ea typeface="Verdana" panose="020B0604030504040204" pitchFamily="34" charset="0"/>
                      </a:endParaRPr>
                    </a:p>
                  </a:txBody>
                  <a:tcPr anchor="ctr"/>
                </a:tc>
                <a:tc>
                  <a:txBody>
                    <a:bodyPr/>
                    <a:lstStyle/>
                    <a:p>
                      <a:pPr algn="ctr"/>
                      <a:r>
                        <a:rPr lang="tr-TR" sz="800" b="1" i="0" dirty="0">
                          <a:solidFill>
                            <a:schemeClr val="dk1"/>
                          </a:solidFill>
                          <a:effectLst/>
                          <a:latin typeface="Verdana" panose="020B0604030504040204" pitchFamily="34" charset="0"/>
                          <a:ea typeface="Verdana" panose="020B0604030504040204" pitchFamily="34" charset="0"/>
                          <a:cs typeface="+mn-cs"/>
                        </a:rPr>
                        <a:t>✓</a:t>
                      </a:r>
                      <a:endParaRPr lang="tr-TR" sz="800" b="1" dirty="0">
                        <a:latin typeface="Verdana" panose="020B0604030504040204" pitchFamily="34" charset="0"/>
                        <a:ea typeface="Verdana" panose="020B0604030504040204" pitchFamily="34" charset="0"/>
                      </a:endParaRPr>
                    </a:p>
                  </a:txBody>
                  <a:tcPr anchor="ctr"/>
                </a:tc>
                <a:tc>
                  <a:txBody>
                    <a:bodyPr/>
                    <a:lstStyle/>
                    <a:p>
                      <a:pPr algn="ctr"/>
                      <a:r>
                        <a:rPr lang="tr-TR" sz="800" b="1" i="0" dirty="0">
                          <a:solidFill>
                            <a:schemeClr val="dk1"/>
                          </a:solidFill>
                          <a:effectLst/>
                          <a:latin typeface="Verdana" panose="020B0604030504040204" pitchFamily="34" charset="0"/>
                          <a:ea typeface="Verdana" panose="020B0604030504040204" pitchFamily="34" charset="0"/>
                          <a:cs typeface="+mn-cs"/>
                        </a:rPr>
                        <a:t>✓</a:t>
                      </a:r>
                      <a:endParaRPr lang="tr-TR" sz="8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1798314957"/>
                  </a:ext>
                </a:extLst>
              </a:tr>
              <a:tr h="524078">
                <a:tc>
                  <a:txBody>
                    <a:bodyPr/>
                    <a:lstStyle/>
                    <a:p>
                      <a:pPr algn="ctr"/>
                      <a:r>
                        <a:rPr lang="tr-TR" sz="800" b="1" dirty="0">
                          <a:latin typeface="Verdana" panose="020B0604030504040204" pitchFamily="34" charset="0"/>
                          <a:ea typeface="Verdana" panose="020B0604030504040204" pitchFamily="34" charset="0"/>
                        </a:rPr>
                        <a:t>KOSGEB GİRİŞİMCİLİK DESTEK PROGRAMLARI</a:t>
                      </a:r>
                    </a:p>
                  </a:txBody>
                  <a:tcPr anchor="ctr"/>
                </a:tc>
                <a:tc>
                  <a:txBody>
                    <a:bodyPr/>
                    <a:lstStyle/>
                    <a:p>
                      <a:pPr algn="ctr"/>
                      <a:endParaRPr lang="tr-TR" sz="800" b="1"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800" b="1" i="0" dirty="0">
                          <a:solidFill>
                            <a:schemeClr val="dk1"/>
                          </a:solidFill>
                          <a:effectLst/>
                          <a:latin typeface="Verdana" panose="020B0604030504040204" pitchFamily="34" charset="0"/>
                          <a:ea typeface="Verdana" panose="020B0604030504040204" pitchFamily="34" charset="0"/>
                          <a:cs typeface="+mn-cs"/>
                        </a:rPr>
                        <a:t>✓</a:t>
                      </a:r>
                      <a:endParaRPr kumimoji="0" lang="tr-TR" sz="800" b="1"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txBody>
                  <a:tcPr anchor="ctr"/>
                </a:tc>
                <a:tc>
                  <a:txBody>
                    <a:bodyPr/>
                    <a:lstStyle/>
                    <a:p>
                      <a:pPr algn="ctr"/>
                      <a:r>
                        <a:rPr lang="tr-TR" sz="800" b="1" i="0" dirty="0">
                          <a:solidFill>
                            <a:schemeClr val="dk1"/>
                          </a:solidFill>
                          <a:effectLst/>
                          <a:latin typeface="Verdana" panose="020B0604030504040204" pitchFamily="34" charset="0"/>
                          <a:ea typeface="Verdana" panose="020B0604030504040204" pitchFamily="34" charset="0"/>
                          <a:cs typeface="+mn-cs"/>
                        </a:rPr>
                        <a:t>✓</a:t>
                      </a:r>
                      <a:endParaRPr lang="tr-TR" sz="800" b="1" dirty="0">
                        <a:latin typeface="Verdana" panose="020B0604030504040204" pitchFamily="34" charset="0"/>
                        <a:ea typeface="Verdana" panose="020B0604030504040204" pitchFamily="34" charset="0"/>
                      </a:endParaRPr>
                    </a:p>
                  </a:txBody>
                  <a:tcPr anchor="ctr"/>
                </a:tc>
                <a:tc>
                  <a:txBody>
                    <a:bodyPr/>
                    <a:lstStyle/>
                    <a:p>
                      <a:pPr algn="ctr"/>
                      <a:endParaRPr lang="tr-TR" sz="800" b="1" dirty="0">
                        <a:latin typeface="Verdana" panose="020B0604030504040204" pitchFamily="34" charset="0"/>
                        <a:ea typeface="Verdana" panose="020B0604030504040204" pitchFamily="34" charset="0"/>
                      </a:endParaRPr>
                    </a:p>
                  </a:txBody>
                  <a:tcPr anchor="ctr"/>
                </a:tc>
                <a:tc>
                  <a:txBody>
                    <a:bodyPr/>
                    <a:lstStyle/>
                    <a:p>
                      <a:pPr algn="ctr"/>
                      <a:endParaRPr lang="tr-TR" sz="8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3998350195"/>
                  </a:ext>
                </a:extLst>
              </a:tr>
              <a:tr h="744743">
                <a:tc>
                  <a:txBody>
                    <a:bodyPr/>
                    <a:lstStyle/>
                    <a:p>
                      <a:pPr algn="ctr"/>
                      <a:r>
                        <a:rPr lang="tr-TR" sz="800" b="1" dirty="0">
                          <a:latin typeface="Verdana" panose="020B0604030504040204" pitchFamily="34" charset="0"/>
                          <a:ea typeface="Verdana" panose="020B0604030504040204" pitchFamily="34" charset="0"/>
                        </a:rPr>
                        <a:t>KOSGEB YEŞİL SANAYİ DESTEK PROGRAMLARI (GES+VERİMLİ KAYNAK KULLANIMI)</a:t>
                      </a:r>
                    </a:p>
                  </a:txBody>
                  <a:tcPr anchor="ctr"/>
                </a:tc>
                <a:tc>
                  <a:txBody>
                    <a:bodyPr/>
                    <a:lstStyle/>
                    <a:p>
                      <a:pPr algn="ctr"/>
                      <a:endParaRPr lang="tr-TR" sz="800" b="1"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800" b="1"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txBody>
                  <a:tcPr anchor="ctr"/>
                </a:tc>
                <a:tc>
                  <a:txBody>
                    <a:bodyPr/>
                    <a:lstStyle/>
                    <a:p>
                      <a:pPr algn="ctr"/>
                      <a:endParaRPr lang="tr-TR" sz="800" b="1" dirty="0">
                        <a:latin typeface="Verdana" panose="020B0604030504040204" pitchFamily="34" charset="0"/>
                        <a:ea typeface="Verdana" panose="020B0604030504040204" pitchFamily="34" charset="0"/>
                      </a:endParaRPr>
                    </a:p>
                  </a:txBody>
                  <a:tcPr anchor="ctr"/>
                </a:tc>
                <a:tc>
                  <a:txBody>
                    <a:bodyPr/>
                    <a:lstStyle/>
                    <a:p>
                      <a:pPr algn="ctr"/>
                      <a:r>
                        <a:rPr lang="tr-TR" sz="800" b="1" i="0" dirty="0">
                          <a:solidFill>
                            <a:schemeClr val="dk1"/>
                          </a:solidFill>
                          <a:effectLst/>
                          <a:latin typeface="Verdana" panose="020B0604030504040204" pitchFamily="34" charset="0"/>
                          <a:ea typeface="Verdana" panose="020B0604030504040204" pitchFamily="34" charset="0"/>
                          <a:cs typeface="+mn-cs"/>
                        </a:rPr>
                        <a:t>✓</a:t>
                      </a:r>
                      <a:endParaRPr lang="tr-TR" sz="800" b="1" dirty="0">
                        <a:latin typeface="Verdana" panose="020B0604030504040204" pitchFamily="34" charset="0"/>
                        <a:ea typeface="Verdana" panose="020B0604030504040204" pitchFamily="34" charset="0"/>
                      </a:endParaRPr>
                    </a:p>
                  </a:txBody>
                  <a:tcPr anchor="ctr"/>
                </a:tc>
                <a:tc>
                  <a:txBody>
                    <a:bodyPr/>
                    <a:lstStyle/>
                    <a:p>
                      <a:pPr algn="ctr"/>
                      <a:r>
                        <a:rPr lang="tr-TR" sz="800" b="1" i="0" dirty="0">
                          <a:solidFill>
                            <a:schemeClr val="dk1"/>
                          </a:solidFill>
                          <a:effectLst/>
                          <a:latin typeface="Verdana" panose="020B0604030504040204" pitchFamily="34" charset="0"/>
                          <a:ea typeface="Verdana" panose="020B0604030504040204" pitchFamily="34" charset="0"/>
                          <a:cs typeface="+mn-cs"/>
                        </a:rPr>
                        <a:t>✓</a:t>
                      </a:r>
                      <a:endParaRPr lang="tr-TR" sz="8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3669486387"/>
                  </a:ext>
                </a:extLst>
              </a:tr>
              <a:tr h="524078">
                <a:tc>
                  <a:txBody>
                    <a:bodyPr/>
                    <a:lstStyle/>
                    <a:p>
                      <a:pPr algn="ctr"/>
                      <a:r>
                        <a:rPr lang="tr-TR" sz="800" b="1" dirty="0">
                          <a:latin typeface="Verdana" panose="020B0604030504040204" pitchFamily="34" charset="0"/>
                          <a:ea typeface="Verdana" panose="020B0604030504040204" pitchFamily="34" charset="0"/>
                        </a:rPr>
                        <a:t>KOSGEB TEKNOYATIRIM DESTEK PROGRAMI</a:t>
                      </a:r>
                    </a:p>
                  </a:txBody>
                  <a:tcPr anchor="ctr"/>
                </a:tc>
                <a:tc>
                  <a:txBody>
                    <a:bodyPr/>
                    <a:lstStyle/>
                    <a:p>
                      <a:pPr algn="ctr"/>
                      <a:endParaRPr lang="tr-TR" sz="800" b="1"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800" b="1" i="0" dirty="0">
                          <a:solidFill>
                            <a:schemeClr val="dk1"/>
                          </a:solidFill>
                          <a:effectLst/>
                          <a:latin typeface="Verdana" panose="020B0604030504040204" pitchFamily="34" charset="0"/>
                          <a:ea typeface="Verdana" panose="020B0604030504040204" pitchFamily="34" charset="0"/>
                          <a:cs typeface="+mn-cs"/>
                        </a:rPr>
                        <a:t>✓</a:t>
                      </a:r>
                      <a:endParaRPr kumimoji="0" lang="tr-TR" sz="800" b="1"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txBody>
                  <a:tcPr anchor="ctr"/>
                </a:tc>
                <a:tc>
                  <a:txBody>
                    <a:bodyPr/>
                    <a:lstStyle/>
                    <a:p>
                      <a:pPr algn="ctr"/>
                      <a:r>
                        <a:rPr lang="tr-TR" sz="800" b="1" i="0" dirty="0">
                          <a:solidFill>
                            <a:schemeClr val="dk1"/>
                          </a:solidFill>
                          <a:effectLst/>
                          <a:latin typeface="Verdana" panose="020B0604030504040204" pitchFamily="34" charset="0"/>
                          <a:ea typeface="Verdana" panose="020B0604030504040204" pitchFamily="34" charset="0"/>
                          <a:cs typeface="+mn-cs"/>
                        </a:rPr>
                        <a:t>✓</a:t>
                      </a:r>
                      <a:endParaRPr lang="tr-TR" sz="800" b="1" dirty="0">
                        <a:latin typeface="Verdana" panose="020B0604030504040204" pitchFamily="34" charset="0"/>
                        <a:ea typeface="Verdana" panose="020B0604030504040204" pitchFamily="34" charset="0"/>
                      </a:endParaRPr>
                    </a:p>
                  </a:txBody>
                  <a:tcPr anchor="ctr"/>
                </a:tc>
                <a:tc>
                  <a:txBody>
                    <a:bodyPr/>
                    <a:lstStyle/>
                    <a:p>
                      <a:pPr algn="ctr"/>
                      <a:endParaRPr lang="tr-TR" sz="800" b="1" dirty="0">
                        <a:latin typeface="Verdana" panose="020B0604030504040204" pitchFamily="34" charset="0"/>
                        <a:ea typeface="Verdana" panose="020B0604030504040204" pitchFamily="34" charset="0"/>
                      </a:endParaRPr>
                    </a:p>
                  </a:txBody>
                  <a:tcPr anchor="ctr"/>
                </a:tc>
                <a:tc>
                  <a:txBody>
                    <a:bodyPr/>
                    <a:lstStyle/>
                    <a:p>
                      <a:pPr algn="ctr"/>
                      <a:endParaRPr lang="tr-TR" sz="8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2680446671"/>
                  </a:ext>
                </a:extLst>
              </a:tr>
              <a:tr h="303414">
                <a:tc>
                  <a:txBody>
                    <a:bodyPr/>
                    <a:lstStyle/>
                    <a:p>
                      <a:pPr algn="ctr"/>
                      <a:r>
                        <a:rPr lang="tr-TR" sz="800" b="1" dirty="0">
                          <a:latin typeface="Verdana" panose="020B0604030504040204" pitchFamily="34" charset="0"/>
                          <a:ea typeface="Verdana" panose="020B0604030504040204" pitchFamily="34" charset="0"/>
                        </a:rPr>
                        <a:t>KTZ DESTEK PROGRAMI</a:t>
                      </a:r>
                    </a:p>
                  </a:txBody>
                  <a:tcPr anchor="ctr"/>
                </a:tc>
                <a:tc>
                  <a:txBody>
                    <a:bodyPr/>
                    <a:lstStyle/>
                    <a:p>
                      <a:pPr algn="ctr"/>
                      <a:endParaRPr lang="tr-TR" sz="800" b="1"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800" b="1" i="0" dirty="0">
                          <a:solidFill>
                            <a:schemeClr val="dk1"/>
                          </a:solidFill>
                          <a:effectLst/>
                          <a:latin typeface="Verdana" panose="020B0604030504040204" pitchFamily="34" charset="0"/>
                          <a:ea typeface="Verdana" panose="020B0604030504040204" pitchFamily="34" charset="0"/>
                          <a:cs typeface="+mn-cs"/>
                        </a:rPr>
                        <a:t>✓</a:t>
                      </a:r>
                      <a:endParaRPr kumimoji="0" lang="tr-TR" sz="800" b="1"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txBody>
                  <a:tcPr anchor="ctr"/>
                </a:tc>
                <a:tc>
                  <a:txBody>
                    <a:bodyPr/>
                    <a:lstStyle/>
                    <a:p>
                      <a:pPr algn="ctr"/>
                      <a:endParaRPr lang="tr-TR" sz="800" b="1" dirty="0">
                        <a:latin typeface="Verdana" panose="020B0604030504040204" pitchFamily="34" charset="0"/>
                        <a:ea typeface="Verdana" panose="020B0604030504040204" pitchFamily="34" charset="0"/>
                      </a:endParaRPr>
                    </a:p>
                  </a:txBody>
                  <a:tcPr anchor="ctr"/>
                </a:tc>
                <a:tc>
                  <a:txBody>
                    <a:bodyPr/>
                    <a:lstStyle/>
                    <a:p>
                      <a:pPr algn="ctr"/>
                      <a:r>
                        <a:rPr lang="tr-TR" sz="800" b="1" i="0" dirty="0">
                          <a:solidFill>
                            <a:schemeClr val="dk1"/>
                          </a:solidFill>
                          <a:effectLst/>
                          <a:latin typeface="Verdana" panose="020B0604030504040204" pitchFamily="34" charset="0"/>
                          <a:ea typeface="Verdana" panose="020B0604030504040204" pitchFamily="34" charset="0"/>
                          <a:cs typeface="+mn-cs"/>
                        </a:rPr>
                        <a:t>✓ </a:t>
                      </a:r>
                    </a:p>
                    <a:p>
                      <a:pPr algn="ctr"/>
                      <a:r>
                        <a:rPr lang="tr-TR" sz="800" b="1" i="0" dirty="0">
                          <a:solidFill>
                            <a:schemeClr val="dk1"/>
                          </a:solidFill>
                          <a:effectLst/>
                          <a:latin typeface="Verdana" panose="020B0604030504040204" pitchFamily="34" charset="0"/>
                          <a:ea typeface="Verdana" panose="020B0604030504040204" pitchFamily="34" charset="0"/>
                          <a:cs typeface="+mn-cs"/>
                        </a:rPr>
                        <a:t>(ÜRÜN BAZLI)</a:t>
                      </a:r>
                      <a:endParaRPr lang="tr-TR" sz="800" b="1" dirty="0">
                        <a:latin typeface="Verdana" panose="020B0604030504040204" pitchFamily="34" charset="0"/>
                        <a:ea typeface="Verdana" panose="020B0604030504040204" pitchFamily="34" charset="0"/>
                      </a:endParaRPr>
                    </a:p>
                  </a:txBody>
                  <a:tcPr anchor="ctr"/>
                </a:tc>
                <a:tc>
                  <a:txBody>
                    <a:bodyPr/>
                    <a:lstStyle/>
                    <a:p>
                      <a:pPr algn="ctr"/>
                      <a:endParaRPr lang="tr-TR" sz="8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3386340596"/>
                  </a:ext>
                </a:extLst>
              </a:tr>
              <a:tr h="634410">
                <a:tc>
                  <a:txBody>
                    <a:bodyPr/>
                    <a:lstStyle/>
                    <a:p>
                      <a:pPr algn="ctr"/>
                      <a:r>
                        <a:rPr lang="tr-TR" sz="800" b="1" dirty="0">
                          <a:latin typeface="Verdana" panose="020B0604030504040204" pitchFamily="34" charset="0"/>
                          <a:ea typeface="Verdana" panose="020B0604030504040204" pitchFamily="34" charset="0"/>
                        </a:rPr>
                        <a:t>AR-GE &amp; TASARIM MERKEZLERİ VE TEKNOPARK TEŞVİK PROGRAMLARI</a:t>
                      </a:r>
                    </a:p>
                  </a:txBody>
                  <a:tcPr anchor="ctr"/>
                </a:tc>
                <a:tc>
                  <a:txBody>
                    <a:bodyPr/>
                    <a:lstStyle/>
                    <a:p>
                      <a:pPr algn="ctr"/>
                      <a:r>
                        <a:rPr lang="tr-TR" sz="800" b="1" i="0" dirty="0">
                          <a:solidFill>
                            <a:schemeClr val="dk1"/>
                          </a:solidFill>
                          <a:effectLst/>
                          <a:latin typeface="Verdana" panose="020B0604030504040204" pitchFamily="34" charset="0"/>
                          <a:ea typeface="Verdana" panose="020B0604030504040204" pitchFamily="34" charset="0"/>
                          <a:cs typeface="+mn-cs"/>
                        </a:rPr>
                        <a:t>✓</a:t>
                      </a:r>
                      <a:endParaRPr lang="tr-TR" sz="800" b="1"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800" b="1"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txBody>
                  <a:tcPr anchor="ctr"/>
                </a:tc>
                <a:tc>
                  <a:txBody>
                    <a:bodyPr/>
                    <a:lstStyle/>
                    <a:p>
                      <a:pPr algn="ctr"/>
                      <a:r>
                        <a:rPr lang="tr-TR" sz="800" b="1" i="0" dirty="0">
                          <a:solidFill>
                            <a:schemeClr val="dk1"/>
                          </a:solidFill>
                          <a:effectLst/>
                          <a:latin typeface="Verdana" panose="020B0604030504040204" pitchFamily="34" charset="0"/>
                          <a:ea typeface="Verdana" panose="020B0604030504040204" pitchFamily="34" charset="0"/>
                          <a:cs typeface="+mn-cs"/>
                        </a:rPr>
                        <a:t>✓ </a:t>
                      </a:r>
                    </a:p>
                    <a:p>
                      <a:pPr algn="ctr"/>
                      <a:r>
                        <a:rPr lang="tr-TR" sz="800" b="1" i="0" dirty="0">
                          <a:solidFill>
                            <a:schemeClr val="dk1"/>
                          </a:solidFill>
                          <a:effectLst/>
                          <a:latin typeface="Verdana" panose="020B0604030504040204" pitchFamily="34" charset="0"/>
                          <a:ea typeface="Verdana" panose="020B0604030504040204" pitchFamily="34" charset="0"/>
                          <a:cs typeface="+mn-cs"/>
                        </a:rPr>
                        <a:t>(TEKNOPARK)</a:t>
                      </a:r>
                      <a:endParaRPr lang="tr-TR" sz="800" b="1" dirty="0">
                        <a:latin typeface="Verdana" panose="020B0604030504040204" pitchFamily="34" charset="0"/>
                        <a:ea typeface="Verdana" panose="020B0604030504040204" pitchFamily="34" charset="0"/>
                      </a:endParaRPr>
                    </a:p>
                  </a:txBody>
                  <a:tcPr anchor="ctr"/>
                </a:tc>
                <a:tc>
                  <a:txBody>
                    <a:bodyPr/>
                    <a:lstStyle/>
                    <a:p>
                      <a:pPr algn="ctr"/>
                      <a:endParaRPr lang="tr-TR" sz="800" b="1" dirty="0">
                        <a:latin typeface="Verdana" panose="020B0604030504040204" pitchFamily="34" charset="0"/>
                        <a:ea typeface="Verdana" panose="020B0604030504040204" pitchFamily="34" charset="0"/>
                      </a:endParaRPr>
                    </a:p>
                  </a:txBody>
                  <a:tcPr anchor="ctr"/>
                </a:tc>
                <a:tc>
                  <a:txBody>
                    <a:bodyPr/>
                    <a:lstStyle/>
                    <a:p>
                      <a:pPr algn="ctr"/>
                      <a:endParaRPr lang="tr-TR" sz="8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3769015716"/>
                  </a:ext>
                </a:extLst>
              </a:tr>
              <a:tr h="356247">
                <a:tc>
                  <a:txBody>
                    <a:bodyPr/>
                    <a:lstStyle/>
                    <a:p>
                      <a:pPr algn="ctr"/>
                      <a:r>
                        <a:rPr lang="tr-TR" sz="800" b="1" dirty="0">
                          <a:latin typeface="Verdana" panose="020B0604030504040204" pitchFamily="34" charset="0"/>
                          <a:ea typeface="Verdana" panose="020B0604030504040204" pitchFamily="34" charset="0"/>
                        </a:rPr>
                        <a:t>YATIRIM TEŞVİK PROGRAMI</a:t>
                      </a:r>
                    </a:p>
                  </a:txBody>
                  <a:tcPr anchor="ctr"/>
                </a:tc>
                <a:tc>
                  <a:txBody>
                    <a:bodyPr/>
                    <a:lstStyle/>
                    <a:p>
                      <a:pPr algn="ctr"/>
                      <a:r>
                        <a:rPr lang="tr-TR" sz="800" b="1" i="0" dirty="0">
                          <a:solidFill>
                            <a:schemeClr val="dk1"/>
                          </a:solidFill>
                          <a:effectLst/>
                          <a:latin typeface="Verdana" panose="020B0604030504040204" pitchFamily="34" charset="0"/>
                          <a:ea typeface="Verdana" panose="020B0604030504040204" pitchFamily="34" charset="0"/>
                          <a:cs typeface="+mn-cs"/>
                        </a:rPr>
                        <a:t>✓</a:t>
                      </a:r>
                      <a:endParaRPr lang="tr-TR" sz="800" b="1"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800" b="1" i="0" dirty="0">
                          <a:solidFill>
                            <a:schemeClr val="dk1"/>
                          </a:solidFill>
                          <a:effectLst/>
                          <a:latin typeface="Verdana" panose="020B0604030504040204" pitchFamily="34" charset="0"/>
                          <a:ea typeface="Verdana" panose="020B0604030504040204" pitchFamily="34" charset="0"/>
                          <a:cs typeface="+mn-cs"/>
                        </a:rPr>
                        <a:t>✓</a:t>
                      </a:r>
                      <a:endParaRPr kumimoji="0" lang="tr-TR" sz="800" b="1"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txBody>
                  <a:tcPr anchor="ctr"/>
                </a:tc>
                <a:tc>
                  <a:txBody>
                    <a:bodyPr/>
                    <a:lstStyle/>
                    <a:p>
                      <a:pPr algn="ctr"/>
                      <a:r>
                        <a:rPr lang="tr-TR" sz="800" b="1" i="0" dirty="0">
                          <a:solidFill>
                            <a:schemeClr val="dk1"/>
                          </a:solidFill>
                          <a:effectLst/>
                          <a:latin typeface="Verdana" panose="020B0604030504040204" pitchFamily="34" charset="0"/>
                          <a:ea typeface="Verdana" panose="020B0604030504040204" pitchFamily="34" charset="0"/>
                          <a:cs typeface="+mn-cs"/>
                        </a:rPr>
                        <a:t>✓</a:t>
                      </a:r>
                      <a:endParaRPr lang="tr-TR" sz="800" b="1" dirty="0">
                        <a:latin typeface="Verdana" panose="020B0604030504040204" pitchFamily="34" charset="0"/>
                        <a:ea typeface="Verdana" panose="020B0604030504040204" pitchFamily="34" charset="0"/>
                      </a:endParaRPr>
                    </a:p>
                  </a:txBody>
                  <a:tcPr anchor="ctr"/>
                </a:tc>
                <a:tc>
                  <a:txBody>
                    <a:bodyPr/>
                    <a:lstStyle/>
                    <a:p>
                      <a:pPr algn="ctr"/>
                      <a:endParaRPr lang="tr-TR" sz="800" b="1" dirty="0">
                        <a:latin typeface="Verdana" panose="020B0604030504040204" pitchFamily="34" charset="0"/>
                        <a:ea typeface="Verdana" panose="020B0604030504040204" pitchFamily="34" charset="0"/>
                      </a:endParaRPr>
                    </a:p>
                  </a:txBody>
                  <a:tcPr anchor="ctr"/>
                </a:tc>
                <a:tc>
                  <a:txBody>
                    <a:bodyPr/>
                    <a:lstStyle/>
                    <a:p>
                      <a:pPr algn="ctr"/>
                      <a:endParaRPr lang="tr-TR" sz="8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3887534440"/>
                  </a:ext>
                </a:extLst>
              </a:tr>
            </a:tbl>
          </a:graphicData>
        </a:graphic>
      </p:graphicFrame>
    </p:spTree>
    <p:extLst>
      <p:ext uri="{BB962C8B-B14F-4D97-AF65-F5344CB8AC3E}">
        <p14:creationId xmlns:p14="http://schemas.microsoft.com/office/powerpoint/2010/main" val="163887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41EC1-1A87-ADF4-70FD-3F1A28E2110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1A1B614-DA3C-1FF9-F334-346430BAE90A}"/>
              </a:ext>
            </a:extLst>
          </p:cNvPr>
          <p:cNvSpPr txBox="1"/>
          <p:nvPr/>
        </p:nvSpPr>
        <p:spPr>
          <a:xfrm>
            <a:off x="475791" y="1234148"/>
            <a:ext cx="10745928" cy="6415218"/>
          </a:xfrm>
          <a:prstGeom prst="rect">
            <a:avLst/>
          </a:prstGeom>
        </p:spPr>
        <p:txBody>
          <a:bodyPr vert="horz" wrap="square" lIns="0" tIns="13335" rIns="0" bIns="0" rtlCol="0">
            <a:spAutoFit/>
          </a:bodyPr>
          <a:lstStyle/>
          <a:p>
            <a:pPr marL="12700" algn="just">
              <a:lnSpc>
                <a:spcPct val="100000"/>
              </a:lnSpc>
              <a:spcBef>
                <a:spcPts val="105"/>
              </a:spcBef>
            </a:pPr>
            <a:r>
              <a:rPr lang="tr-TR" sz="1600" b="1" spc="-80" dirty="0">
                <a:solidFill>
                  <a:srgbClr val="440099"/>
                </a:solidFill>
                <a:latin typeface="Arial" panose="020B0604020202020204" pitchFamily="34" charset="0"/>
                <a:cs typeface="Arial" panose="020B0604020202020204" pitchFamily="34" charset="0"/>
              </a:rPr>
              <a:t>6.   HİBE VE TEŞVİK PROGRAMLARI UYGULAMA SÜREÇLERİ </a:t>
            </a:r>
          </a:p>
          <a:p>
            <a:pPr marL="241300" indent="-228600" algn="just">
              <a:lnSpc>
                <a:spcPct val="100000"/>
              </a:lnSpc>
              <a:spcBef>
                <a:spcPts val="105"/>
              </a:spcBef>
              <a:buAutoNum type="arabicPeriod" startAt="5"/>
            </a:pPr>
            <a:endParaRPr lang="tr-TR" sz="1600" b="1" spc="-80" dirty="0">
              <a:solidFill>
                <a:srgbClr val="440099"/>
              </a:solidFill>
              <a:latin typeface="Arial" panose="020B0604020202020204" pitchFamily="34" charset="0"/>
              <a:cs typeface="Arial" panose="020B0604020202020204" pitchFamily="34" charset="0"/>
            </a:endParaRPr>
          </a:p>
          <a:p>
            <a:pPr marL="241300" indent="-228600" algn="just">
              <a:lnSpc>
                <a:spcPct val="100000"/>
              </a:lnSpc>
              <a:spcBef>
                <a:spcPts val="105"/>
              </a:spcBef>
              <a:buAutoNum type="arabicPeriod" startAt="5"/>
            </a:pPr>
            <a:endParaRPr lang="tr-TR" sz="1600" b="1" spc="-80" dirty="0">
              <a:solidFill>
                <a:srgbClr val="440099"/>
              </a:solidFill>
              <a:latin typeface="Arial" panose="020B0604020202020204" pitchFamily="34" charset="0"/>
              <a:cs typeface="Arial" panose="020B0604020202020204" pitchFamily="34" charset="0"/>
            </a:endParaRPr>
          </a:p>
          <a:p>
            <a:pPr marL="355600" indent="-342900" algn="just">
              <a:lnSpc>
                <a:spcPct val="100000"/>
              </a:lnSpc>
              <a:spcBef>
                <a:spcPts val="105"/>
              </a:spcBef>
              <a:buFont typeface="+mj-lt"/>
              <a:buAutoNum type="alphaUcPeriod"/>
            </a:pPr>
            <a:r>
              <a:rPr lang="tr-TR" sz="1600" b="1" spc="-80" dirty="0">
                <a:solidFill>
                  <a:srgbClr val="440099"/>
                </a:solidFill>
                <a:latin typeface="Arial" panose="020B0604020202020204" pitchFamily="34" charset="0"/>
                <a:cs typeface="Arial" panose="020B0604020202020204" pitchFamily="34" charset="0"/>
              </a:rPr>
              <a:t>PROGRAM UYGUNLUĞU VE BAŞVURU SÜREÇLERİ </a:t>
            </a:r>
          </a:p>
          <a:p>
            <a:pPr marL="355600" indent="-342900" algn="just">
              <a:lnSpc>
                <a:spcPct val="100000"/>
              </a:lnSpc>
              <a:spcBef>
                <a:spcPts val="105"/>
              </a:spcBef>
              <a:buFont typeface="+mj-lt"/>
              <a:buAutoNum type="alphaUcPeriod"/>
            </a:pPr>
            <a:endParaRPr lang="tr-TR" sz="1600" b="1" spc="-80" dirty="0">
              <a:solidFill>
                <a:srgbClr val="440099"/>
              </a:solidFill>
              <a:latin typeface="Arial" panose="020B0604020202020204" pitchFamily="34" charset="0"/>
              <a:cs typeface="Arial" panose="020B0604020202020204" pitchFamily="34" charset="0"/>
            </a:endParaRPr>
          </a:p>
          <a:p>
            <a:pPr marL="298450" indent="-285750" algn="just">
              <a:lnSpc>
                <a:spcPct val="100000"/>
              </a:lnSpc>
              <a:spcBef>
                <a:spcPts val="105"/>
              </a:spcBef>
              <a:buFont typeface="Wingdings" panose="05000000000000000000" pitchFamily="2" charset="2"/>
              <a:buChar char="ü"/>
            </a:pPr>
            <a:r>
              <a:rPr lang="tr-TR" sz="1600" spc="-80" dirty="0">
                <a:solidFill>
                  <a:schemeClr val="tx1"/>
                </a:solidFill>
                <a:latin typeface="Arial" panose="020B0604020202020204" pitchFamily="34" charset="0"/>
                <a:cs typeface="Arial" panose="020B0604020202020204" pitchFamily="34" charset="0"/>
              </a:rPr>
              <a:t>Başvuru süreci (Başvuru formu ve bütçenin hazırlanması)</a:t>
            </a:r>
          </a:p>
          <a:p>
            <a:pPr marL="298450" indent="-285750" algn="just">
              <a:lnSpc>
                <a:spcPct val="100000"/>
              </a:lnSpc>
              <a:spcBef>
                <a:spcPts val="105"/>
              </a:spcBef>
              <a:buFont typeface="Wingdings" panose="05000000000000000000" pitchFamily="2" charset="2"/>
              <a:buChar char="ü"/>
            </a:pPr>
            <a:r>
              <a:rPr lang="tr-TR" sz="1600" spc="-80" dirty="0">
                <a:solidFill>
                  <a:schemeClr val="tx1"/>
                </a:solidFill>
                <a:latin typeface="Arial" panose="020B0604020202020204" pitchFamily="34" charset="0"/>
                <a:cs typeface="Arial" panose="020B0604020202020204" pitchFamily="34" charset="0"/>
              </a:rPr>
              <a:t>Değerlendirme süreci (Başvuru yapılan kurumun incelemesi)</a:t>
            </a:r>
          </a:p>
          <a:p>
            <a:pPr marL="298450" indent="-285750" algn="just">
              <a:lnSpc>
                <a:spcPct val="100000"/>
              </a:lnSpc>
              <a:spcBef>
                <a:spcPts val="105"/>
              </a:spcBef>
              <a:buFont typeface="Wingdings" panose="05000000000000000000" pitchFamily="2" charset="2"/>
              <a:buChar char="ü"/>
            </a:pPr>
            <a:r>
              <a:rPr lang="tr-TR" sz="1600" spc="-80" dirty="0">
                <a:solidFill>
                  <a:schemeClr val="tx1"/>
                </a:solidFill>
                <a:latin typeface="Arial" panose="020B0604020202020204" pitchFamily="34" charset="0"/>
                <a:cs typeface="Arial" panose="020B0604020202020204" pitchFamily="34" charset="0"/>
              </a:rPr>
              <a:t>Hibe süreci (sözleşme, destek süresinin başlaması)</a:t>
            </a:r>
          </a:p>
          <a:p>
            <a:pPr marL="298450" indent="-285750" algn="just">
              <a:lnSpc>
                <a:spcPct val="100000"/>
              </a:lnSpc>
              <a:spcBef>
                <a:spcPts val="105"/>
              </a:spcBef>
              <a:buFont typeface="Wingdings" panose="05000000000000000000" pitchFamily="2" charset="2"/>
              <a:buChar char="ü"/>
            </a:pPr>
            <a:endParaRPr lang="tr-TR" sz="1600" b="1" spc="-80" dirty="0">
              <a:solidFill>
                <a:srgbClr val="440099"/>
              </a:solidFill>
              <a:latin typeface="Arial" panose="020B0604020202020204" pitchFamily="34" charset="0"/>
              <a:cs typeface="Arial" panose="020B0604020202020204" pitchFamily="34" charset="0"/>
            </a:endParaRPr>
          </a:p>
          <a:p>
            <a:pPr marL="355600" indent="-342900" algn="just">
              <a:lnSpc>
                <a:spcPct val="100000"/>
              </a:lnSpc>
              <a:spcBef>
                <a:spcPts val="105"/>
              </a:spcBef>
              <a:buAutoNum type="alphaUcPeriod" startAt="2"/>
            </a:pPr>
            <a:r>
              <a:rPr lang="tr-TR" sz="1600" b="1" spc="-80" dirty="0">
                <a:solidFill>
                  <a:srgbClr val="440099"/>
                </a:solidFill>
                <a:latin typeface="Arial" panose="020B0604020202020204" pitchFamily="34" charset="0"/>
                <a:cs typeface="Arial" panose="020B0604020202020204" pitchFamily="34" charset="0"/>
              </a:rPr>
              <a:t>Uygulama Süreci</a:t>
            </a:r>
          </a:p>
          <a:p>
            <a:pPr marL="355600" indent="-342900" algn="just">
              <a:lnSpc>
                <a:spcPct val="100000"/>
              </a:lnSpc>
              <a:spcBef>
                <a:spcPts val="105"/>
              </a:spcBef>
              <a:buAutoNum type="alphaUcPeriod" startAt="2"/>
            </a:pPr>
            <a:endParaRPr lang="tr-TR" sz="1600" b="1" spc="-80" dirty="0">
              <a:solidFill>
                <a:srgbClr val="440099"/>
              </a:solidFill>
              <a:latin typeface="Arial" panose="020B0604020202020204" pitchFamily="34" charset="0"/>
              <a:cs typeface="Arial" panose="020B0604020202020204" pitchFamily="34" charset="0"/>
            </a:endParaRPr>
          </a:p>
          <a:p>
            <a:pPr marL="298450" indent="-285750" algn="just">
              <a:lnSpc>
                <a:spcPct val="100000"/>
              </a:lnSpc>
              <a:spcBef>
                <a:spcPts val="105"/>
              </a:spcBef>
              <a:buFont typeface="Wingdings" panose="05000000000000000000" pitchFamily="2" charset="2"/>
              <a:buChar char="ü"/>
            </a:pPr>
            <a:r>
              <a:rPr lang="tr-TR" sz="1600" spc="-80" dirty="0">
                <a:solidFill>
                  <a:schemeClr val="tx1"/>
                </a:solidFill>
                <a:latin typeface="Arial" panose="020B0604020202020204" pitchFamily="34" charset="0"/>
                <a:cs typeface="Arial" panose="020B0604020202020204" pitchFamily="34" charset="0"/>
              </a:rPr>
              <a:t>Uygulanacak mevzuatın incelenmesi</a:t>
            </a:r>
          </a:p>
          <a:p>
            <a:pPr marL="298450" indent="-285750" algn="just">
              <a:lnSpc>
                <a:spcPct val="100000"/>
              </a:lnSpc>
              <a:spcBef>
                <a:spcPts val="105"/>
              </a:spcBef>
              <a:buFont typeface="Wingdings" panose="05000000000000000000" pitchFamily="2" charset="2"/>
              <a:buChar char="ü"/>
            </a:pPr>
            <a:r>
              <a:rPr lang="tr-TR" sz="1600" spc="-80" dirty="0">
                <a:solidFill>
                  <a:schemeClr val="tx1"/>
                </a:solidFill>
                <a:latin typeface="Arial" panose="020B0604020202020204" pitchFamily="34" charset="0"/>
                <a:cs typeface="Arial" panose="020B0604020202020204" pitchFamily="34" charset="0"/>
              </a:rPr>
              <a:t>İzleme sürecinin başlaması</a:t>
            </a:r>
          </a:p>
          <a:p>
            <a:pPr marL="298450" indent="-285750" algn="just">
              <a:lnSpc>
                <a:spcPct val="100000"/>
              </a:lnSpc>
              <a:spcBef>
                <a:spcPts val="105"/>
              </a:spcBef>
              <a:buFont typeface="Wingdings" panose="05000000000000000000" pitchFamily="2" charset="2"/>
              <a:buChar char="ü"/>
            </a:pPr>
            <a:r>
              <a:rPr lang="tr-TR" sz="1600" spc="-80" dirty="0">
                <a:solidFill>
                  <a:schemeClr val="tx1"/>
                </a:solidFill>
                <a:latin typeface="Arial" panose="020B0604020202020204" pitchFamily="34" charset="0"/>
                <a:cs typeface="Arial" panose="020B0604020202020204" pitchFamily="34" charset="0"/>
              </a:rPr>
              <a:t>Projede desteklerin giderlerin satın alınması</a:t>
            </a:r>
          </a:p>
          <a:p>
            <a:pPr marL="298450" indent="-285750" algn="just">
              <a:lnSpc>
                <a:spcPct val="100000"/>
              </a:lnSpc>
              <a:spcBef>
                <a:spcPts val="105"/>
              </a:spcBef>
              <a:buFont typeface="Wingdings" panose="05000000000000000000" pitchFamily="2" charset="2"/>
              <a:buChar char="ü"/>
            </a:pPr>
            <a:r>
              <a:rPr lang="tr-TR" sz="1600" spc="-80" dirty="0">
                <a:solidFill>
                  <a:schemeClr val="tx1"/>
                </a:solidFill>
                <a:latin typeface="Arial" panose="020B0604020202020204" pitchFamily="34" charset="0"/>
                <a:cs typeface="Arial" panose="020B0604020202020204" pitchFamily="34" charset="0"/>
              </a:rPr>
              <a:t>Projede ödemelerin gerçekleşmesi</a:t>
            </a:r>
          </a:p>
          <a:p>
            <a:pPr marL="298450" indent="-285750" algn="just">
              <a:lnSpc>
                <a:spcPct val="100000"/>
              </a:lnSpc>
              <a:spcBef>
                <a:spcPts val="105"/>
              </a:spcBef>
              <a:buFont typeface="Wingdings" panose="05000000000000000000" pitchFamily="2" charset="2"/>
              <a:buChar char="ü"/>
            </a:pPr>
            <a:r>
              <a:rPr lang="tr-TR" sz="1600" spc="-80" dirty="0">
                <a:solidFill>
                  <a:schemeClr val="tx1"/>
                </a:solidFill>
                <a:latin typeface="Arial" panose="020B0604020202020204" pitchFamily="34" charset="0"/>
                <a:cs typeface="Arial" panose="020B0604020202020204" pitchFamily="34" charset="0"/>
              </a:rPr>
              <a:t>Muhasebesel gereklilikler ile ödeme şekillerinin uygunlukları </a:t>
            </a:r>
          </a:p>
          <a:p>
            <a:pPr marL="298450" indent="-285750" algn="just">
              <a:lnSpc>
                <a:spcPct val="100000"/>
              </a:lnSpc>
              <a:spcBef>
                <a:spcPts val="105"/>
              </a:spcBef>
              <a:buFont typeface="Wingdings" panose="05000000000000000000" pitchFamily="2" charset="2"/>
              <a:buChar char="ü"/>
            </a:pPr>
            <a:r>
              <a:rPr lang="tr-TR" sz="1600" spc="-80" dirty="0">
                <a:solidFill>
                  <a:schemeClr val="tx1"/>
                </a:solidFill>
                <a:latin typeface="Arial" panose="020B0604020202020204" pitchFamily="34" charset="0"/>
                <a:cs typeface="Arial" panose="020B0604020202020204" pitchFamily="34" charset="0"/>
              </a:rPr>
              <a:t>Ara dönem ve bitirme faaliyet raporları </a:t>
            </a:r>
          </a:p>
          <a:p>
            <a:pPr marL="298450" indent="-285750" algn="just">
              <a:lnSpc>
                <a:spcPct val="100000"/>
              </a:lnSpc>
              <a:spcBef>
                <a:spcPts val="105"/>
              </a:spcBef>
              <a:buFont typeface="Wingdings" panose="05000000000000000000" pitchFamily="2" charset="2"/>
              <a:buChar char="ü"/>
            </a:pPr>
            <a:r>
              <a:rPr lang="tr-TR" sz="1600" spc="-80" dirty="0">
                <a:solidFill>
                  <a:schemeClr val="tx1"/>
                </a:solidFill>
                <a:latin typeface="Arial" panose="020B0604020202020204" pitchFamily="34" charset="0"/>
                <a:cs typeface="Arial" panose="020B0604020202020204" pitchFamily="34" charset="0"/>
              </a:rPr>
              <a:t>Başarılı ile sonuçlandırılması </a:t>
            </a:r>
          </a:p>
          <a:p>
            <a:pPr marL="298450" indent="-285750" algn="just">
              <a:lnSpc>
                <a:spcPct val="100000"/>
              </a:lnSpc>
              <a:spcBef>
                <a:spcPts val="105"/>
              </a:spcBef>
              <a:buFont typeface="Wingdings" panose="05000000000000000000" pitchFamily="2" charset="2"/>
              <a:buChar char="ü"/>
            </a:pPr>
            <a:endParaRPr lang="tr-TR" sz="1600" b="1" spc="-80" dirty="0">
              <a:solidFill>
                <a:srgbClr val="440099"/>
              </a:solidFill>
              <a:latin typeface="Arial" panose="020B0604020202020204" pitchFamily="34" charset="0"/>
              <a:cs typeface="Arial" panose="020B0604020202020204" pitchFamily="34" charset="0"/>
            </a:endParaRPr>
          </a:p>
          <a:p>
            <a:pPr marL="298450" indent="-285750" algn="just">
              <a:lnSpc>
                <a:spcPct val="100000"/>
              </a:lnSpc>
              <a:spcBef>
                <a:spcPts val="105"/>
              </a:spcBef>
              <a:buFont typeface="Wingdings" panose="05000000000000000000" pitchFamily="2" charset="2"/>
              <a:buChar char="ü"/>
            </a:pPr>
            <a:endParaRPr lang="tr-TR" sz="16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endParaRPr lang="tr-TR" sz="14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endParaRPr lang="tr-TR" sz="1400" b="1" spc="-80" dirty="0">
              <a:solidFill>
                <a:srgbClr val="440099"/>
              </a:solidFill>
              <a:latin typeface="Arial" panose="020B0604020202020204" pitchFamily="34" charset="0"/>
              <a:cs typeface="Arial" panose="020B0604020202020204" pitchFamily="34" charset="0"/>
            </a:endParaRPr>
          </a:p>
          <a:p>
            <a:pPr marL="12700" algn="just">
              <a:spcBef>
                <a:spcPts val="105"/>
              </a:spcBef>
            </a:pPr>
            <a:endParaRPr lang="tr-TR" sz="1600" b="1" spc="-80" dirty="0">
              <a:solidFill>
                <a:srgbClr val="440099"/>
              </a:solidFill>
              <a:latin typeface="Arial" panose="020B0604020202020204" pitchFamily="34" charset="0"/>
              <a:cs typeface="Arial" panose="020B0604020202020204" pitchFamily="34" charset="0"/>
            </a:endParaRPr>
          </a:p>
          <a:p>
            <a:pPr marL="355600" indent="-342900" algn="just">
              <a:lnSpc>
                <a:spcPct val="100000"/>
              </a:lnSpc>
              <a:spcBef>
                <a:spcPts val="105"/>
              </a:spcBef>
              <a:buAutoNum type="arabicPeriod" startAt="2"/>
            </a:pPr>
            <a:endParaRPr lang="tr-TR" sz="16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endParaRPr lang="tr-TR" sz="1600" b="1" spc="-80" dirty="0">
              <a:solidFill>
                <a:srgbClr val="440099"/>
              </a:solidFill>
              <a:latin typeface="Arial" panose="020B0604020202020204" pitchFamily="34" charset="0"/>
              <a:cs typeface="Arial" panose="020B0604020202020204" pitchFamily="34" charset="0"/>
            </a:endParaRPr>
          </a:p>
        </p:txBody>
      </p:sp>
      <p:grpSp>
        <p:nvGrpSpPr>
          <p:cNvPr id="3" name="object 3">
            <a:extLst>
              <a:ext uri="{FF2B5EF4-FFF2-40B4-BE49-F238E27FC236}">
                <a16:creationId xmlns:a16="http://schemas.microsoft.com/office/drawing/2014/main" id="{0EFF128A-495A-FEA7-3B67-DF603E9BCA48}"/>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48CAF7F2-8D79-ACEF-21EA-9C523C3023B5}"/>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DB656878-D7C8-3204-516E-C9877CE5899E}"/>
                </a:ext>
              </a:extLst>
            </p:cNvPr>
            <p:cNvPicPr/>
            <p:nvPr/>
          </p:nvPicPr>
          <p:blipFill>
            <a:blip r:embed="rId2"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002F2A52-4BAB-F815-66DE-FD9E96F3E442}"/>
              </a:ext>
            </a:extLst>
          </p:cNvPr>
          <p:cNvSpPr txBox="1">
            <a:spLocks noGrp="1"/>
          </p:cNvSpPr>
          <p:nvPr>
            <p:ph type="title"/>
          </p:nvPr>
        </p:nvSpPr>
        <p:spPr>
          <a:xfrm>
            <a:off x="531672" y="279857"/>
            <a:ext cx="9298128" cy="422551"/>
          </a:xfrm>
          <a:prstGeom prst="rect">
            <a:avLst/>
          </a:prstGeom>
        </p:spPr>
        <p:txBody>
          <a:bodyPr vert="horz" wrap="square" lIns="0" tIns="14604" rIns="0" bIns="0" rtlCol="0">
            <a:spAutoFit/>
          </a:bodyPr>
          <a:lstStyle/>
          <a:p>
            <a:pPr marL="62865">
              <a:lnSpc>
                <a:spcPct val="100000"/>
              </a:lnSpc>
              <a:spcBef>
                <a:spcPts val="114"/>
              </a:spcBef>
            </a:pPr>
            <a:r>
              <a:rPr lang="tr-TR" spc="-10" dirty="0"/>
              <a:t>Teşvik ve Hibe Başvuru Süreçleri</a:t>
            </a:r>
            <a:endParaRPr spc="-10" dirty="0"/>
          </a:p>
        </p:txBody>
      </p:sp>
      <p:sp>
        <p:nvSpPr>
          <p:cNvPr id="8" name="object 8">
            <a:extLst>
              <a:ext uri="{FF2B5EF4-FFF2-40B4-BE49-F238E27FC236}">
                <a16:creationId xmlns:a16="http://schemas.microsoft.com/office/drawing/2014/main" id="{ED96BC9E-F031-AF25-8A3A-C8A265786ED8}"/>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31</a:t>
            </a:fld>
            <a:endParaRPr spc="-25" dirty="0"/>
          </a:p>
        </p:txBody>
      </p:sp>
      <p:sp>
        <p:nvSpPr>
          <p:cNvPr id="9" name="object 9">
            <a:extLst>
              <a:ext uri="{FF2B5EF4-FFF2-40B4-BE49-F238E27FC236}">
                <a16:creationId xmlns:a16="http://schemas.microsoft.com/office/drawing/2014/main" id="{3CC5EB2F-FF11-388E-1A38-628F99C9F33D}"/>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pic>
        <p:nvPicPr>
          <p:cNvPr id="10" name="Resim 9">
            <a:extLst>
              <a:ext uri="{FF2B5EF4-FFF2-40B4-BE49-F238E27FC236}">
                <a16:creationId xmlns:a16="http://schemas.microsoft.com/office/drawing/2014/main" id="{7DBF799C-877F-53F3-63F5-9BE2E845C99D}"/>
              </a:ext>
            </a:extLst>
          </p:cNvPr>
          <p:cNvPicPr>
            <a:picLocks noChangeAspect="1"/>
          </p:cNvPicPr>
          <p:nvPr/>
        </p:nvPicPr>
        <p:blipFill>
          <a:blip r:embed="rId3"/>
          <a:stretch>
            <a:fillRect/>
          </a:stretch>
        </p:blipFill>
        <p:spPr>
          <a:xfrm>
            <a:off x="6455547" y="1861056"/>
            <a:ext cx="5439779" cy="3569678"/>
          </a:xfrm>
          <a:prstGeom prst="rect">
            <a:avLst/>
          </a:prstGeom>
          <a:ln>
            <a:noFill/>
          </a:ln>
          <a:effectLst>
            <a:softEdge rad="112500"/>
          </a:effectLst>
        </p:spPr>
      </p:pic>
    </p:spTree>
    <p:extLst>
      <p:ext uri="{BB962C8B-B14F-4D97-AF65-F5344CB8AC3E}">
        <p14:creationId xmlns:p14="http://schemas.microsoft.com/office/powerpoint/2010/main" val="1464044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580EA-3037-E493-B02F-28A8411ED75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2CF3896-AC70-AE49-0BA4-8943AE88F25F}"/>
              </a:ext>
            </a:extLst>
          </p:cNvPr>
          <p:cNvSpPr txBox="1"/>
          <p:nvPr/>
        </p:nvSpPr>
        <p:spPr>
          <a:xfrm>
            <a:off x="436854" y="959485"/>
            <a:ext cx="7830009" cy="6866623"/>
          </a:xfrm>
          <a:prstGeom prst="rect">
            <a:avLst/>
          </a:prstGeom>
        </p:spPr>
        <p:txBody>
          <a:bodyPr vert="horz" wrap="square" lIns="0" tIns="13335" rIns="0" bIns="0" rtlCol="0">
            <a:spAutoFit/>
          </a:bodyPr>
          <a:lstStyle/>
          <a:p>
            <a:pPr marL="12700" algn="just">
              <a:lnSpc>
                <a:spcPct val="100000"/>
              </a:lnSpc>
              <a:spcBef>
                <a:spcPts val="105"/>
              </a:spcBef>
            </a:pPr>
            <a:endParaRPr lang="tr-TR" sz="1600" b="1" spc="-80" dirty="0">
              <a:solidFill>
                <a:srgbClr val="440099"/>
              </a:solidFill>
              <a:latin typeface="Arial" panose="020B0604020202020204" pitchFamily="34" charset="0"/>
              <a:cs typeface="Arial" panose="020B0604020202020204" pitchFamily="34" charset="0"/>
            </a:endParaRPr>
          </a:p>
          <a:p>
            <a:pPr marL="355600" indent="-342900" algn="just">
              <a:lnSpc>
                <a:spcPct val="100000"/>
              </a:lnSpc>
              <a:spcBef>
                <a:spcPts val="105"/>
              </a:spcBef>
              <a:buFont typeface="+mj-lt"/>
              <a:buAutoNum type="arabicPeriod"/>
            </a:pPr>
            <a:r>
              <a:rPr lang="tr-TR" sz="1400" b="1" spc="-80" dirty="0">
                <a:solidFill>
                  <a:srgbClr val="440099"/>
                </a:solidFill>
                <a:latin typeface="Arial" panose="020B0604020202020204" pitchFamily="34" charset="0"/>
                <a:cs typeface="Arial" panose="020B0604020202020204" pitchFamily="34" charset="0"/>
              </a:rPr>
              <a:t>Hibe ve Teşvik mekanizmalarının karıştırılması; </a:t>
            </a:r>
            <a:r>
              <a:rPr lang="tr-TR" sz="1400" spc="-80" dirty="0">
                <a:solidFill>
                  <a:schemeClr val="tx1"/>
                </a:solidFill>
                <a:latin typeface="Arial" panose="020B0604020202020204" pitchFamily="34" charset="0"/>
                <a:cs typeface="Arial" panose="020B0604020202020204" pitchFamily="34" charset="0"/>
              </a:rPr>
              <a:t>Türkiye’de çağrılı/çağrısız olan tüm hibe ve teşvik programlarının çalışma mekanizması firmaların önce harcama yapması ve bunu ilgili programın kurallarına uygun şekilde gider olarak yansıtması ve desteği talep etmesidir. Birçok hibe programında erken ödeme talebi açık olsa da firmaların bu aşamayı bilerek finansmanı yapması kritik öneme sahiptir. </a:t>
            </a:r>
          </a:p>
          <a:p>
            <a:pPr marL="355600" indent="-342900" algn="just">
              <a:lnSpc>
                <a:spcPct val="100000"/>
              </a:lnSpc>
              <a:spcBef>
                <a:spcPts val="105"/>
              </a:spcBef>
              <a:buFont typeface="+mj-lt"/>
              <a:buAutoNum type="arabicPeriod"/>
            </a:pPr>
            <a:endParaRPr lang="tr-TR" sz="1400" b="1" spc="-80" dirty="0">
              <a:solidFill>
                <a:srgbClr val="440099"/>
              </a:solidFill>
              <a:latin typeface="Arial" panose="020B0604020202020204" pitchFamily="34" charset="0"/>
              <a:cs typeface="Arial" panose="020B0604020202020204" pitchFamily="34" charset="0"/>
            </a:endParaRPr>
          </a:p>
          <a:p>
            <a:pPr marL="355600" indent="-342900" algn="just">
              <a:lnSpc>
                <a:spcPct val="100000"/>
              </a:lnSpc>
              <a:spcBef>
                <a:spcPts val="105"/>
              </a:spcBef>
              <a:buFont typeface="+mj-lt"/>
              <a:buAutoNum type="arabicPeriod"/>
            </a:pPr>
            <a:r>
              <a:rPr lang="tr-TR" sz="1400" b="1" spc="-80" dirty="0">
                <a:solidFill>
                  <a:srgbClr val="440099"/>
                </a:solidFill>
                <a:latin typeface="Arial" panose="020B0604020202020204" pitchFamily="34" charset="0"/>
                <a:cs typeface="Arial" panose="020B0604020202020204" pitchFamily="34" charset="0"/>
              </a:rPr>
              <a:t>Mevzuat ve uygulama esaslarının takip edilmemesi; </a:t>
            </a:r>
            <a:r>
              <a:rPr lang="tr-TR" sz="1400" spc="-80" dirty="0">
                <a:solidFill>
                  <a:schemeClr val="tx1"/>
                </a:solidFill>
                <a:latin typeface="Arial" panose="020B0604020202020204" pitchFamily="34" charset="0"/>
                <a:cs typeface="Arial" panose="020B0604020202020204" pitchFamily="34" charset="0"/>
              </a:rPr>
              <a:t>Çağrılı/çağrısızı hibe teşvik programlarının değerlendirici mercileri Bakanlık ve Bakanlıklara bağlı kamu kurumlarıdır. Başvuru yaptığınız yıl ve ayda geçerli olan mevzuat ve uygulama esaslarının bilinmesi ve uygun şekilde başvuruların hazırlanması şirketleri koruyan bir aksiyondur. </a:t>
            </a:r>
            <a:endParaRPr lang="tr-TR" sz="1400" b="1" spc="-80" dirty="0">
              <a:solidFill>
                <a:srgbClr val="440099"/>
              </a:solidFill>
              <a:latin typeface="Arial" panose="020B0604020202020204" pitchFamily="34" charset="0"/>
              <a:cs typeface="Arial" panose="020B0604020202020204" pitchFamily="34" charset="0"/>
            </a:endParaRPr>
          </a:p>
          <a:p>
            <a:pPr marL="355600" indent="-342900" algn="just">
              <a:lnSpc>
                <a:spcPct val="100000"/>
              </a:lnSpc>
              <a:spcBef>
                <a:spcPts val="105"/>
              </a:spcBef>
              <a:buFont typeface="+mj-lt"/>
              <a:buAutoNum type="arabicPeriod"/>
            </a:pPr>
            <a:endParaRPr lang="tr-TR" sz="1400" b="1" spc="-80" dirty="0">
              <a:solidFill>
                <a:srgbClr val="440099"/>
              </a:solidFill>
              <a:latin typeface="Arial" panose="020B0604020202020204" pitchFamily="34" charset="0"/>
              <a:cs typeface="Arial" panose="020B0604020202020204" pitchFamily="34" charset="0"/>
            </a:endParaRPr>
          </a:p>
          <a:p>
            <a:pPr marL="355600" indent="-342900" algn="just">
              <a:lnSpc>
                <a:spcPct val="100000"/>
              </a:lnSpc>
              <a:spcBef>
                <a:spcPts val="105"/>
              </a:spcBef>
              <a:buFont typeface="+mj-lt"/>
              <a:buAutoNum type="arabicPeriod"/>
            </a:pPr>
            <a:endParaRPr lang="tr-TR" sz="1400" b="1" spc="-80" dirty="0">
              <a:solidFill>
                <a:srgbClr val="440099"/>
              </a:solidFill>
              <a:latin typeface="Arial" panose="020B0604020202020204" pitchFamily="34" charset="0"/>
              <a:cs typeface="Arial" panose="020B0604020202020204" pitchFamily="34" charset="0"/>
            </a:endParaRPr>
          </a:p>
          <a:p>
            <a:pPr marL="355600" indent="-342900" algn="just">
              <a:lnSpc>
                <a:spcPct val="100000"/>
              </a:lnSpc>
              <a:spcBef>
                <a:spcPts val="105"/>
              </a:spcBef>
              <a:buFont typeface="+mj-lt"/>
              <a:buAutoNum type="arabicPeriod"/>
            </a:pPr>
            <a:r>
              <a:rPr lang="tr-TR" sz="1400" b="1" spc="-80" dirty="0">
                <a:solidFill>
                  <a:srgbClr val="440099"/>
                </a:solidFill>
                <a:latin typeface="Arial" panose="020B0604020202020204" pitchFamily="34" charset="0"/>
                <a:cs typeface="Arial" panose="020B0604020202020204" pitchFamily="34" charset="0"/>
              </a:rPr>
              <a:t>Uygun gider kalemlerinin uygun programlara eklenmemesi; </a:t>
            </a:r>
            <a:r>
              <a:rPr lang="tr-TR" sz="1400" spc="-80" dirty="0">
                <a:solidFill>
                  <a:schemeClr val="tx1"/>
                </a:solidFill>
                <a:latin typeface="Arial" panose="020B0604020202020204" pitchFamily="34" charset="0"/>
                <a:cs typeface="Arial" panose="020B0604020202020204" pitchFamily="34" charset="0"/>
              </a:rPr>
              <a:t>Seri imalata yönelik yüksek maliyetli makine ve yazılım giderleri firmaları oldukça büyük yatırımlar yapmaya zorlamaktadır. Seri İmalata yönelik destek sağlayan hibe programları ve teşvikleri ülkemizde sınırlı olup kısa ve orta vadede yapılacak bu yatırımlar ilgili programlara şartlara uygun şekilde dağıtılmalı ve şirketler maksimum oranda destek alabilmelidir. </a:t>
            </a:r>
            <a:endParaRPr lang="tr-TR" sz="1400" b="1" spc="-80" dirty="0">
              <a:solidFill>
                <a:srgbClr val="440099"/>
              </a:solidFill>
              <a:latin typeface="Arial" panose="020B0604020202020204" pitchFamily="34" charset="0"/>
              <a:cs typeface="Arial" panose="020B0604020202020204" pitchFamily="34" charset="0"/>
            </a:endParaRPr>
          </a:p>
          <a:p>
            <a:pPr marL="355600" indent="-342900" algn="just">
              <a:lnSpc>
                <a:spcPct val="100000"/>
              </a:lnSpc>
              <a:spcBef>
                <a:spcPts val="105"/>
              </a:spcBef>
              <a:buFont typeface="+mj-lt"/>
              <a:buAutoNum type="arabicPeriod"/>
            </a:pPr>
            <a:endParaRPr lang="tr-TR" sz="1400" b="1" spc="-80" dirty="0">
              <a:solidFill>
                <a:srgbClr val="440099"/>
              </a:solidFill>
              <a:latin typeface="Arial" panose="020B0604020202020204" pitchFamily="34" charset="0"/>
              <a:cs typeface="Arial" panose="020B0604020202020204" pitchFamily="34" charset="0"/>
            </a:endParaRPr>
          </a:p>
          <a:p>
            <a:pPr marL="355600" indent="-342900" algn="just">
              <a:lnSpc>
                <a:spcPct val="100000"/>
              </a:lnSpc>
              <a:spcBef>
                <a:spcPts val="105"/>
              </a:spcBef>
              <a:buFont typeface="+mj-lt"/>
              <a:buAutoNum type="arabicPeriod"/>
            </a:pPr>
            <a:endParaRPr lang="tr-TR" sz="1400" b="1" spc="-80" dirty="0">
              <a:solidFill>
                <a:srgbClr val="440099"/>
              </a:solidFill>
              <a:latin typeface="Arial" panose="020B0604020202020204" pitchFamily="34" charset="0"/>
              <a:cs typeface="Arial" panose="020B0604020202020204" pitchFamily="34" charset="0"/>
            </a:endParaRPr>
          </a:p>
          <a:p>
            <a:pPr marL="355600" indent="-342900" algn="just">
              <a:lnSpc>
                <a:spcPct val="100000"/>
              </a:lnSpc>
              <a:spcBef>
                <a:spcPts val="105"/>
              </a:spcBef>
              <a:buFont typeface="+mj-lt"/>
              <a:buAutoNum type="arabicPeriod"/>
            </a:pPr>
            <a:r>
              <a:rPr lang="tr-TR" sz="1400" b="1" spc="-80" dirty="0">
                <a:solidFill>
                  <a:srgbClr val="440099"/>
                </a:solidFill>
                <a:latin typeface="Arial" panose="020B0604020202020204" pitchFamily="34" charset="0"/>
                <a:cs typeface="Arial" panose="020B0604020202020204" pitchFamily="34" charset="0"/>
              </a:rPr>
              <a:t>Faaliyet-Zaman Planı ile Bütçenin tutarlı hazırlanamaması; </a:t>
            </a:r>
            <a:r>
              <a:rPr lang="tr-TR" sz="1400" spc="-80" dirty="0">
                <a:solidFill>
                  <a:schemeClr val="tx1"/>
                </a:solidFill>
                <a:latin typeface="Arial" panose="020B0604020202020204" pitchFamily="34" charset="0"/>
                <a:cs typeface="Arial" panose="020B0604020202020204" pitchFamily="34" charset="0"/>
              </a:rPr>
              <a:t>Proje hazırlama, yürütme ve bitirme </a:t>
            </a:r>
            <a:r>
              <a:rPr lang="tr-TR" sz="1400" spc="-80" dirty="0" err="1">
                <a:solidFill>
                  <a:schemeClr val="tx1"/>
                </a:solidFill>
                <a:latin typeface="Arial" panose="020B0604020202020204" pitchFamily="34" charset="0"/>
                <a:cs typeface="Arial" panose="020B0604020202020204" pitchFamily="34" charset="0"/>
              </a:rPr>
              <a:t>know-how’ının</a:t>
            </a:r>
            <a:r>
              <a:rPr lang="tr-TR" sz="1400" spc="-80" dirty="0">
                <a:solidFill>
                  <a:schemeClr val="tx1"/>
                </a:solidFill>
                <a:latin typeface="Arial" panose="020B0604020202020204" pitchFamily="34" charset="0"/>
                <a:cs typeface="Arial" panose="020B0604020202020204" pitchFamily="34" charset="0"/>
              </a:rPr>
              <a:t> yüksek olması beklenen bu programlarda başvuru ve değerlendirme aşamasında dikkat edilmesi gereken kritik alanlar vardır. Belirlenen süre içinde faaliyetlerin uygun şekilde hayata geçirilerek ve satın almalar yapılarak proje faaliyet planına uygun hareket edilmesi projenin başarılı tamamlanmasında önemlidir. </a:t>
            </a:r>
            <a:endParaRPr lang="tr-TR" sz="1400" b="1" spc="-80" dirty="0">
              <a:solidFill>
                <a:srgbClr val="440099"/>
              </a:solidFill>
              <a:latin typeface="Arial" panose="020B0604020202020204" pitchFamily="34" charset="0"/>
              <a:cs typeface="Arial" panose="020B0604020202020204" pitchFamily="34" charset="0"/>
            </a:endParaRPr>
          </a:p>
          <a:p>
            <a:pPr marL="298450" indent="-285750" algn="just">
              <a:lnSpc>
                <a:spcPct val="100000"/>
              </a:lnSpc>
              <a:spcBef>
                <a:spcPts val="105"/>
              </a:spcBef>
              <a:buFont typeface="Wingdings" panose="05000000000000000000" pitchFamily="2" charset="2"/>
              <a:buChar char="ü"/>
            </a:pPr>
            <a:endParaRPr lang="tr-TR" sz="1600" b="1" spc="-80" dirty="0">
              <a:solidFill>
                <a:srgbClr val="440099"/>
              </a:solidFill>
              <a:latin typeface="Arial" panose="020B0604020202020204" pitchFamily="34" charset="0"/>
              <a:cs typeface="Arial" panose="020B0604020202020204" pitchFamily="34" charset="0"/>
            </a:endParaRPr>
          </a:p>
          <a:p>
            <a:pPr marL="298450" indent="-285750" algn="just">
              <a:lnSpc>
                <a:spcPct val="100000"/>
              </a:lnSpc>
              <a:spcBef>
                <a:spcPts val="105"/>
              </a:spcBef>
              <a:buFont typeface="Wingdings" panose="05000000000000000000" pitchFamily="2" charset="2"/>
              <a:buChar char="ü"/>
            </a:pPr>
            <a:endParaRPr lang="tr-TR" sz="16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endParaRPr lang="tr-TR" sz="14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endParaRPr lang="tr-TR" sz="1400" b="1" spc="-80" dirty="0">
              <a:solidFill>
                <a:srgbClr val="440099"/>
              </a:solidFill>
              <a:latin typeface="Arial" panose="020B0604020202020204" pitchFamily="34" charset="0"/>
              <a:cs typeface="Arial" panose="020B0604020202020204" pitchFamily="34" charset="0"/>
            </a:endParaRPr>
          </a:p>
          <a:p>
            <a:pPr marL="12700" algn="just">
              <a:spcBef>
                <a:spcPts val="105"/>
              </a:spcBef>
            </a:pPr>
            <a:endParaRPr lang="tr-TR" sz="1600" b="1" spc="-80" dirty="0">
              <a:solidFill>
                <a:srgbClr val="440099"/>
              </a:solidFill>
              <a:latin typeface="Arial" panose="020B0604020202020204" pitchFamily="34" charset="0"/>
              <a:cs typeface="Arial" panose="020B0604020202020204" pitchFamily="34" charset="0"/>
            </a:endParaRPr>
          </a:p>
          <a:p>
            <a:pPr marL="355600" indent="-342900" algn="just">
              <a:lnSpc>
                <a:spcPct val="100000"/>
              </a:lnSpc>
              <a:spcBef>
                <a:spcPts val="105"/>
              </a:spcBef>
              <a:buAutoNum type="arabicPeriod" startAt="2"/>
            </a:pPr>
            <a:endParaRPr lang="tr-TR" sz="1600" b="1" spc="-80" dirty="0">
              <a:solidFill>
                <a:srgbClr val="440099"/>
              </a:solidFill>
              <a:latin typeface="Arial" panose="020B0604020202020204" pitchFamily="34" charset="0"/>
              <a:cs typeface="Arial" panose="020B0604020202020204" pitchFamily="34" charset="0"/>
            </a:endParaRPr>
          </a:p>
          <a:p>
            <a:pPr marL="12700" algn="just">
              <a:lnSpc>
                <a:spcPct val="100000"/>
              </a:lnSpc>
              <a:spcBef>
                <a:spcPts val="105"/>
              </a:spcBef>
            </a:pPr>
            <a:endParaRPr lang="tr-TR" sz="1600" b="1" spc="-80" dirty="0">
              <a:solidFill>
                <a:srgbClr val="440099"/>
              </a:solidFill>
              <a:latin typeface="Arial" panose="020B0604020202020204" pitchFamily="34" charset="0"/>
              <a:cs typeface="Arial" panose="020B0604020202020204" pitchFamily="34" charset="0"/>
            </a:endParaRPr>
          </a:p>
        </p:txBody>
      </p:sp>
      <p:grpSp>
        <p:nvGrpSpPr>
          <p:cNvPr id="3" name="object 3">
            <a:extLst>
              <a:ext uri="{FF2B5EF4-FFF2-40B4-BE49-F238E27FC236}">
                <a16:creationId xmlns:a16="http://schemas.microsoft.com/office/drawing/2014/main" id="{5ADB1B81-48CA-A71C-B9DD-A6FC07CAB091}"/>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ECA2D65A-C345-76AE-11C6-533F1FED5F73}"/>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87E95077-86E8-C89C-B8EB-D70F472E26B8}"/>
                </a:ext>
              </a:extLst>
            </p:cNvPr>
            <p:cNvPicPr/>
            <p:nvPr/>
          </p:nvPicPr>
          <p:blipFill>
            <a:blip r:embed="rId2"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1376DCF4-B38E-B90A-194C-F761D766EDE3}"/>
              </a:ext>
            </a:extLst>
          </p:cNvPr>
          <p:cNvSpPr txBox="1">
            <a:spLocks noGrp="1"/>
          </p:cNvSpPr>
          <p:nvPr>
            <p:ph type="title"/>
          </p:nvPr>
        </p:nvSpPr>
        <p:spPr>
          <a:xfrm>
            <a:off x="531672" y="279857"/>
            <a:ext cx="9298128" cy="422551"/>
          </a:xfrm>
          <a:prstGeom prst="rect">
            <a:avLst/>
          </a:prstGeom>
        </p:spPr>
        <p:txBody>
          <a:bodyPr vert="horz" wrap="square" lIns="0" tIns="14604" rIns="0" bIns="0" rtlCol="0">
            <a:spAutoFit/>
          </a:bodyPr>
          <a:lstStyle/>
          <a:p>
            <a:pPr marL="62865">
              <a:lnSpc>
                <a:spcPct val="100000"/>
              </a:lnSpc>
              <a:spcBef>
                <a:spcPts val="114"/>
              </a:spcBef>
            </a:pPr>
            <a:r>
              <a:rPr lang="tr-TR" spc="-10" dirty="0"/>
              <a:t>Sık Yapılan Hatalar ve Çözümleri</a:t>
            </a:r>
            <a:endParaRPr spc="-10" dirty="0"/>
          </a:p>
        </p:txBody>
      </p:sp>
      <p:sp>
        <p:nvSpPr>
          <p:cNvPr id="8" name="object 8">
            <a:extLst>
              <a:ext uri="{FF2B5EF4-FFF2-40B4-BE49-F238E27FC236}">
                <a16:creationId xmlns:a16="http://schemas.microsoft.com/office/drawing/2014/main" id="{D48DE31A-D1AC-3747-E2CC-6DA055C639C4}"/>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32</a:t>
            </a:fld>
            <a:endParaRPr spc="-25" dirty="0"/>
          </a:p>
        </p:txBody>
      </p:sp>
      <p:sp>
        <p:nvSpPr>
          <p:cNvPr id="9" name="object 9">
            <a:extLst>
              <a:ext uri="{FF2B5EF4-FFF2-40B4-BE49-F238E27FC236}">
                <a16:creationId xmlns:a16="http://schemas.microsoft.com/office/drawing/2014/main" id="{BDC61365-704B-FC9D-B030-38F86717941F}"/>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pic>
        <p:nvPicPr>
          <p:cNvPr id="11" name="Resim 10">
            <a:extLst>
              <a:ext uri="{FF2B5EF4-FFF2-40B4-BE49-F238E27FC236}">
                <a16:creationId xmlns:a16="http://schemas.microsoft.com/office/drawing/2014/main" id="{1BB0F788-C5CE-5637-6AAD-37376EB7679D}"/>
              </a:ext>
            </a:extLst>
          </p:cNvPr>
          <p:cNvPicPr>
            <a:picLocks noChangeAspect="1"/>
          </p:cNvPicPr>
          <p:nvPr/>
        </p:nvPicPr>
        <p:blipFill>
          <a:blip r:embed="rId3"/>
          <a:stretch>
            <a:fillRect/>
          </a:stretch>
        </p:blipFill>
        <p:spPr>
          <a:xfrm>
            <a:off x="8991600" y="2509422"/>
            <a:ext cx="2475633" cy="24451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782095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06911-9309-1E32-D0D5-6BB9677B1AF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5B6BDEE-BA48-6334-30FF-64DC3C41CE0A}"/>
              </a:ext>
            </a:extLst>
          </p:cNvPr>
          <p:cNvSpPr txBox="1"/>
          <p:nvPr/>
        </p:nvSpPr>
        <p:spPr>
          <a:xfrm>
            <a:off x="457200" y="1158648"/>
            <a:ext cx="6400800" cy="5027658"/>
          </a:xfrm>
          <a:prstGeom prst="rect">
            <a:avLst/>
          </a:prstGeom>
        </p:spPr>
        <p:txBody>
          <a:bodyPr vert="horz" wrap="square" lIns="0" tIns="13335" rIns="0" bIns="0" rtlCol="0">
            <a:spAutoFit/>
          </a:bodyPr>
          <a:lstStyle/>
          <a:p>
            <a:pPr marL="12700" algn="l">
              <a:lnSpc>
                <a:spcPct val="100000"/>
              </a:lnSpc>
              <a:spcBef>
                <a:spcPts val="105"/>
              </a:spcBef>
            </a:pPr>
            <a:endParaRPr lang="tr-TR" sz="1600" b="1" spc="-80" dirty="0">
              <a:solidFill>
                <a:srgbClr val="440099"/>
              </a:solidFill>
              <a:latin typeface="Arial" panose="020B0604020202020204" pitchFamily="34" charset="0"/>
              <a:cs typeface="Arial" panose="020B0604020202020204" pitchFamily="34" charset="0"/>
            </a:endParaRPr>
          </a:p>
          <a:p>
            <a:pPr marL="355600" indent="-342900" algn="l">
              <a:lnSpc>
                <a:spcPct val="100000"/>
              </a:lnSpc>
              <a:spcBef>
                <a:spcPts val="105"/>
              </a:spcBef>
              <a:buFont typeface="+mj-lt"/>
              <a:buAutoNum type="arabicPeriod"/>
            </a:pPr>
            <a:r>
              <a:rPr lang="tr-TR" sz="1600" b="1" spc="-80" dirty="0">
                <a:solidFill>
                  <a:srgbClr val="440099"/>
                </a:solidFill>
                <a:latin typeface="Arial" panose="020B0604020202020204" pitchFamily="34" charset="0"/>
                <a:cs typeface="Arial" panose="020B0604020202020204" pitchFamily="34" charset="0"/>
              </a:rPr>
              <a:t>ELFA METAL KTZ PROJESİ; </a:t>
            </a:r>
            <a:r>
              <a:rPr lang="tr-TR" sz="1600" spc="-80" dirty="0">
                <a:solidFill>
                  <a:schemeClr val="tx1"/>
                </a:solidFill>
                <a:latin typeface="Arial" panose="020B0604020202020204" pitchFamily="34" charset="0"/>
                <a:cs typeface="Arial" panose="020B0604020202020204" pitchFamily="34" charset="0"/>
              </a:rPr>
              <a:t>TİCARET BAKANLIĞI KÜRESEL TEDARİK ZİNCİRİ (KTZ) PROGRAMI kapsamında hazırladığımız </a:t>
            </a:r>
            <a:br>
              <a:rPr lang="tr-TR" sz="1600" spc="-80" dirty="0">
                <a:solidFill>
                  <a:schemeClr val="tx1"/>
                </a:solidFill>
                <a:latin typeface="Arial" panose="020B0604020202020204" pitchFamily="34" charset="0"/>
                <a:cs typeface="Arial" panose="020B0604020202020204" pitchFamily="34" charset="0"/>
              </a:rPr>
            </a:br>
            <a:r>
              <a:rPr lang="tr-TR" sz="2400" b="1" spc="-80" dirty="0">
                <a:solidFill>
                  <a:schemeClr val="tx1"/>
                </a:solidFill>
                <a:latin typeface="Arial" panose="020B0604020202020204" pitchFamily="34" charset="0"/>
                <a:cs typeface="Arial" panose="020B0604020202020204" pitchFamily="34" charset="0"/>
              </a:rPr>
              <a:t>21,2 M</a:t>
            </a:r>
            <a:r>
              <a:rPr lang="tr-TR" sz="1600" spc="-80" dirty="0">
                <a:solidFill>
                  <a:schemeClr val="tx1"/>
                </a:solidFill>
                <a:latin typeface="Arial" panose="020B0604020202020204" pitchFamily="34" charset="0"/>
                <a:cs typeface="Arial" panose="020B0604020202020204" pitchFamily="34" charset="0"/>
              </a:rPr>
              <a:t> TL’lik projede %50 hibe oranıyla </a:t>
            </a:r>
            <a:r>
              <a:rPr lang="tr-TR" sz="2400" b="1" spc="-80" dirty="0">
                <a:solidFill>
                  <a:schemeClr val="tx1"/>
                </a:solidFill>
                <a:latin typeface="Arial" panose="020B0604020202020204" pitchFamily="34" charset="0"/>
                <a:cs typeface="Arial" panose="020B0604020202020204" pitchFamily="34" charset="0"/>
              </a:rPr>
              <a:t>10,6 M</a:t>
            </a:r>
            <a:r>
              <a:rPr lang="tr-TR" sz="1600" spc="-80" dirty="0">
                <a:solidFill>
                  <a:schemeClr val="tx1"/>
                </a:solidFill>
                <a:latin typeface="Arial" panose="020B0604020202020204" pitchFamily="34" charset="0"/>
                <a:cs typeface="Arial" panose="020B0604020202020204" pitchFamily="34" charset="0"/>
              </a:rPr>
              <a:t> TL kazandırılmıştır.</a:t>
            </a:r>
            <a:endParaRPr lang="tr-TR" sz="1600" b="1" spc="-80" dirty="0">
              <a:solidFill>
                <a:srgbClr val="440099"/>
              </a:solidFill>
              <a:latin typeface="Arial" panose="020B0604020202020204" pitchFamily="34" charset="0"/>
              <a:cs typeface="Arial" panose="020B0604020202020204" pitchFamily="34" charset="0"/>
            </a:endParaRPr>
          </a:p>
          <a:p>
            <a:pPr marL="355600" indent="-342900" algn="l">
              <a:lnSpc>
                <a:spcPct val="100000"/>
              </a:lnSpc>
              <a:spcBef>
                <a:spcPts val="105"/>
              </a:spcBef>
              <a:buFont typeface="+mj-lt"/>
              <a:buAutoNum type="arabicPeriod"/>
            </a:pPr>
            <a:endParaRPr lang="tr-TR" sz="1600" b="1" spc="-80" dirty="0">
              <a:solidFill>
                <a:srgbClr val="440099"/>
              </a:solidFill>
              <a:latin typeface="Arial" panose="020B0604020202020204" pitchFamily="34" charset="0"/>
              <a:cs typeface="Arial" panose="020B0604020202020204" pitchFamily="34" charset="0"/>
            </a:endParaRPr>
          </a:p>
          <a:p>
            <a:pPr marL="355600" indent="-342900" algn="l">
              <a:lnSpc>
                <a:spcPct val="100000"/>
              </a:lnSpc>
              <a:spcBef>
                <a:spcPts val="105"/>
              </a:spcBef>
              <a:buFont typeface="+mj-lt"/>
              <a:buAutoNum type="arabicPeriod"/>
            </a:pPr>
            <a:endParaRPr lang="tr-TR" sz="1600" b="1" spc="-80" dirty="0">
              <a:solidFill>
                <a:srgbClr val="440099"/>
              </a:solidFill>
              <a:latin typeface="Arial" panose="020B0604020202020204" pitchFamily="34" charset="0"/>
              <a:cs typeface="Arial" panose="020B0604020202020204" pitchFamily="34" charset="0"/>
            </a:endParaRPr>
          </a:p>
          <a:p>
            <a:pPr marL="355600" indent="-342900" algn="l">
              <a:lnSpc>
                <a:spcPct val="100000"/>
              </a:lnSpc>
              <a:spcBef>
                <a:spcPts val="105"/>
              </a:spcBef>
              <a:buFont typeface="+mj-lt"/>
              <a:buAutoNum type="arabicPeriod"/>
            </a:pPr>
            <a:r>
              <a:rPr lang="tr-TR" sz="1600" b="1" spc="-80" dirty="0">
                <a:solidFill>
                  <a:srgbClr val="440099"/>
                </a:solidFill>
                <a:latin typeface="Arial" panose="020B0604020202020204" pitchFamily="34" charset="0"/>
                <a:cs typeface="Arial" panose="020B0604020202020204" pitchFamily="34" charset="0"/>
              </a:rPr>
              <a:t>AMPERİNO TÜBİTAK 1501 PROJESİ; </a:t>
            </a:r>
            <a:r>
              <a:rPr lang="tr-TR" sz="1600" spc="-80" dirty="0">
                <a:solidFill>
                  <a:schemeClr val="tx1"/>
                </a:solidFill>
                <a:latin typeface="Arial" panose="020B0604020202020204" pitchFamily="34" charset="0"/>
                <a:cs typeface="Arial" panose="020B0604020202020204" pitchFamily="34" charset="0"/>
              </a:rPr>
              <a:t>TÜBİTAK 1501 SANAYİ AR-GE PROJELERİ DESTEKLEME PROGRAMI kapsamında hazırladığımız </a:t>
            </a:r>
            <a:r>
              <a:rPr lang="tr-TR" sz="2400" b="1" spc="-80" dirty="0">
                <a:solidFill>
                  <a:schemeClr val="tx1"/>
                </a:solidFill>
                <a:latin typeface="Arial" panose="020B0604020202020204" pitchFamily="34" charset="0"/>
                <a:cs typeface="Arial" panose="020B0604020202020204" pitchFamily="34" charset="0"/>
              </a:rPr>
              <a:t>3,8 M </a:t>
            </a:r>
            <a:r>
              <a:rPr lang="tr-TR" sz="1600" spc="-80" dirty="0">
                <a:solidFill>
                  <a:schemeClr val="tx1"/>
                </a:solidFill>
                <a:latin typeface="Arial" panose="020B0604020202020204" pitchFamily="34" charset="0"/>
                <a:cs typeface="Arial" panose="020B0604020202020204" pitchFamily="34" charset="0"/>
              </a:rPr>
              <a:t>TL’lik Ar-</a:t>
            </a:r>
            <a:r>
              <a:rPr lang="tr-TR" sz="1600" spc="-80" dirty="0" err="1">
                <a:solidFill>
                  <a:schemeClr val="tx1"/>
                </a:solidFill>
                <a:latin typeface="Arial" panose="020B0604020202020204" pitchFamily="34" charset="0"/>
                <a:cs typeface="Arial" panose="020B0604020202020204" pitchFamily="34" charset="0"/>
              </a:rPr>
              <a:t>Ge</a:t>
            </a:r>
            <a:r>
              <a:rPr lang="tr-TR" sz="1600" spc="-80" dirty="0">
                <a:solidFill>
                  <a:schemeClr val="tx1"/>
                </a:solidFill>
                <a:latin typeface="Arial" panose="020B0604020202020204" pitchFamily="34" charset="0"/>
                <a:cs typeface="Arial" panose="020B0604020202020204" pitchFamily="34" charset="0"/>
              </a:rPr>
              <a:t> projemizde </a:t>
            </a:r>
            <a:r>
              <a:rPr lang="tr-TR" sz="2400" b="1" spc="-80" dirty="0">
                <a:solidFill>
                  <a:schemeClr val="tx1"/>
                </a:solidFill>
                <a:latin typeface="Arial" panose="020B0604020202020204" pitchFamily="34" charset="0"/>
                <a:cs typeface="Arial" panose="020B0604020202020204" pitchFamily="34" charset="0"/>
              </a:rPr>
              <a:t>3,3 M</a:t>
            </a:r>
            <a:r>
              <a:rPr lang="tr-TR" sz="1600" spc="-80" dirty="0">
                <a:solidFill>
                  <a:schemeClr val="tx1"/>
                </a:solidFill>
                <a:latin typeface="Arial" panose="020B0604020202020204" pitchFamily="34" charset="0"/>
                <a:cs typeface="Arial" panose="020B0604020202020204" pitchFamily="34" charset="0"/>
              </a:rPr>
              <a:t> TL desteklemeye esas tutar kazandırılmıştır.</a:t>
            </a:r>
            <a:endParaRPr lang="tr-TR" sz="1600" b="1" spc="-80" dirty="0">
              <a:solidFill>
                <a:srgbClr val="440099"/>
              </a:solidFill>
              <a:latin typeface="Arial" panose="020B0604020202020204" pitchFamily="34" charset="0"/>
              <a:cs typeface="Arial" panose="020B0604020202020204" pitchFamily="34" charset="0"/>
            </a:endParaRPr>
          </a:p>
          <a:p>
            <a:pPr marL="355600" indent="-342900" algn="l">
              <a:lnSpc>
                <a:spcPct val="100000"/>
              </a:lnSpc>
              <a:spcBef>
                <a:spcPts val="105"/>
              </a:spcBef>
              <a:buFont typeface="+mj-lt"/>
              <a:buAutoNum type="arabicPeriod"/>
            </a:pPr>
            <a:endParaRPr lang="tr-TR" sz="1600" b="1" spc="-80" dirty="0">
              <a:solidFill>
                <a:srgbClr val="440099"/>
              </a:solidFill>
              <a:latin typeface="Arial" panose="020B0604020202020204" pitchFamily="34" charset="0"/>
              <a:cs typeface="Arial" panose="020B0604020202020204" pitchFamily="34" charset="0"/>
            </a:endParaRPr>
          </a:p>
          <a:p>
            <a:pPr marL="355600" indent="-342900" algn="l">
              <a:lnSpc>
                <a:spcPct val="100000"/>
              </a:lnSpc>
              <a:spcBef>
                <a:spcPts val="105"/>
              </a:spcBef>
              <a:buFont typeface="+mj-lt"/>
              <a:buAutoNum type="arabicPeriod"/>
            </a:pPr>
            <a:endParaRPr lang="tr-TR" sz="1600" b="1" spc="-80" dirty="0">
              <a:solidFill>
                <a:srgbClr val="440099"/>
              </a:solidFill>
              <a:latin typeface="Arial" panose="020B0604020202020204" pitchFamily="34" charset="0"/>
              <a:cs typeface="Arial" panose="020B0604020202020204" pitchFamily="34" charset="0"/>
            </a:endParaRPr>
          </a:p>
          <a:p>
            <a:pPr marL="355600" indent="-342900" algn="l">
              <a:lnSpc>
                <a:spcPct val="100000"/>
              </a:lnSpc>
              <a:spcBef>
                <a:spcPts val="105"/>
              </a:spcBef>
              <a:buFont typeface="+mj-lt"/>
              <a:buAutoNum type="arabicPeriod"/>
            </a:pPr>
            <a:r>
              <a:rPr lang="tr-TR" sz="1600" b="1" spc="-80" dirty="0">
                <a:solidFill>
                  <a:srgbClr val="440099"/>
                </a:solidFill>
                <a:latin typeface="Arial" panose="020B0604020202020204" pitchFamily="34" charset="0"/>
                <a:cs typeface="Arial" panose="020B0604020202020204" pitchFamily="34" charset="0"/>
              </a:rPr>
              <a:t>KAYMAZLAR GES PROJESİ YATIRIMI; </a:t>
            </a:r>
            <a:r>
              <a:rPr lang="tr-TR" sz="1600" spc="-80" dirty="0">
                <a:solidFill>
                  <a:schemeClr val="tx1"/>
                </a:solidFill>
                <a:latin typeface="Arial" panose="020B0604020202020204" pitchFamily="34" charset="0"/>
                <a:cs typeface="Arial" panose="020B0604020202020204" pitchFamily="34" charset="0"/>
              </a:rPr>
              <a:t>KOSGEB YEŞİL SANAYİ DESTEK PROGRAMI – SANAYİ KOBİ’LERİNİN GÜNEŞ ENERJİSİ YATIRIMLARININ DESTEKLENMESİ Proje Teklif Çağrısına hazırlanan projemizde toplamda </a:t>
            </a:r>
            <a:r>
              <a:rPr lang="tr-TR" sz="2400" b="1" spc="-80" dirty="0">
                <a:solidFill>
                  <a:schemeClr val="tx1"/>
                </a:solidFill>
                <a:latin typeface="Arial" panose="020B0604020202020204" pitchFamily="34" charset="0"/>
                <a:cs typeface="Arial" panose="020B0604020202020204" pitchFamily="34" charset="0"/>
              </a:rPr>
              <a:t>5,3 M</a:t>
            </a:r>
            <a:r>
              <a:rPr lang="tr-TR" sz="1600" spc="-80" dirty="0">
                <a:solidFill>
                  <a:schemeClr val="tx1"/>
                </a:solidFill>
                <a:latin typeface="Arial" panose="020B0604020202020204" pitchFamily="34" charset="0"/>
                <a:cs typeface="Arial" panose="020B0604020202020204" pitchFamily="34" charset="0"/>
              </a:rPr>
              <a:t> TL desteklemeye esas tutar kazandırılmış/onaylatılmış olup %60 oranında ve 2 sene sonra geri ödemeli olacak şekilde </a:t>
            </a:r>
            <a:r>
              <a:rPr lang="tr-TR" sz="2400" b="1" spc="-80" dirty="0">
                <a:solidFill>
                  <a:schemeClr val="tx1"/>
                </a:solidFill>
                <a:latin typeface="Arial" panose="020B0604020202020204" pitchFamily="34" charset="0"/>
                <a:cs typeface="Arial" panose="020B0604020202020204" pitchFamily="34" charset="0"/>
              </a:rPr>
              <a:t>3,2 M </a:t>
            </a:r>
            <a:r>
              <a:rPr lang="tr-TR" sz="1600" spc="-80" dirty="0">
                <a:solidFill>
                  <a:schemeClr val="tx1"/>
                </a:solidFill>
                <a:latin typeface="Arial" panose="020B0604020202020204" pitchFamily="34" charset="0"/>
                <a:cs typeface="Arial" panose="020B0604020202020204" pitchFamily="34" charset="0"/>
              </a:rPr>
              <a:t>TL tutarında teşvik alması sağlanmıştır.</a:t>
            </a:r>
          </a:p>
        </p:txBody>
      </p:sp>
      <p:grpSp>
        <p:nvGrpSpPr>
          <p:cNvPr id="3" name="object 3">
            <a:extLst>
              <a:ext uri="{FF2B5EF4-FFF2-40B4-BE49-F238E27FC236}">
                <a16:creationId xmlns:a16="http://schemas.microsoft.com/office/drawing/2014/main" id="{BFEF7038-D4DA-52E0-302D-FAFF4B34A556}"/>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1E19CA16-58D1-177C-0FCD-404105209000}"/>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5D8E88D2-812C-7609-C18F-785109EB7D92}"/>
                </a:ext>
              </a:extLst>
            </p:cNvPr>
            <p:cNvPicPr/>
            <p:nvPr/>
          </p:nvPicPr>
          <p:blipFill>
            <a:blip r:embed="rId2"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FB7B7277-5574-158F-F7B6-A28CECF73801}"/>
              </a:ext>
            </a:extLst>
          </p:cNvPr>
          <p:cNvSpPr txBox="1">
            <a:spLocks noGrp="1"/>
          </p:cNvSpPr>
          <p:nvPr>
            <p:ph type="title"/>
          </p:nvPr>
        </p:nvSpPr>
        <p:spPr>
          <a:xfrm>
            <a:off x="531672" y="279857"/>
            <a:ext cx="9298128" cy="422551"/>
          </a:xfrm>
          <a:prstGeom prst="rect">
            <a:avLst/>
          </a:prstGeom>
        </p:spPr>
        <p:txBody>
          <a:bodyPr vert="horz" wrap="square" lIns="0" tIns="14604" rIns="0" bIns="0" rtlCol="0">
            <a:spAutoFit/>
          </a:bodyPr>
          <a:lstStyle/>
          <a:p>
            <a:pPr marL="62865">
              <a:lnSpc>
                <a:spcPct val="100000"/>
              </a:lnSpc>
              <a:spcBef>
                <a:spcPts val="114"/>
              </a:spcBef>
            </a:pPr>
            <a:r>
              <a:rPr lang="tr-TR" spc="-10" dirty="0"/>
              <a:t>Örnek Proje Kazanımları</a:t>
            </a:r>
            <a:endParaRPr spc="-10" dirty="0"/>
          </a:p>
        </p:txBody>
      </p:sp>
      <p:sp>
        <p:nvSpPr>
          <p:cNvPr id="8" name="object 8">
            <a:extLst>
              <a:ext uri="{FF2B5EF4-FFF2-40B4-BE49-F238E27FC236}">
                <a16:creationId xmlns:a16="http://schemas.microsoft.com/office/drawing/2014/main" id="{24F8D0DF-5815-0C39-A978-DA700A78040B}"/>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33</a:t>
            </a:fld>
            <a:endParaRPr spc="-25" dirty="0"/>
          </a:p>
        </p:txBody>
      </p:sp>
      <p:sp>
        <p:nvSpPr>
          <p:cNvPr id="9" name="object 9">
            <a:extLst>
              <a:ext uri="{FF2B5EF4-FFF2-40B4-BE49-F238E27FC236}">
                <a16:creationId xmlns:a16="http://schemas.microsoft.com/office/drawing/2014/main" id="{E428A619-4EA4-87A4-42D5-8B2FCEE3E814}"/>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pic>
        <p:nvPicPr>
          <p:cNvPr id="10" name="Resim 9">
            <a:extLst>
              <a:ext uri="{FF2B5EF4-FFF2-40B4-BE49-F238E27FC236}">
                <a16:creationId xmlns:a16="http://schemas.microsoft.com/office/drawing/2014/main" id="{1BF1ABE0-2B56-DE72-0D35-2B3910DF84BD}"/>
              </a:ext>
            </a:extLst>
          </p:cNvPr>
          <p:cNvPicPr>
            <a:picLocks noChangeAspect="1"/>
          </p:cNvPicPr>
          <p:nvPr/>
        </p:nvPicPr>
        <p:blipFill>
          <a:blip r:embed="rId3"/>
          <a:stretch>
            <a:fillRect/>
          </a:stretch>
        </p:blipFill>
        <p:spPr>
          <a:xfrm>
            <a:off x="7333791" y="1588176"/>
            <a:ext cx="4629608" cy="4330096"/>
          </a:xfrm>
          <a:prstGeom prst="rect">
            <a:avLst/>
          </a:prstGeom>
        </p:spPr>
      </p:pic>
    </p:spTree>
    <p:extLst>
      <p:ext uri="{BB962C8B-B14F-4D97-AF65-F5344CB8AC3E}">
        <p14:creationId xmlns:p14="http://schemas.microsoft.com/office/powerpoint/2010/main" val="4018891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189CD196-910F-31A9-BC09-5CEA2F3183D6}"/>
              </a:ext>
            </a:extLst>
          </p:cNvPr>
          <p:cNvSpPr>
            <a:spLocks noGrp="1"/>
          </p:cNvSpPr>
          <p:nvPr>
            <p:ph type="sldNum" idx="4294967295"/>
          </p:nvPr>
        </p:nvSpPr>
        <p:spPr/>
        <p:txBody>
          <a:bodyPr/>
          <a:lstStyle/>
          <a:p>
            <a:pPr algn="ctr"/>
            <a:fld id="{00000000-1234-1234-1234-123412341234}" type="slidenum">
              <a:rPr lang="es" sz="1067" smtClean="0">
                <a:latin typeface="Arial Nova Light" panose="020B0304020202020204" pitchFamily="34" charset="0"/>
                <a:cs typeface="Arial"/>
                <a:sym typeface="Arial"/>
              </a:rPr>
              <a:pPr algn="ctr"/>
              <a:t>34</a:t>
            </a:fld>
            <a:endParaRPr lang="es" sz="1067">
              <a:latin typeface="Arial Nova Light" panose="020B0304020202020204" pitchFamily="34" charset="0"/>
              <a:cs typeface="Arial"/>
              <a:sym typeface="Arial"/>
            </a:endParaRPr>
          </a:p>
        </p:txBody>
      </p:sp>
      <p:sp>
        <p:nvSpPr>
          <p:cNvPr id="3" name="Dikdörtgen: Çapraz Köşeleri Yuvarlatılmış 32">
            <a:extLst>
              <a:ext uri="{FF2B5EF4-FFF2-40B4-BE49-F238E27FC236}">
                <a16:creationId xmlns:a16="http://schemas.microsoft.com/office/drawing/2014/main" id="{32F42B35-1150-5108-4643-C7D05AECA1F3}"/>
              </a:ext>
            </a:extLst>
          </p:cNvPr>
          <p:cNvSpPr/>
          <p:nvPr/>
        </p:nvSpPr>
        <p:spPr>
          <a:xfrm>
            <a:off x="500082" y="4706913"/>
            <a:ext cx="5396570" cy="690278"/>
          </a:xfrm>
          <a:prstGeom prst="round2DiagRect">
            <a:avLst>
              <a:gd name="adj1" fmla="val 0"/>
              <a:gd name="adj2" fmla="val 0"/>
            </a:avLst>
          </a:prstGeom>
          <a:solidFill>
            <a:srgbClr val="440099"/>
          </a:solidFill>
          <a:ln>
            <a:solidFill>
              <a:srgbClr val="44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tr-TR" sz="1400" dirty="0">
              <a:solidFill>
                <a:schemeClr val="bg1"/>
              </a:solidFill>
              <a:latin typeface="Arial Nova Light" panose="020B0304020202020204" pitchFamily="34" charset="0"/>
            </a:endParaRPr>
          </a:p>
        </p:txBody>
      </p:sp>
      <p:sp>
        <p:nvSpPr>
          <p:cNvPr id="4" name="Google Shape;3862;p30">
            <a:extLst>
              <a:ext uri="{FF2B5EF4-FFF2-40B4-BE49-F238E27FC236}">
                <a16:creationId xmlns:a16="http://schemas.microsoft.com/office/drawing/2014/main" id="{90347E52-AD41-8A16-83F1-D72AD18BAD71}"/>
              </a:ext>
            </a:extLst>
          </p:cNvPr>
          <p:cNvSpPr/>
          <p:nvPr/>
        </p:nvSpPr>
        <p:spPr>
          <a:xfrm>
            <a:off x="642337" y="4816815"/>
            <a:ext cx="326379" cy="467481"/>
          </a:xfrm>
          <a:custGeom>
            <a:avLst/>
            <a:gdLst/>
            <a:ahLst/>
            <a:cxnLst/>
            <a:rect l="l" t="t" r="r" b="b"/>
            <a:pathLst>
              <a:path w="12426" h="17222" extrusionOk="0">
                <a:moveTo>
                  <a:pt x="6213" y="3388"/>
                </a:moveTo>
                <a:cubicBezTo>
                  <a:pt x="7354" y="3388"/>
                  <a:pt x="8384" y="4074"/>
                  <a:pt x="8821" y="5131"/>
                </a:cubicBezTo>
                <a:cubicBezTo>
                  <a:pt x="9257" y="6185"/>
                  <a:pt x="9016" y="7399"/>
                  <a:pt x="8206" y="8206"/>
                </a:cubicBezTo>
                <a:cubicBezTo>
                  <a:pt x="7666" y="8748"/>
                  <a:pt x="6945" y="9035"/>
                  <a:pt x="6210" y="9035"/>
                </a:cubicBezTo>
                <a:cubicBezTo>
                  <a:pt x="5847" y="9035"/>
                  <a:pt x="5481" y="8965"/>
                  <a:pt x="5132" y="8820"/>
                </a:cubicBezTo>
                <a:cubicBezTo>
                  <a:pt x="4075" y="8383"/>
                  <a:pt x="3388" y="7354"/>
                  <a:pt x="3388" y="6212"/>
                </a:cubicBezTo>
                <a:cubicBezTo>
                  <a:pt x="3391" y="4652"/>
                  <a:pt x="4653" y="3391"/>
                  <a:pt x="6213" y="3388"/>
                </a:cubicBezTo>
                <a:close/>
                <a:moveTo>
                  <a:pt x="6213" y="0"/>
                </a:moveTo>
                <a:cubicBezTo>
                  <a:pt x="2825" y="0"/>
                  <a:pt x="1" y="2728"/>
                  <a:pt x="1" y="6212"/>
                </a:cubicBezTo>
                <a:cubicBezTo>
                  <a:pt x="1" y="7537"/>
                  <a:pt x="398" y="8718"/>
                  <a:pt x="1163" y="9826"/>
                </a:cubicBezTo>
                <a:lnTo>
                  <a:pt x="5737" y="16959"/>
                </a:lnTo>
                <a:cubicBezTo>
                  <a:pt x="5847" y="17134"/>
                  <a:pt x="6029" y="17221"/>
                  <a:pt x="6211" y="17221"/>
                </a:cubicBezTo>
                <a:cubicBezTo>
                  <a:pt x="6394" y="17221"/>
                  <a:pt x="6576" y="17134"/>
                  <a:pt x="6686" y="16959"/>
                </a:cubicBezTo>
                <a:lnTo>
                  <a:pt x="11278" y="9802"/>
                </a:lnTo>
                <a:cubicBezTo>
                  <a:pt x="12025" y="8751"/>
                  <a:pt x="12425" y="7498"/>
                  <a:pt x="12422" y="6212"/>
                </a:cubicBezTo>
                <a:cubicBezTo>
                  <a:pt x="12422" y="2786"/>
                  <a:pt x="9637" y="0"/>
                  <a:pt x="6213" y="0"/>
                </a:cubicBezTo>
                <a:close/>
              </a:path>
            </a:pathLst>
          </a:custGeom>
          <a:solidFill>
            <a:schemeClr val="bg1"/>
          </a:solidFill>
          <a:ln>
            <a:noFill/>
          </a:ln>
        </p:spPr>
        <p:txBody>
          <a:bodyPr spcFirstLastPara="1" wrap="square" lIns="121900" tIns="121900" rIns="121900" bIns="121900" anchor="ctr" anchorCtr="0">
            <a:noAutofit/>
          </a:bodyPr>
          <a:lstStyle/>
          <a:p>
            <a:endParaRPr sz="1867" dirty="0">
              <a:solidFill>
                <a:srgbClr val="435D74"/>
              </a:solidFill>
            </a:endParaRPr>
          </a:p>
        </p:txBody>
      </p:sp>
      <p:sp>
        <p:nvSpPr>
          <p:cNvPr id="5" name="Google Shape;3863;p30">
            <a:extLst>
              <a:ext uri="{FF2B5EF4-FFF2-40B4-BE49-F238E27FC236}">
                <a16:creationId xmlns:a16="http://schemas.microsoft.com/office/drawing/2014/main" id="{347564A1-3715-CE27-F2FB-D9DA6AC01E4E}"/>
              </a:ext>
            </a:extLst>
          </p:cNvPr>
          <p:cNvSpPr/>
          <p:nvPr/>
        </p:nvSpPr>
        <p:spPr>
          <a:xfrm>
            <a:off x="706169" y="5284296"/>
            <a:ext cx="198713" cy="80464"/>
          </a:xfrm>
          <a:custGeom>
            <a:avLst/>
            <a:gdLst/>
            <a:ahLst/>
            <a:cxnLst/>
            <a:rect l="l" t="t" r="r" b="b"/>
            <a:pathLst>
              <a:path w="16939" h="6298" extrusionOk="0">
                <a:moveTo>
                  <a:pt x="4050" y="1"/>
                </a:moveTo>
                <a:cubicBezTo>
                  <a:pt x="1545" y="582"/>
                  <a:pt x="0" y="1642"/>
                  <a:pt x="0" y="2909"/>
                </a:cubicBezTo>
                <a:cubicBezTo>
                  <a:pt x="0" y="5111"/>
                  <a:pt x="4364" y="6297"/>
                  <a:pt x="8471" y="6297"/>
                </a:cubicBezTo>
                <a:cubicBezTo>
                  <a:pt x="12575" y="6297"/>
                  <a:pt x="16938" y="5111"/>
                  <a:pt x="16938" y="2909"/>
                </a:cubicBezTo>
                <a:cubicBezTo>
                  <a:pt x="16938" y="1642"/>
                  <a:pt x="15391" y="579"/>
                  <a:pt x="12882" y="1"/>
                </a:cubicBezTo>
                <a:lnTo>
                  <a:pt x="10040" y="4445"/>
                </a:lnTo>
                <a:cubicBezTo>
                  <a:pt x="9673" y="5018"/>
                  <a:pt x="9071" y="5305"/>
                  <a:pt x="8469" y="5305"/>
                </a:cubicBezTo>
                <a:cubicBezTo>
                  <a:pt x="7867" y="5305"/>
                  <a:pt x="7265" y="5018"/>
                  <a:pt x="6899" y="4445"/>
                </a:cubicBezTo>
                <a:lnTo>
                  <a:pt x="4050" y="1"/>
                </a:lnTo>
                <a:close/>
              </a:path>
            </a:pathLst>
          </a:custGeom>
          <a:solidFill>
            <a:schemeClr val="bg1"/>
          </a:solidFill>
          <a:ln>
            <a:noFill/>
          </a:ln>
        </p:spPr>
        <p:txBody>
          <a:bodyPr spcFirstLastPara="1" wrap="square" lIns="121900" tIns="121900" rIns="121900" bIns="121900" anchor="ctr" anchorCtr="0">
            <a:noAutofit/>
          </a:bodyPr>
          <a:lstStyle/>
          <a:p>
            <a:endParaRPr sz="1867" dirty="0">
              <a:solidFill>
                <a:srgbClr val="435D74"/>
              </a:solidFill>
            </a:endParaRPr>
          </a:p>
        </p:txBody>
      </p:sp>
      <p:pic>
        <p:nvPicPr>
          <p:cNvPr id="6" name="Picture 2" descr="Ankara Tepe Prime AVM ve İş Merkezi - Mekatronik Mühendislik &amp;amp; İnşaat A.Ş.">
            <a:extLst>
              <a:ext uri="{FF2B5EF4-FFF2-40B4-BE49-F238E27FC236}">
                <a16:creationId xmlns:a16="http://schemas.microsoft.com/office/drawing/2014/main" id="{823D406B-7674-453A-B312-E9B5895A688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3000"/>
                    </a14:imgEffect>
                    <a14:imgEffect>
                      <a14:colorTemperature colorTemp="6080"/>
                    </a14:imgEffect>
                    <a14:imgEffect>
                      <a14:brightnessContrast bright="25000" contrast="29000"/>
                    </a14:imgEffect>
                  </a14:imgLayer>
                </a14:imgProps>
              </a:ext>
              <a:ext uri="{28A0092B-C50C-407E-A947-70E740481C1C}">
                <a14:useLocalDpi xmlns:a14="http://schemas.microsoft.com/office/drawing/2010/main" val="0"/>
              </a:ext>
            </a:extLst>
          </a:blip>
          <a:srcRect/>
          <a:stretch>
            <a:fillRect/>
          </a:stretch>
        </p:blipFill>
        <p:spPr bwMode="auto">
          <a:xfrm>
            <a:off x="500082" y="1274080"/>
            <a:ext cx="5396570" cy="3334278"/>
          </a:xfrm>
          <a:prstGeom prst="rect">
            <a:avLst/>
          </a:prstGeom>
          <a:noFill/>
        </p:spPr>
      </p:pic>
      <p:pic>
        <p:nvPicPr>
          <p:cNvPr id="10" name="Picture 2" descr="Akasya Acıbadem Projesi Kent Etabı | ProPlan Proje Yönetimi">
            <a:extLst>
              <a:ext uri="{FF2B5EF4-FFF2-40B4-BE49-F238E27FC236}">
                <a16:creationId xmlns:a16="http://schemas.microsoft.com/office/drawing/2014/main" id="{8F54832C-38CA-ED03-FE91-B2489A741E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9186" y="1274080"/>
            <a:ext cx="5396570" cy="3334278"/>
          </a:xfrm>
          <a:prstGeom prst="rect">
            <a:avLst/>
          </a:prstGeom>
          <a:noFill/>
          <a:extLst>
            <a:ext uri="{909E8E84-426E-40DD-AFC4-6F175D3DCCD1}">
              <a14:hiddenFill xmlns:a14="http://schemas.microsoft.com/office/drawing/2010/main">
                <a:solidFill>
                  <a:srgbClr val="FFFFFF"/>
                </a:solidFill>
              </a14:hiddenFill>
            </a:ext>
          </a:extLst>
        </p:spPr>
      </p:pic>
      <p:sp>
        <p:nvSpPr>
          <p:cNvPr id="12" name="Metin kutusu 11">
            <a:extLst>
              <a:ext uri="{FF2B5EF4-FFF2-40B4-BE49-F238E27FC236}">
                <a16:creationId xmlns:a16="http://schemas.microsoft.com/office/drawing/2014/main" id="{6CD9C676-1753-DFCA-6F5A-1EBD9A9D1F20}"/>
              </a:ext>
            </a:extLst>
          </p:cNvPr>
          <p:cNvSpPr txBox="1"/>
          <p:nvPr/>
        </p:nvSpPr>
        <p:spPr>
          <a:xfrm>
            <a:off x="1174803" y="4822631"/>
            <a:ext cx="4181244" cy="461665"/>
          </a:xfrm>
          <a:prstGeom prst="rect">
            <a:avLst/>
          </a:prstGeom>
          <a:noFill/>
        </p:spPr>
        <p:txBody>
          <a:bodyPr wrap="square">
            <a:spAutoFit/>
          </a:bodyPr>
          <a:lstStyle/>
          <a:p>
            <a:pPr algn="r"/>
            <a:r>
              <a:rPr lang="en-US" sz="2400" dirty="0">
                <a:solidFill>
                  <a:schemeClr val="bg1"/>
                </a:solidFill>
                <a:latin typeface="Arial Nova Light" panose="020B0304020202020204" pitchFamily="34" charset="0"/>
              </a:rPr>
              <a:t>Tepe Prime İş Merkezi</a:t>
            </a:r>
            <a:r>
              <a:rPr lang="tr-TR" sz="2400" dirty="0">
                <a:solidFill>
                  <a:schemeClr val="bg1"/>
                </a:solidFill>
                <a:latin typeface="Arial Nova Light" panose="020B0304020202020204" pitchFamily="34" charset="0"/>
              </a:rPr>
              <a:t>, Ankara</a:t>
            </a:r>
          </a:p>
        </p:txBody>
      </p:sp>
      <p:sp>
        <p:nvSpPr>
          <p:cNvPr id="15" name="Dikdörtgen: Çapraz Köşeleri Yuvarlatılmış 32">
            <a:extLst>
              <a:ext uri="{FF2B5EF4-FFF2-40B4-BE49-F238E27FC236}">
                <a16:creationId xmlns:a16="http://schemas.microsoft.com/office/drawing/2014/main" id="{D0523D3A-27C2-F60E-C715-ED59F86BEDBC}"/>
              </a:ext>
            </a:extLst>
          </p:cNvPr>
          <p:cNvSpPr/>
          <p:nvPr/>
        </p:nvSpPr>
        <p:spPr>
          <a:xfrm>
            <a:off x="6272266" y="4706913"/>
            <a:ext cx="5396570" cy="690278"/>
          </a:xfrm>
          <a:prstGeom prst="round2DiagRect">
            <a:avLst>
              <a:gd name="adj1" fmla="val 0"/>
              <a:gd name="adj2" fmla="val 0"/>
            </a:avLst>
          </a:prstGeom>
          <a:solidFill>
            <a:srgbClr val="440099"/>
          </a:solidFill>
          <a:ln>
            <a:solidFill>
              <a:srgbClr val="44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tr-TR" sz="1400" dirty="0">
              <a:solidFill>
                <a:schemeClr val="bg1"/>
              </a:solidFill>
              <a:latin typeface="Arial Nova Light" panose="020B0304020202020204" pitchFamily="34" charset="0"/>
            </a:endParaRPr>
          </a:p>
        </p:txBody>
      </p:sp>
      <p:sp>
        <p:nvSpPr>
          <p:cNvPr id="16" name="Google Shape;3862;p30">
            <a:extLst>
              <a:ext uri="{FF2B5EF4-FFF2-40B4-BE49-F238E27FC236}">
                <a16:creationId xmlns:a16="http://schemas.microsoft.com/office/drawing/2014/main" id="{A0908A77-75DD-FCDC-D51B-FF9F2782C083}"/>
              </a:ext>
            </a:extLst>
          </p:cNvPr>
          <p:cNvSpPr/>
          <p:nvPr/>
        </p:nvSpPr>
        <p:spPr>
          <a:xfrm>
            <a:off x="6486824" y="4772054"/>
            <a:ext cx="326379" cy="467481"/>
          </a:xfrm>
          <a:custGeom>
            <a:avLst/>
            <a:gdLst/>
            <a:ahLst/>
            <a:cxnLst/>
            <a:rect l="l" t="t" r="r" b="b"/>
            <a:pathLst>
              <a:path w="12426" h="17222" extrusionOk="0">
                <a:moveTo>
                  <a:pt x="6213" y="3388"/>
                </a:moveTo>
                <a:cubicBezTo>
                  <a:pt x="7354" y="3388"/>
                  <a:pt x="8384" y="4074"/>
                  <a:pt x="8821" y="5131"/>
                </a:cubicBezTo>
                <a:cubicBezTo>
                  <a:pt x="9257" y="6185"/>
                  <a:pt x="9016" y="7399"/>
                  <a:pt x="8206" y="8206"/>
                </a:cubicBezTo>
                <a:cubicBezTo>
                  <a:pt x="7666" y="8748"/>
                  <a:pt x="6945" y="9035"/>
                  <a:pt x="6210" y="9035"/>
                </a:cubicBezTo>
                <a:cubicBezTo>
                  <a:pt x="5847" y="9035"/>
                  <a:pt x="5481" y="8965"/>
                  <a:pt x="5132" y="8820"/>
                </a:cubicBezTo>
                <a:cubicBezTo>
                  <a:pt x="4075" y="8383"/>
                  <a:pt x="3388" y="7354"/>
                  <a:pt x="3388" y="6212"/>
                </a:cubicBezTo>
                <a:cubicBezTo>
                  <a:pt x="3391" y="4652"/>
                  <a:pt x="4653" y="3391"/>
                  <a:pt x="6213" y="3388"/>
                </a:cubicBezTo>
                <a:close/>
                <a:moveTo>
                  <a:pt x="6213" y="0"/>
                </a:moveTo>
                <a:cubicBezTo>
                  <a:pt x="2825" y="0"/>
                  <a:pt x="1" y="2728"/>
                  <a:pt x="1" y="6212"/>
                </a:cubicBezTo>
                <a:cubicBezTo>
                  <a:pt x="1" y="7537"/>
                  <a:pt x="398" y="8718"/>
                  <a:pt x="1163" y="9826"/>
                </a:cubicBezTo>
                <a:lnTo>
                  <a:pt x="5737" y="16959"/>
                </a:lnTo>
                <a:cubicBezTo>
                  <a:pt x="5847" y="17134"/>
                  <a:pt x="6029" y="17221"/>
                  <a:pt x="6211" y="17221"/>
                </a:cubicBezTo>
                <a:cubicBezTo>
                  <a:pt x="6394" y="17221"/>
                  <a:pt x="6576" y="17134"/>
                  <a:pt x="6686" y="16959"/>
                </a:cubicBezTo>
                <a:lnTo>
                  <a:pt x="11278" y="9802"/>
                </a:lnTo>
                <a:cubicBezTo>
                  <a:pt x="12025" y="8751"/>
                  <a:pt x="12425" y="7498"/>
                  <a:pt x="12422" y="6212"/>
                </a:cubicBezTo>
                <a:cubicBezTo>
                  <a:pt x="12422" y="2786"/>
                  <a:pt x="9637" y="0"/>
                  <a:pt x="6213" y="0"/>
                </a:cubicBezTo>
                <a:close/>
              </a:path>
            </a:pathLst>
          </a:custGeom>
          <a:solidFill>
            <a:schemeClr val="bg1"/>
          </a:solidFill>
          <a:ln>
            <a:noFill/>
          </a:ln>
        </p:spPr>
        <p:txBody>
          <a:bodyPr spcFirstLastPara="1" wrap="square" lIns="121900" tIns="121900" rIns="121900" bIns="121900" anchor="ctr" anchorCtr="0">
            <a:noAutofit/>
          </a:bodyPr>
          <a:lstStyle/>
          <a:p>
            <a:endParaRPr sz="1867" dirty="0">
              <a:solidFill>
                <a:srgbClr val="435D74"/>
              </a:solidFill>
            </a:endParaRPr>
          </a:p>
        </p:txBody>
      </p:sp>
      <p:sp>
        <p:nvSpPr>
          <p:cNvPr id="17" name="Google Shape;3863;p30">
            <a:extLst>
              <a:ext uri="{FF2B5EF4-FFF2-40B4-BE49-F238E27FC236}">
                <a16:creationId xmlns:a16="http://schemas.microsoft.com/office/drawing/2014/main" id="{3CC5F069-C3CE-697A-9726-A5AB9B737B99}"/>
              </a:ext>
            </a:extLst>
          </p:cNvPr>
          <p:cNvSpPr/>
          <p:nvPr/>
        </p:nvSpPr>
        <p:spPr>
          <a:xfrm>
            <a:off x="6550656" y="5239535"/>
            <a:ext cx="198713" cy="80464"/>
          </a:xfrm>
          <a:custGeom>
            <a:avLst/>
            <a:gdLst/>
            <a:ahLst/>
            <a:cxnLst/>
            <a:rect l="l" t="t" r="r" b="b"/>
            <a:pathLst>
              <a:path w="16939" h="6298" extrusionOk="0">
                <a:moveTo>
                  <a:pt x="4050" y="1"/>
                </a:moveTo>
                <a:cubicBezTo>
                  <a:pt x="1545" y="582"/>
                  <a:pt x="0" y="1642"/>
                  <a:pt x="0" y="2909"/>
                </a:cubicBezTo>
                <a:cubicBezTo>
                  <a:pt x="0" y="5111"/>
                  <a:pt x="4364" y="6297"/>
                  <a:pt x="8471" y="6297"/>
                </a:cubicBezTo>
                <a:cubicBezTo>
                  <a:pt x="12575" y="6297"/>
                  <a:pt x="16938" y="5111"/>
                  <a:pt x="16938" y="2909"/>
                </a:cubicBezTo>
                <a:cubicBezTo>
                  <a:pt x="16938" y="1642"/>
                  <a:pt x="15391" y="579"/>
                  <a:pt x="12882" y="1"/>
                </a:cubicBezTo>
                <a:lnTo>
                  <a:pt x="10040" y="4445"/>
                </a:lnTo>
                <a:cubicBezTo>
                  <a:pt x="9673" y="5018"/>
                  <a:pt x="9071" y="5305"/>
                  <a:pt x="8469" y="5305"/>
                </a:cubicBezTo>
                <a:cubicBezTo>
                  <a:pt x="7867" y="5305"/>
                  <a:pt x="7265" y="5018"/>
                  <a:pt x="6899" y="4445"/>
                </a:cubicBezTo>
                <a:lnTo>
                  <a:pt x="4050" y="1"/>
                </a:lnTo>
                <a:close/>
              </a:path>
            </a:pathLst>
          </a:custGeom>
          <a:solidFill>
            <a:schemeClr val="bg1"/>
          </a:solidFill>
          <a:ln>
            <a:noFill/>
          </a:ln>
        </p:spPr>
        <p:txBody>
          <a:bodyPr spcFirstLastPara="1" wrap="square" lIns="121900" tIns="121900" rIns="121900" bIns="121900" anchor="ctr" anchorCtr="0">
            <a:noAutofit/>
          </a:bodyPr>
          <a:lstStyle/>
          <a:p>
            <a:endParaRPr sz="1867" dirty="0">
              <a:solidFill>
                <a:srgbClr val="435D74"/>
              </a:solidFill>
            </a:endParaRPr>
          </a:p>
        </p:txBody>
      </p:sp>
      <p:sp>
        <p:nvSpPr>
          <p:cNvPr id="14" name="Metin kutusu 13">
            <a:extLst>
              <a:ext uri="{FF2B5EF4-FFF2-40B4-BE49-F238E27FC236}">
                <a16:creationId xmlns:a16="http://schemas.microsoft.com/office/drawing/2014/main" id="{D45023A0-36DD-7A55-E4D8-8AB86CA7680F}"/>
              </a:ext>
            </a:extLst>
          </p:cNvPr>
          <p:cNvSpPr txBox="1"/>
          <p:nvPr/>
        </p:nvSpPr>
        <p:spPr>
          <a:xfrm>
            <a:off x="7430298" y="4819722"/>
            <a:ext cx="3376685" cy="461665"/>
          </a:xfrm>
          <a:prstGeom prst="rect">
            <a:avLst/>
          </a:prstGeom>
          <a:noFill/>
        </p:spPr>
        <p:txBody>
          <a:bodyPr wrap="square">
            <a:spAutoFit/>
          </a:bodyPr>
          <a:lstStyle/>
          <a:p>
            <a:pPr algn="ctr"/>
            <a:r>
              <a:rPr lang="en-US" sz="2400" dirty="0">
                <a:solidFill>
                  <a:schemeClr val="bg1"/>
                </a:solidFill>
                <a:latin typeface="Arial Nova Light" panose="020B0304020202020204" pitchFamily="34" charset="0"/>
              </a:rPr>
              <a:t>Akasya Tower</a:t>
            </a:r>
            <a:r>
              <a:rPr lang="tr-TR" sz="2400" dirty="0">
                <a:solidFill>
                  <a:schemeClr val="bg1"/>
                </a:solidFill>
                <a:latin typeface="Arial Nova Light" panose="020B0304020202020204" pitchFamily="34" charset="0"/>
              </a:rPr>
              <a:t>, </a:t>
            </a:r>
            <a:r>
              <a:rPr lang="en-US" sz="2400" dirty="0">
                <a:solidFill>
                  <a:schemeClr val="bg1"/>
                </a:solidFill>
                <a:latin typeface="Arial Nova Light" panose="020B0304020202020204" pitchFamily="34" charset="0"/>
              </a:rPr>
              <a:t>İstanbul</a:t>
            </a:r>
            <a:endParaRPr lang="tr-TR" sz="2400" dirty="0">
              <a:solidFill>
                <a:schemeClr val="bg1"/>
              </a:solidFill>
              <a:latin typeface="Arial Nova Light" panose="020B0304020202020204" pitchFamily="34" charset="0"/>
            </a:endParaRPr>
          </a:p>
        </p:txBody>
      </p:sp>
      <p:sp>
        <p:nvSpPr>
          <p:cNvPr id="18" name="Metin kutusu 17">
            <a:extLst>
              <a:ext uri="{FF2B5EF4-FFF2-40B4-BE49-F238E27FC236}">
                <a16:creationId xmlns:a16="http://schemas.microsoft.com/office/drawing/2014/main" id="{5BBC8D0C-9B90-B99D-1B5E-ADA37A5073C5}"/>
              </a:ext>
            </a:extLst>
          </p:cNvPr>
          <p:cNvSpPr txBox="1"/>
          <p:nvPr/>
        </p:nvSpPr>
        <p:spPr>
          <a:xfrm>
            <a:off x="571499" y="285509"/>
            <a:ext cx="8359121" cy="502766"/>
          </a:xfrm>
          <a:prstGeom prst="rect">
            <a:avLst/>
          </a:prstGeom>
          <a:noFill/>
        </p:spPr>
        <p:txBody>
          <a:bodyPr wrap="square" rtlCol="0">
            <a:spAutoFit/>
          </a:bodyPr>
          <a:lstStyle/>
          <a:p>
            <a:r>
              <a:rPr lang="en-US" sz="2650" b="1" spc="-10" dirty="0" err="1">
                <a:solidFill>
                  <a:srgbClr val="440099"/>
                </a:solidFill>
                <a:latin typeface="Verdana"/>
                <a:ea typeface="+mj-ea"/>
                <a:cs typeface="Verdana"/>
              </a:rPr>
              <a:t>BeNova</a:t>
            </a:r>
            <a:r>
              <a:rPr lang="en-US" sz="2650" b="1" spc="-10" dirty="0">
                <a:solidFill>
                  <a:srgbClr val="440099"/>
                </a:solidFill>
                <a:latin typeface="Verdana"/>
                <a:ea typeface="+mj-ea"/>
                <a:cs typeface="Verdana"/>
              </a:rPr>
              <a:t> Consulting </a:t>
            </a:r>
            <a:r>
              <a:rPr lang="en-US" sz="2650" b="1" spc="-10" dirty="0" err="1">
                <a:solidFill>
                  <a:srgbClr val="440099"/>
                </a:solidFill>
                <a:latin typeface="Verdana"/>
                <a:ea typeface="+mj-ea"/>
                <a:cs typeface="Verdana"/>
              </a:rPr>
              <a:t>Hakkında</a:t>
            </a:r>
            <a:endParaRPr lang="tr-TR" sz="2650" b="1" spc="-10" dirty="0">
              <a:solidFill>
                <a:srgbClr val="440099"/>
              </a:solidFill>
              <a:latin typeface="Verdana"/>
              <a:ea typeface="+mj-ea"/>
              <a:cs typeface="Verdana"/>
            </a:endParaRPr>
          </a:p>
        </p:txBody>
      </p:sp>
      <p:sp>
        <p:nvSpPr>
          <p:cNvPr id="8" name="Metin kutusu 7">
            <a:extLst>
              <a:ext uri="{FF2B5EF4-FFF2-40B4-BE49-F238E27FC236}">
                <a16:creationId xmlns:a16="http://schemas.microsoft.com/office/drawing/2014/main" id="{3D6D15AA-D778-5EAD-1F2F-FB48D6A3F7D7}"/>
              </a:ext>
            </a:extLst>
          </p:cNvPr>
          <p:cNvSpPr txBox="1"/>
          <p:nvPr/>
        </p:nvSpPr>
        <p:spPr>
          <a:xfrm>
            <a:off x="472385" y="5464314"/>
            <a:ext cx="5424267" cy="523220"/>
          </a:xfrm>
          <a:prstGeom prst="rect">
            <a:avLst/>
          </a:prstGeom>
          <a:noFill/>
        </p:spPr>
        <p:txBody>
          <a:bodyPr wrap="square">
            <a:spAutoFit/>
          </a:bodyPr>
          <a:lstStyle/>
          <a:p>
            <a:r>
              <a:rPr lang="tr-TR" sz="1400" u="none" strike="noStrike" dirty="0">
                <a:solidFill>
                  <a:srgbClr val="000000"/>
                </a:solidFill>
                <a:effectLst/>
                <a:latin typeface="Montserrat Medium" pitchFamily="2" charset="0"/>
              </a:rPr>
              <a:t>Tepe Prime İş Merkezi, B/76 Mustafa Kemal Mahallesi, Çankaya / ANKARA</a:t>
            </a:r>
            <a:endParaRPr lang="tr-TR" sz="1400" dirty="0">
              <a:latin typeface="Montserrat Medium" pitchFamily="2" charset="0"/>
            </a:endParaRPr>
          </a:p>
        </p:txBody>
      </p:sp>
      <p:sp>
        <p:nvSpPr>
          <p:cNvPr id="11" name="Metin kutusu 10">
            <a:extLst>
              <a:ext uri="{FF2B5EF4-FFF2-40B4-BE49-F238E27FC236}">
                <a16:creationId xmlns:a16="http://schemas.microsoft.com/office/drawing/2014/main" id="{49C2FE4F-8A2C-6FBA-ABE5-4785B6AC128C}"/>
              </a:ext>
            </a:extLst>
          </p:cNvPr>
          <p:cNvSpPr txBox="1"/>
          <p:nvPr/>
        </p:nvSpPr>
        <p:spPr>
          <a:xfrm>
            <a:off x="6167762" y="5464314"/>
            <a:ext cx="5477994" cy="523220"/>
          </a:xfrm>
          <a:prstGeom prst="rect">
            <a:avLst/>
          </a:prstGeom>
          <a:noFill/>
        </p:spPr>
        <p:txBody>
          <a:bodyPr wrap="square">
            <a:spAutoFit/>
          </a:bodyPr>
          <a:lstStyle/>
          <a:p>
            <a:r>
              <a:rPr lang="tr-TR" sz="1400" u="none" strike="noStrike" dirty="0">
                <a:solidFill>
                  <a:srgbClr val="000000"/>
                </a:solidFill>
                <a:effectLst/>
                <a:latin typeface="Montserrat Medium" pitchFamily="2" charset="0"/>
              </a:rPr>
              <a:t>Acıbadem Mah. Çeçen Sok. Akasya Residence A Kule No:25 A Kat:26 D.No:150 Üsküdar / İSTANBUL</a:t>
            </a:r>
            <a:endParaRPr lang="tr-TR" sz="1400" dirty="0">
              <a:latin typeface="Montserrat Medium" pitchFamily="2" charset="0"/>
            </a:endParaRPr>
          </a:p>
        </p:txBody>
      </p:sp>
      <p:sp>
        <p:nvSpPr>
          <p:cNvPr id="13" name="Metin kutusu 12">
            <a:extLst>
              <a:ext uri="{FF2B5EF4-FFF2-40B4-BE49-F238E27FC236}">
                <a16:creationId xmlns:a16="http://schemas.microsoft.com/office/drawing/2014/main" id="{BFB6AF22-6F38-2054-D19D-01693F9E0C7B}"/>
              </a:ext>
            </a:extLst>
          </p:cNvPr>
          <p:cNvSpPr txBox="1"/>
          <p:nvPr/>
        </p:nvSpPr>
        <p:spPr>
          <a:xfrm>
            <a:off x="489808" y="6027501"/>
            <a:ext cx="1725152" cy="307777"/>
          </a:xfrm>
          <a:prstGeom prst="rect">
            <a:avLst/>
          </a:prstGeom>
          <a:noFill/>
        </p:spPr>
        <p:txBody>
          <a:bodyPr wrap="none" rtlCol="0">
            <a:spAutoFit/>
          </a:bodyPr>
          <a:lstStyle/>
          <a:p>
            <a:r>
              <a:rPr lang="tr-TR" sz="1400" dirty="0">
                <a:latin typeface="Montserrat Medium" pitchFamily="2" charset="0"/>
              </a:rPr>
              <a:t>+90 312 486 02 17</a:t>
            </a:r>
          </a:p>
        </p:txBody>
      </p:sp>
      <p:sp>
        <p:nvSpPr>
          <p:cNvPr id="22" name="Metin kutusu 21">
            <a:extLst>
              <a:ext uri="{FF2B5EF4-FFF2-40B4-BE49-F238E27FC236}">
                <a16:creationId xmlns:a16="http://schemas.microsoft.com/office/drawing/2014/main" id="{B9B963E4-C975-D8A5-AD53-7EA9996DF322}"/>
              </a:ext>
            </a:extLst>
          </p:cNvPr>
          <p:cNvSpPr txBox="1"/>
          <p:nvPr/>
        </p:nvSpPr>
        <p:spPr>
          <a:xfrm>
            <a:off x="6167762" y="6026060"/>
            <a:ext cx="1763624" cy="307777"/>
          </a:xfrm>
          <a:prstGeom prst="rect">
            <a:avLst/>
          </a:prstGeom>
          <a:noFill/>
        </p:spPr>
        <p:txBody>
          <a:bodyPr wrap="none" rtlCol="0">
            <a:spAutoFit/>
          </a:bodyPr>
          <a:lstStyle/>
          <a:p>
            <a:r>
              <a:rPr lang="tr-TR" sz="1400" dirty="0">
                <a:latin typeface="Montserrat Medium" pitchFamily="2" charset="0"/>
              </a:rPr>
              <a:t>+90 216 606 59 82</a:t>
            </a:r>
          </a:p>
        </p:txBody>
      </p:sp>
    </p:spTree>
    <p:extLst>
      <p:ext uri="{BB962C8B-B14F-4D97-AF65-F5344CB8AC3E}">
        <p14:creationId xmlns:p14="http://schemas.microsoft.com/office/powerpoint/2010/main" val="246204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F0BFC-2EA3-FAD8-29BC-ACB762279A08}"/>
            </a:ext>
          </a:extLst>
        </p:cNvPr>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00C3F21-BA1E-BE51-7DBF-60D6DD213412}"/>
              </a:ext>
            </a:extLst>
          </p:cNvPr>
          <p:cNvSpPr>
            <a:spLocks noGrp="1"/>
          </p:cNvSpPr>
          <p:nvPr>
            <p:ph type="sldNum" idx="4294967295"/>
          </p:nvPr>
        </p:nvSpPr>
        <p:spPr/>
        <p:txBody>
          <a:bodyPr/>
          <a:lstStyle/>
          <a:p>
            <a:pPr algn="ctr"/>
            <a:fld id="{00000000-1234-1234-1234-123412341234}" type="slidenum">
              <a:rPr lang="es" sz="1067" smtClean="0">
                <a:latin typeface="Arial Nova Light" panose="020B0304020202020204" pitchFamily="34" charset="0"/>
                <a:cs typeface="Arial"/>
                <a:sym typeface="Arial"/>
              </a:rPr>
              <a:pPr algn="ctr"/>
              <a:t>35</a:t>
            </a:fld>
            <a:endParaRPr lang="es" sz="1067">
              <a:latin typeface="Arial Nova Light" panose="020B0304020202020204" pitchFamily="34" charset="0"/>
              <a:cs typeface="Arial"/>
              <a:sym typeface="Arial"/>
            </a:endParaRPr>
          </a:p>
        </p:txBody>
      </p:sp>
      <p:sp>
        <p:nvSpPr>
          <p:cNvPr id="18" name="Metin kutusu 17">
            <a:extLst>
              <a:ext uri="{FF2B5EF4-FFF2-40B4-BE49-F238E27FC236}">
                <a16:creationId xmlns:a16="http://schemas.microsoft.com/office/drawing/2014/main" id="{C5B38131-A077-F142-9D78-2DC696A18C5F}"/>
              </a:ext>
            </a:extLst>
          </p:cNvPr>
          <p:cNvSpPr txBox="1"/>
          <p:nvPr/>
        </p:nvSpPr>
        <p:spPr>
          <a:xfrm>
            <a:off x="571499" y="285509"/>
            <a:ext cx="8359121" cy="502766"/>
          </a:xfrm>
          <a:prstGeom prst="rect">
            <a:avLst/>
          </a:prstGeom>
          <a:noFill/>
        </p:spPr>
        <p:txBody>
          <a:bodyPr wrap="square" rtlCol="0">
            <a:spAutoFit/>
          </a:bodyPr>
          <a:lstStyle/>
          <a:p>
            <a:r>
              <a:rPr lang="en-US" sz="2650" b="1" spc="-10" dirty="0" err="1">
                <a:solidFill>
                  <a:srgbClr val="440099"/>
                </a:solidFill>
                <a:latin typeface="Verdana"/>
                <a:ea typeface="+mj-ea"/>
                <a:cs typeface="Verdana"/>
              </a:rPr>
              <a:t>İlgili</a:t>
            </a:r>
            <a:r>
              <a:rPr lang="en-US" sz="2650" b="1" spc="-10" dirty="0">
                <a:solidFill>
                  <a:srgbClr val="440099"/>
                </a:solidFill>
                <a:latin typeface="Verdana"/>
                <a:ea typeface="+mj-ea"/>
                <a:cs typeface="Verdana"/>
              </a:rPr>
              <a:t> </a:t>
            </a:r>
            <a:r>
              <a:rPr lang="en-US" sz="2650" b="1" spc="-10" dirty="0" err="1">
                <a:solidFill>
                  <a:srgbClr val="440099"/>
                </a:solidFill>
                <a:latin typeface="Verdana"/>
                <a:ea typeface="+mj-ea"/>
                <a:cs typeface="Verdana"/>
              </a:rPr>
              <a:t>Referanslarımızdan</a:t>
            </a:r>
            <a:r>
              <a:rPr lang="en-US" sz="2650" b="1" spc="-10" dirty="0">
                <a:solidFill>
                  <a:srgbClr val="440099"/>
                </a:solidFill>
                <a:latin typeface="Verdana"/>
                <a:ea typeface="+mj-ea"/>
                <a:cs typeface="Verdana"/>
              </a:rPr>
              <a:t> </a:t>
            </a:r>
            <a:r>
              <a:rPr lang="en-US" sz="2650" b="1" spc="-10" dirty="0" err="1">
                <a:solidFill>
                  <a:srgbClr val="440099"/>
                </a:solidFill>
                <a:latin typeface="Verdana"/>
                <a:ea typeface="+mj-ea"/>
                <a:cs typeface="Verdana"/>
              </a:rPr>
              <a:t>Bazıları</a:t>
            </a:r>
            <a:endParaRPr lang="tr-TR" sz="2650" b="1" spc="-10" dirty="0">
              <a:solidFill>
                <a:srgbClr val="440099"/>
              </a:solidFill>
              <a:latin typeface="Verdana"/>
              <a:ea typeface="+mj-ea"/>
              <a:cs typeface="Verdana"/>
            </a:endParaRPr>
          </a:p>
        </p:txBody>
      </p:sp>
      <p:sp>
        <p:nvSpPr>
          <p:cNvPr id="7" name="Dikdörtgen 16">
            <a:extLst>
              <a:ext uri="{FF2B5EF4-FFF2-40B4-BE49-F238E27FC236}">
                <a16:creationId xmlns:a16="http://schemas.microsoft.com/office/drawing/2014/main" id="{6011C4E8-7DEF-6589-AF3B-A823AA752061}"/>
              </a:ext>
            </a:extLst>
          </p:cNvPr>
          <p:cNvSpPr/>
          <p:nvPr/>
        </p:nvSpPr>
        <p:spPr>
          <a:xfrm>
            <a:off x="376787" y="1048608"/>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pic>
        <p:nvPicPr>
          <p:cNvPr id="9" name="Picture 8">
            <a:extLst>
              <a:ext uri="{FF2B5EF4-FFF2-40B4-BE49-F238E27FC236}">
                <a16:creationId xmlns:a16="http://schemas.microsoft.com/office/drawing/2014/main" id="{E004019B-2B8C-16B9-5DAE-96C4E8E89E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8338" y="1282248"/>
            <a:ext cx="1306006" cy="231912"/>
          </a:xfrm>
          <a:prstGeom prst="rect">
            <a:avLst/>
          </a:prstGeom>
          <a:noFill/>
          <a:ln>
            <a:noFill/>
          </a:ln>
        </p:spPr>
      </p:pic>
      <p:sp>
        <p:nvSpPr>
          <p:cNvPr id="19" name="Dikdörtgen 16">
            <a:extLst>
              <a:ext uri="{FF2B5EF4-FFF2-40B4-BE49-F238E27FC236}">
                <a16:creationId xmlns:a16="http://schemas.microsoft.com/office/drawing/2014/main" id="{1ACC9A2F-9F3C-0860-6D5A-02FFC1903AB3}"/>
              </a:ext>
            </a:extLst>
          </p:cNvPr>
          <p:cNvSpPr/>
          <p:nvPr/>
        </p:nvSpPr>
        <p:spPr>
          <a:xfrm>
            <a:off x="376787" y="1803262"/>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20" name="Dikdörtgen 16">
            <a:extLst>
              <a:ext uri="{FF2B5EF4-FFF2-40B4-BE49-F238E27FC236}">
                <a16:creationId xmlns:a16="http://schemas.microsoft.com/office/drawing/2014/main" id="{37DA862C-8493-8E20-5F5B-25FF1428F465}"/>
              </a:ext>
            </a:extLst>
          </p:cNvPr>
          <p:cNvSpPr/>
          <p:nvPr/>
        </p:nvSpPr>
        <p:spPr>
          <a:xfrm>
            <a:off x="376787" y="3319197"/>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21" name="Dikdörtgen 16">
            <a:extLst>
              <a:ext uri="{FF2B5EF4-FFF2-40B4-BE49-F238E27FC236}">
                <a16:creationId xmlns:a16="http://schemas.microsoft.com/office/drawing/2014/main" id="{80BBE695-7A53-722F-7A1F-21EF0A6C4DFF}"/>
              </a:ext>
            </a:extLst>
          </p:cNvPr>
          <p:cNvSpPr/>
          <p:nvPr/>
        </p:nvSpPr>
        <p:spPr>
          <a:xfrm>
            <a:off x="2043256" y="1803262"/>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23" name="Dikdörtgen 16">
            <a:extLst>
              <a:ext uri="{FF2B5EF4-FFF2-40B4-BE49-F238E27FC236}">
                <a16:creationId xmlns:a16="http://schemas.microsoft.com/office/drawing/2014/main" id="{E95F7D7F-E15C-30C3-33F3-6D4662C43C65}"/>
              </a:ext>
            </a:extLst>
          </p:cNvPr>
          <p:cNvSpPr/>
          <p:nvPr/>
        </p:nvSpPr>
        <p:spPr>
          <a:xfrm>
            <a:off x="2043256" y="3319197"/>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24" name="Dikdörtgen 16">
            <a:extLst>
              <a:ext uri="{FF2B5EF4-FFF2-40B4-BE49-F238E27FC236}">
                <a16:creationId xmlns:a16="http://schemas.microsoft.com/office/drawing/2014/main" id="{FE7DD718-1AC0-452A-06BE-42D7B8AA2450}"/>
              </a:ext>
            </a:extLst>
          </p:cNvPr>
          <p:cNvSpPr/>
          <p:nvPr/>
        </p:nvSpPr>
        <p:spPr>
          <a:xfrm>
            <a:off x="3704885" y="1803262"/>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25" name="Dikdörtgen 16">
            <a:extLst>
              <a:ext uri="{FF2B5EF4-FFF2-40B4-BE49-F238E27FC236}">
                <a16:creationId xmlns:a16="http://schemas.microsoft.com/office/drawing/2014/main" id="{BEC085D1-4B69-43D2-FEAF-4B2EB83F8EAB}"/>
              </a:ext>
            </a:extLst>
          </p:cNvPr>
          <p:cNvSpPr/>
          <p:nvPr/>
        </p:nvSpPr>
        <p:spPr>
          <a:xfrm>
            <a:off x="3704885" y="3319197"/>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26" name="Dikdörtgen 16">
            <a:extLst>
              <a:ext uri="{FF2B5EF4-FFF2-40B4-BE49-F238E27FC236}">
                <a16:creationId xmlns:a16="http://schemas.microsoft.com/office/drawing/2014/main" id="{2F5CCBE1-D872-DF93-F31A-9C466D6AA465}"/>
              </a:ext>
            </a:extLst>
          </p:cNvPr>
          <p:cNvSpPr/>
          <p:nvPr/>
        </p:nvSpPr>
        <p:spPr>
          <a:xfrm>
            <a:off x="5359183" y="1803262"/>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27" name="Dikdörtgen 16">
            <a:extLst>
              <a:ext uri="{FF2B5EF4-FFF2-40B4-BE49-F238E27FC236}">
                <a16:creationId xmlns:a16="http://schemas.microsoft.com/office/drawing/2014/main" id="{C908D380-C6A2-25B9-AD51-ADD9F9DBC587}"/>
              </a:ext>
            </a:extLst>
          </p:cNvPr>
          <p:cNvSpPr/>
          <p:nvPr/>
        </p:nvSpPr>
        <p:spPr>
          <a:xfrm>
            <a:off x="5359183" y="3319197"/>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28" name="Dikdörtgen 16">
            <a:extLst>
              <a:ext uri="{FF2B5EF4-FFF2-40B4-BE49-F238E27FC236}">
                <a16:creationId xmlns:a16="http://schemas.microsoft.com/office/drawing/2014/main" id="{6E2631E1-2F87-CCB3-CD75-7ADB8857F2B3}"/>
              </a:ext>
            </a:extLst>
          </p:cNvPr>
          <p:cNvSpPr/>
          <p:nvPr/>
        </p:nvSpPr>
        <p:spPr>
          <a:xfrm>
            <a:off x="2043256" y="1048608"/>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29" name="Dikdörtgen 16">
            <a:extLst>
              <a:ext uri="{FF2B5EF4-FFF2-40B4-BE49-F238E27FC236}">
                <a16:creationId xmlns:a16="http://schemas.microsoft.com/office/drawing/2014/main" id="{FE820ED5-F5BC-0D53-4661-E21167020A5B}"/>
              </a:ext>
            </a:extLst>
          </p:cNvPr>
          <p:cNvSpPr/>
          <p:nvPr/>
        </p:nvSpPr>
        <p:spPr>
          <a:xfrm>
            <a:off x="3704885" y="1048608"/>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30" name="Dikdörtgen 16">
            <a:extLst>
              <a:ext uri="{FF2B5EF4-FFF2-40B4-BE49-F238E27FC236}">
                <a16:creationId xmlns:a16="http://schemas.microsoft.com/office/drawing/2014/main" id="{2E9C791D-82A5-9D24-33C6-BD5160A35819}"/>
              </a:ext>
            </a:extLst>
          </p:cNvPr>
          <p:cNvSpPr/>
          <p:nvPr/>
        </p:nvSpPr>
        <p:spPr>
          <a:xfrm>
            <a:off x="5359183" y="1048608"/>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pic>
        <p:nvPicPr>
          <p:cNvPr id="31" name="Picture 30" descr="dogan-holding-logo-800x305 - KurumSoft">
            <a:extLst>
              <a:ext uri="{FF2B5EF4-FFF2-40B4-BE49-F238E27FC236}">
                <a16:creationId xmlns:a16="http://schemas.microsoft.com/office/drawing/2014/main" id="{DD28E294-43BF-667A-DDE2-5711B9F82F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5160" y="1134859"/>
            <a:ext cx="1249804" cy="542080"/>
          </a:xfrm>
          <a:prstGeom prst="rect">
            <a:avLst/>
          </a:prstGeom>
          <a:noFill/>
          <a:ln>
            <a:noFill/>
          </a:ln>
        </p:spPr>
      </p:pic>
      <p:pic>
        <p:nvPicPr>
          <p:cNvPr id="32" name="Picture 31">
            <a:extLst>
              <a:ext uri="{FF2B5EF4-FFF2-40B4-BE49-F238E27FC236}">
                <a16:creationId xmlns:a16="http://schemas.microsoft.com/office/drawing/2014/main" id="{3E829AA9-20B4-40EE-701F-D93420E867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61863" y="1288350"/>
            <a:ext cx="1514730" cy="241567"/>
          </a:xfrm>
          <a:prstGeom prst="rect">
            <a:avLst/>
          </a:prstGeom>
          <a:noFill/>
          <a:ln>
            <a:noFill/>
          </a:ln>
        </p:spPr>
      </p:pic>
      <p:pic>
        <p:nvPicPr>
          <p:cNvPr id="33" name="Picture 32" descr="OSSA - Ostim Savunma ve Havacılık Kümelenmesi | EACP | EUROPEAN AEROSPACE  CLUSTER PARTNERSHIP">
            <a:extLst>
              <a:ext uri="{FF2B5EF4-FFF2-40B4-BE49-F238E27FC236}">
                <a16:creationId xmlns:a16="http://schemas.microsoft.com/office/drawing/2014/main" id="{8ED244D0-D7EC-1AF9-EF9C-6347D1F8A2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18567" y="5039065"/>
            <a:ext cx="995226" cy="378468"/>
          </a:xfrm>
          <a:prstGeom prst="rect">
            <a:avLst/>
          </a:prstGeom>
          <a:noFill/>
          <a:ln>
            <a:noFill/>
          </a:ln>
        </p:spPr>
      </p:pic>
      <p:pic>
        <p:nvPicPr>
          <p:cNvPr id="34" name="Picture 33" descr="enerjisa logo - Foryap">
            <a:extLst>
              <a:ext uri="{FF2B5EF4-FFF2-40B4-BE49-F238E27FC236}">
                <a16:creationId xmlns:a16="http://schemas.microsoft.com/office/drawing/2014/main" id="{C4A6E893-DADE-F574-EBEC-5C6848E9F4A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6441" b="34747"/>
          <a:stretch/>
        </p:blipFill>
        <p:spPr bwMode="auto">
          <a:xfrm>
            <a:off x="5417589" y="1299782"/>
            <a:ext cx="1379188" cy="225753"/>
          </a:xfrm>
          <a:prstGeom prst="rect">
            <a:avLst/>
          </a:prstGeom>
          <a:noFill/>
          <a:extLst>
            <a:ext uri="{909E8E84-426E-40DD-AFC4-6F175D3DCCD1}">
              <a14:hiddenFill xmlns:a14="http://schemas.microsoft.com/office/drawing/2010/main">
                <a:solidFill>
                  <a:srgbClr val="FFFFFF"/>
                </a:solidFill>
              </a14:hiddenFill>
            </a:ext>
          </a:extLst>
        </p:spPr>
      </p:pic>
      <p:sp>
        <p:nvSpPr>
          <p:cNvPr id="35" name="Dikdörtgen 16">
            <a:extLst>
              <a:ext uri="{FF2B5EF4-FFF2-40B4-BE49-F238E27FC236}">
                <a16:creationId xmlns:a16="http://schemas.microsoft.com/office/drawing/2014/main" id="{6BB22618-A5C5-6209-8DBD-2E7B6C2F8A85}"/>
              </a:ext>
            </a:extLst>
          </p:cNvPr>
          <p:cNvSpPr/>
          <p:nvPr/>
        </p:nvSpPr>
        <p:spPr>
          <a:xfrm>
            <a:off x="376787" y="2562454"/>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36" name="Dikdörtgen 16">
            <a:extLst>
              <a:ext uri="{FF2B5EF4-FFF2-40B4-BE49-F238E27FC236}">
                <a16:creationId xmlns:a16="http://schemas.microsoft.com/office/drawing/2014/main" id="{D258A35B-A28B-CBE2-5B73-F57AD03340DA}"/>
              </a:ext>
            </a:extLst>
          </p:cNvPr>
          <p:cNvSpPr/>
          <p:nvPr/>
        </p:nvSpPr>
        <p:spPr>
          <a:xfrm>
            <a:off x="2043256" y="2562454"/>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37" name="Dikdörtgen 16">
            <a:extLst>
              <a:ext uri="{FF2B5EF4-FFF2-40B4-BE49-F238E27FC236}">
                <a16:creationId xmlns:a16="http://schemas.microsoft.com/office/drawing/2014/main" id="{FAC4AB4D-47EB-5053-39FC-6D3C6DF31C39}"/>
              </a:ext>
            </a:extLst>
          </p:cNvPr>
          <p:cNvSpPr/>
          <p:nvPr/>
        </p:nvSpPr>
        <p:spPr>
          <a:xfrm>
            <a:off x="3704885" y="2562454"/>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38" name="Dikdörtgen 16">
            <a:extLst>
              <a:ext uri="{FF2B5EF4-FFF2-40B4-BE49-F238E27FC236}">
                <a16:creationId xmlns:a16="http://schemas.microsoft.com/office/drawing/2014/main" id="{489ADBA7-DAF7-12BF-23D8-1518DFA2A35E}"/>
              </a:ext>
            </a:extLst>
          </p:cNvPr>
          <p:cNvSpPr/>
          <p:nvPr/>
        </p:nvSpPr>
        <p:spPr>
          <a:xfrm>
            <a:off x="5359183" y="2562454"/>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pic>
        <p:nvPicPr>
          <p:cNvPr id="39" name="Picture 38">
            <a:extLst>
              <a:ext uri="{FF2B5EF4-FFF2-40B4-BE49-F238E27FC236}">
                <a16:creationId xmlns:a16="http://schemas.microsoft.com/office/drawing/2014/main" id="{42778DAF-C24E-4A9A-0B38-4065A67920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2524" y="1224617"/>
            <a:ext cx="1426592" cy="36231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Kurumsal Kimlik | Türksat Uydu Haberleşme Kablo TV ve ...">
            <a:extLst>
              <a:ext uri="{FF2B5EF4-FFF2-40B4-BE49-F238E27FC236}">
                <a16:creationId xmlns:a16="http://schemas.microsoft.com/office/drawing/2014/main" id="{03C55BFE-76CF-AAA7-6FF4-82F6DF82EA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607" y="2028734"/>
            <a:ext cx="1399915" cy="24384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İkinci el otomobilde yeni bir marka: VAVA Cars">
            <a:extLst>
              <a:ext uri="{FF2B5EF4-FFF2-40B4-BE49-F238E27FC236}">
                <a16:creationId xmlns:a16="http://schemas.microsoft.com/office/drawing/2014/main" id="{35849B35-E9D1-DA91-9F32-774674C1DC2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044" t="33065" r="3152" b="40549"/>
          <a:stretch/>
        </p:blipFill>
        <p:spPr bwMode="auto">
          <a:xfrm>
            <a:off x="460043" y="3555342"/>
            <a:ext cx="1389990" cy="19751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GES Engineering">
            <a:extLst>
              <a:ext uri="{FF2B5EF4-FFF2-40B4-BE49-F238E27FC236}">
                <a16:creationId xmlns:a16="http://schemas.microsoft.com/office/drawing/2014/main" id="{53780B91-5FCE-6907-F88C-FCD74951F0B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857180" y="3545448"/>
            <a:ext cx="1100960" cy="277143"/>
          </a:xfrm>
          <a:prstGeom prst="rect">
            <a:avLst/>
          </a:prstGeom>
          <a:noFill/>
          <a:ln>
            <a:noFill/>
          </a:ln>
        </p:spPr>
      </p:pic>
      <p:pic>
        <p:nvPicPr>
          <p:cNvPr id="43" name="Picture 42" descr="Küçükpazarlı IFS ERP Başarı Hikayesi | IFS Türkiye">
            <a:extLst>
              <a:ext uri="{FF2B5EF4-FFF2-40B4-BE49-F238E27FC236}">
                <a16:creationId xmlns:a16="http://schemas.microsoft.com/office/drawing/2014/main" id="{0FB7B6A9-816E-63E7-8AA3-538F062B78E9}"/>
              </a:ext>
            </a:extLst>
          </p:cNvPr>
          <p:cNvPicPr>
            <a:picLocks noChangeAspect="1"/>
          </p:cNvPicPr>
          <p:nvPr/>
        </p:nvPicPr>
        <p:blipFill rotWithShape="1">
          <a:blip r:embed="rId11">
            <a:extLst>
              <a:ext uri="{28A0092B-C50C-407E-A947-70E740481C1C}">
                <a14:useLocalDpi xmlns:a14="http://schemas.microsoft.com/office/drawing/2010/main" val="0"/>
              </a:ext>
            </a:extLst>
          </a:blip>
          <a:srcRect t="14779" b="22949"/>
          <a:stretch/>
        </p:blipFill>
        <p:spPr bwMode="auto">
          <a:xfrm>
            <a:off x="8811241" y="2727480"/>
            <a:ext cx="1312655" cy="399897"/>
          </a:xfrm>
          <a:prstGeom prst="rect">
            <a:avLst/>
          </a:prstGeom>
          <a:noFill/>
          <a:ln>
            <a:noFill/>
          </a:ln>
          <a:extLst>
            <a:ext uri="{53640926-AAD7-44D8-BBD7-CCE9431645EC}">
              <a14:shadowObscured xmlns:a14="http://schemas.microsoft.com/office/drawing/2010/main"/>
            </a:ext>
          </a:extLst>
        </p:spPr>
      </p:pic>
      <p:pic>
        <p:nvPicPr>
          <p:cNvPr id="44" name="Picture 43" descr="EKİNOKS">
            <a:extLst>
              <a:ext uri="{FF2B5EF4-FFF2-40B4-BE49-F238E27FC236}">
                <a16:creationId xmlns:a16="http://schemas.microsoft.com/office/drawing/2014/main" id="{CDEE4864-3D84-1930-8A01-8DB5DA9282E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4462" b="15927"/>
          <a:stretch/>
        </p:blipFill>
        <p:spPr bwMode="auto">
          <a:xfrm>
            <a:off x="5434832" y="4185887"/>
            <a:ext cx="1379213" cy="50308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ICDDA 2020'ye Doğru | ICDDA">
            <a:extLst>
              <a:ext uri="{FF2B5EF4-FFF2-40B4-BE49-F238E27FC236}">
                <a16:creationId xmlns:a16="http://schemas.microsoft.com/office/drawing/2014/main" id="{F812FA91-0DF1-7433-3E2B-C97B124C3FF6}"/>
              </a:ext>
            </a:extLst>
          </p:cNvPr>
          <p:cNvPicPr>
            <a:picLocks noChangeAspect="1"/>
          </p:cNvPicPr>
          <p:nvPr/>
        </p:nvPicPr>
        <p:blipFill rotWithShape="1">
          <a:blip r:embed="rId13">
            <a:extLst>
              <a:ext uri="{28A0092B-C50C-407E-A947-70E740481C1C}">
                <a14:useLocalDpi xmlns:a14="http://schemas.microsoft.com/office/drawing/2010/main" val="0"/>
              </a:ext>
            </a:extLst>
          </a:blip>
          <a:srcRect t="30509" b="34133"/>
          <a:stretch/>
        </p:blipFill>
        <p:spPr bwMode="auto">
          <a:xfrm>
            <a:off x="8755560" y="4233622"/>
            <a:ext cx="1318271" cy="414281"/>
          </a:xfrm>
          <a:prstGeom prst="rect">
            <a:avLst/>
          </a:prstGeom>
          <a:noFill/>
          <a:ln>
            <a:noFill/>
          </a:ln>
          <a:extLst>
            <a:ext uri="{53640926-AAD7-44D8-BBD7-CCE9431645EC}">
              <a14:shadowObscured xmlns:a14="http://schemas.microsoft.com/office/drawing/2010/main"/>
            </a:ext>
          </a:extLst>
        </p:spPr>
      </p:pic>
      <p:pic>
        <p:nvPicPr>
          <p:cNvPr id="46" name="Picture 45" descr="İndes Mühendislik – İndes Mühendislik">
            <a:extLst>
              <a:ext uri="{FF2B5EF4-FFF2-40B4-BE49-F238E27FC236}">
                <a16:creationId xmlns:a16="http://schemas.microsoft.com/office/drawing/2014/main" id="{F1F8B891-A9A8-91D6-3957-0BDB9BE0C42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88338" y="5821193"/>
            <a:ext cx="1250350" cy="335106"/>
          </a:xfrm>
          <a:prstGeom prst="rect">
            <a:avLst/>
          </a:prstGeom>
          <a:noFill/>
          <a:ln>
            <a:noFill/>
          </a:ln>
        </p:spPr>
      </p:pic>
      <p:pic>
        <p:nvPicPr>
          <p:cNvPr id="47" name="Picture 46" descr="LOCAL US | BİLİŞİM ANONİM ŞİRKETİ">
            <a:extLst>
              <a:ext uri="{FF2B5EF4-FFF2-40B4-BE49-F238E27FC236}">
                <a16:creationId xmlns:a16="http://schemas.microsoft.com/office/drawing/2014/main" id="{7B0AB3DC-8F02-1147-2DF5-8863297C7B1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52601" y="5056451"/>
            <a:ext cx="1436515" cy="360005"/>
          </a:xfrm>
          <a:prstGeom prst="rect">
            <a:avLst/>
          </a:prstGeom>
          <a:noFill/>
          <a:extLst>
            <a:ext uri="{909E8E84-426E-40DD-AFC4-6F175D3DCCD1}">
              <a14:hiddenFill xmlns:a14="http://schemas.microsoft.com/office/drawing/2010/main">
                <a:solidFill>
                  <a:srgbClr val="FFFFFF"/>
                </a:solidFill>
              </a14:hiddenFill>
            </a:ext>
          </a:extLst>
        </p:spPr>
      </p:pic>
      <p:sp>
        <p:nvSpPr>
          <p:cNvPr id="48" name="Dikdörtgen 16">
            <a:extLst>
              <a:ext uri="{FF2B5EF4-FFF2-40B4-BE49-F238E27FC236}">
                <a16:creationId xmlns:a16="http://schemas.microsoft.com/office/drawing/2014/main" id="{2C47E12C-0650-746D-022C-2ABAD01C6CBA}"/>
              </a:ext>
            </a:extLst>
          </p:cNvPr>
          <p:cNvSpPr/>
          <p:nvPr/>
        </p:nvSpPr>
        <p:spPr>
          <a:xfrm>
            <a:off x="376787" y="4078483"/>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49" name="Dikdörtgen 16">
            <a:extLst>
              <a:ext uri="{FF2B5EF4-FFF2-40B4-BE49-F238E27FC236}">
                <a16:creationId xmlns:a16="http://schemas.microsoft.com/office/drawing/2014/main" id="{EBD485B1-02A1-61C4-9846-804309F748F1}"/>
              </a:ext>
            </a:extLst>
          </p:cNvPr>
          <p:cNvSpPr/>
          <p:nvPr/>
        </p:nvSpPr>
        <p:spPr>
          <a:xfrm>
            <a:off x="2043256" y="4078483"/>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50" name="Dikdörtgen 16">
            <a:extLst>
              <a:ext uri="{FF2B5EF4-FFF2-40B4-BE49-F238E27FC236}">
                <a16:creationId xmlns:a16="http://schemas.microsoft.com/office/drawing/2014/main" id="{D36DF80B-ADAD-7364-C791-3F19C663A3C8}"/>
              </a:ext>
            </a:extLst>
          </p:cNvPr>
          <p:cNvSpPr/>
          <p:nvPr/>
        </p:nvSpPr>
        <p:spPr>
          <a:xfrm>
            <a:off x="3704885" y="4078483"/>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51" name="Dikdörtgen 16">
            <a:extLst>
              <a:ext uri="{FF2B5EF4-FFF2-40B4-BE49-F238E27FC236}">
                <a16:creationId xmlns:a16="http://schemas.microsoft.com/office/drawing/2014/main" id="{4B9078E8-DFAA-929E-8357-32D6FDDF452C}"/>
              </a:ext>
            </a:extLst>
          </p:cNvPr>
          <p:cNvSpPr/>
          <p:nvPr/>
        </p:nvSpPr>
        <p:spPr>
          <a:xfrm>
            <a:off x="5357149" y="4078483"/>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52" name="Dikdörtgen 16">
            <a:extLst>
              <a:ext uri="{FF2B5EF4-FFF2-40B4-BE49-F238E27FC236}">
                <a16:creationId xmlns:a16="http://schemas.microsoft.com/office/drawing/2014/main" id="{E84E97C2-DBE2-5411-4049-D3E064122E6A}"/>
              </a:ext>
            </a:extLst>
          </p:cNvPr>
          <p:cNvSpPr/>
          <p:nvPr/>
        </p:nvSpPr>
        <p:spPr>
          <a:xfrm>
            <a:off x="7016742" y="1803262"/>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53" name="Dikdörtgen 16">
            <a:extLst>
              <a:ext uri="{FF2B5EF4-FFF2-40B4-BE49-F238E27FC236}">
                <a16:creationId xmlns:a16="http://schemas.microsoft.com/office/drawing/2014/main" id="{B80032AF-557D-FDCB-7A3F-40BE6E262DB8}"/>
              </a:ext>
            </a:extLst>
          </p:cNvPr>
          <p:cNvSpPr/>
          <p:nvPr/>
        </p:nvSpPr>
        <p:spPr>
          <a:xfrm>
            <a:off x="7016742" y="3319197"/>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54" name="Dikdörtgen 16">
            <a:extLst>
              <a:ext uri="{FF2B5EF4-FFF2-40B4-BE49-F238E27FC236}">
                <a16:creationId xmlns:a16="http://schemas.microsoft.com/office/drawing/2014/main" id="{D46D13CC-E88F-6BB6-6130-151AF8B84544}"/>
              </a:ext>
            </a:extLst>
          </p:cNvPr>
          <p:cNvSpPr/>
          <p:nvPr/>
        </p:nvSpPr>
        <p:spPr>
          <a:xfrm>
            <a:off x="7016742" y="1048608"/>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55" name="Dikdörtgen 16">
            <a:extLst>
              <a:ext uri="{FF2B5EF4-FFF2-40B4-BE49-F238E27FC236}">
                <a16:creationId xmlns:a16="http://schemas.microsoft.com/office/drawing/2014/main" id="{D483CA77-79B6-FD55-79F0-93B0068DB497}"/>
              </a:ext>
            </a:extLst>
          </p:cNvPr>
          <p:cNvSpPr/>
          <p:nvPr/>
        </p:nvSpPr>
        <p:spPr>
          <a:xfrm>
            <a:off x="7016742" y="2562454"/>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56" name="Dikdörtgen 16">
            <a:extLst>
              <a:ext uri="{FF2B5EF4-FFF2-40B4-BE49-F238E27FC236}">
                <a16:creationId xmlns:a16="http://schemas.microsoft.com/office/drawing/2014/main" id="{85F90E10-75B9-E86E-76FE-0EC357AE7356}"/>
              </a:ext>
            </a:extLst>
          </p:cNvPr>
          <p:cNvSpPr/>
          <p:nvPr/>
        </p:nvSpPr>
        <p:spPr>
          <a:xfrm>
            <a:off x="7014706" y="4078483"/>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pic>
        <p:nvPicPr>
          <p:cNvPr id="57" name="Resim 45">
            <a:extLst>
              <a:ext uri="{FF2B5EF4-FFF2-40B4-BE49-F238E27FC236}">
                <a16:creationId xmlns:a16="http://schemas.microsoft.com/office/drawing/2014/main" id="{DFFC28E8-57AD-A75D-8988-0A5117CD2EE7}"/>
              </a:ext>
            </a:extLst>
          </p:cNvPr>
          <p:cNvPicPr>
            <a:picLocks noChangeAspect="1"/>
          </p:cNvPicPr>
          <p:nvPr/>
        </p:nvPicPr>
        <p:blipFill>
          <a:blip r:embed="rId16"/>
          <a:stretch>
            <a:fillRect/>
          </a:stretch>
        </p:blipFill>
        <p:spPr>
          <a:xfrm>
            <a:off x="5488800" y="4933024"/>
            <a:ext cx="1270981" cy="529270"/>
          </a:xfrm>
          <a:prstGeom prst="rect">
            <a:avLst/>
          </a:prstGeom>
        </p:spPr>
      </p:pic>
      <p:pic>
        <p:nvPicPr>
          <p:cNvPr id="58" name="Resim 47">
            <a:extLst>
              <a:ext uri="{FF2B5EF4-FFF2-40B4-BE49-F238E27FC236}">
                <a16:creationId xmlns:a16="http://schemas.microsoft.com/office/drawing/2014/main" id="{DE582BC8-CC1D-0CBA-A27A-DBD6F33A20D5}"/>
              </a:ext>
            </a:extLst>
          </p:cNvPr>
          <p:cNvPicPr>
            <a:picLocks noChangeAspect="1"/>
          </p:cNvPicPr>
          <p:nvPr/>
        </p:nvPicPr>
        <p:blipFill>
          <a:blip r:embed="rId17"/>
          <a:stretch>
            <a:fillRect/>
          </a:stretch>
        </p:blipFill>
        <p:spPr>
          <a:xfrm>
            <a:off x="2166676" y="1950069"/>
            <a:ext cx="1236081" cy="433786"/>
          </a:xfrm>
          <a:prstGeom prst="rect">
            <a:avLst/>
          </a:prstGeom>
        </p:spPr>
      </p:pic>
      <p:pic>
        <p:nvPicPr>
          <p:cNvPr id="59" name="Picture 58" descr="ASE MAKİNA İş ve İnşaat Makineleri Kümelenmesi">
            <a:extLst>
              <a:ext uri="{FF2B5EF4-FFF2-40B4-BE49-F238E27FC236}">
                <a16:creationId xmlns:a16="http://schemas.microsoft.com/office/drawing/2014/main" id="{A67CD2BF-D4C3-A810-4CE9-93BD4EB28C7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50680" y="3485810"/>
            <a:ext cx="1130010" cy="4065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ÇELİKOĞLU DEMİR ÇELİK SAN. TİC LTD. ŞTİ.">
            <a:extLst>
              <a:ext uri="{FF2B5EF4-FFF2-40B4-BE49-F238E27FC236}">
                <a16:creationId xmlns:a16="http://schemas.microsoft.com/office/drawing/2014/main" id="{04F968E8-5B60-9D1B-6728-D405E3169BF5}"/>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33428" b="35423"/>
          <a:stretch/>
        </p:blipFill>
        <p:spPr bwMode="auto">
          <a:xfrm>
            <a:off x="3767985" y="2719178"/>
            <a:ext cx="1403624" cy="408624"/>
          </a:xfrm>
          <a:prstGeom prst="rect">
            <a:avLst/>
          </a:prstGeom>
          <a:noFill/>
          <a:extLst>
            <a:ext uri="{909E8E84-426E-40DD-AFC4-6F175D3DCCD1}">
              <a14:hiddenFill xmlns:a14="http://schemas.microsoft.com/office/drawing/2010/main">
                <a:solidFill>
                  <a:srgbClr val="FFFFFF"/>
                </a:solidFill>
              </a14:hiddenFill>
            </a:ext>
          </a:extLst>
        </p:spPr>
      </p:pic>
      <p:pic>
        <p:nvPicPr>
          <p:cNvPr id="61" name="Resim 52">
            <a:extLst>
              <a:ext uri="{FF2B5EF4-FFF2-40B4-BE49-F238E27FC236}">
                <a16:creationId xmlns:a16="http://schemas.microsoft.com/office/drawing/2014/main" id="{0DDCE8FA-00A7-F348-DDC8-7D996680F9A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36708" y="3364734"/>
            <a:ext cx="683245" cy="638572"/>
          </a:xfrm>
          <a:prstGeom prst="rect">
            <a:avLst/>
          </a:prstGeom>
        </p:spPr>
      </p:pic>
      <p:pic>
        <p:nvPicPr>
          <p:cNvPr id="62" name="Picture 61" descr="Ankara'nın sembolü Atakule Büyük Bir Coşkuyla Karşılandı…">
            <a:extLst>
              <a:ext uri="{FF2B5EF4-FFF2-40B4-BE49-F238E27FC236}">
                <a16:creationId xmlns:a16="http://schemas.microsoft.com/office/drawing/2014/main" id="{CC9CEF41-60A3-0134-CCFB-D9A08E204AA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781408" y="3336553"/>
            <a:ext cx="548806" cy="60524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descr="Aksan Ticaret">
            <a:extLst>
              <a:ext uri="{FF2B5EF4-FFF2-40B4-BE49-F238E27FC236}">
                <a16:creationId xmlns:a16="http://schemas.microsoft.com/office/drawing/2014/main" id="{580CB0A6-DB79-218F-8F5F-46624857DC3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53130" y="2834018"/>
            <a:ext cx="1362044" cy="18682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descr="Anakent">
            <a:extLst>
              <a:ext uri="{FF2B5EF4-FFF2-40B4-BE49-F238E27FC236}">
                <a16:creationId xmlns:a16="http://schemas.microsoft.com/office/drawing/2014/main" id="{FAC82D82-C1F4-DF7D-38E7-4542760E624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19984" y="2601088"/>
            <a:ext cx="922677" cy="55964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Grup Cam San. ve Tic. Ltd. Şti.">
            <a:extLst>
              <a:ext uri="{FF2B5EF4-FFF2-40B4-BE49-F238E27FC236}">
                <a16:creationId xmlns:a16="http://schemas.microsoft.com/office/drawing/2014/main" id="{37D3FBD5-B768-50E2-69B9-95C0BC648A3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190133" y="2744868"/>
            <a:ext cx="1249804" cy="329390"/>
          </a:xfrm>
          <a:prstGeom prst="rect">
            <a:avLst/>
          </a:prstGeom>
          <a:noFill/>
          <a:extLst>
            <a:ext uri="{909E8E84-426E-40DD-AFC4-6F175D3DCCD1}">
              <a14:hiddenFill xmlns:a14="http://schemas.microsoft.com/office/drawing/2010/main">
                <a:solidFill>
                  <a:srgbClr val="FFFFFF"/>
                </a:solidFill>
              </a14:hiddenFill>
            </a:ext>
          </a:extLst>
        </p:spPr>
      </p:pic>
      <p:sp>
        <p:nvSpPr>
          <p:cNvPr id="66" name="Dikdörtgen 16">
            <a:extLst>
              <a:ext uri="{FF2B5EF4-FFF2-40B4-BE49-F238E27FC236}">
                <a16:creationId xmlns:a16="http://schemas.microsoft.com/office/drawing/2014/main" id="{5F08D8FA-39D3-B45D-54DD-CD8054773CF2}"/>
              </a:ext>
            </a:extLst>
          </p:cNvPr>
          <p:cNvSpPr/>
          <p:nvPr/>
        </p:nvSpPr>
        <p:spPr>
          <a:xfrm>
            <a:off x="8663900" y="1803262"/>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67" name="Dikdörtgen 16">
            <a:extLst>
              <a:ext uri="{FF2B5EF4-FFF2-40B4-BE49-F238E27FC236}">
                <a16:creationId xmlns:a16="http://schemas.microsoft.com/office/drawing/2014/main" id="{E8336D3D-5670-F335-6F99-03D83F144EBD}"/>
              </a:ext>
            </a:extLst>
          </p:cNvPr>
          <p:cNvSpPr/>
          <p:nvPr/>
        </p:nvSpPr>
        <p:spPr>
          <a:xfrm>
            <a:off x="8663900" y="3319197"/>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68" name="Dikdörtgen 16">
            <a:extLst>
              <a:ext uri="{FF2B5EF4-FFF2-40B4-BE49-F238E27FC236}">
                <a16:creationId xmlns:a16="http://schemas.microsoft.com/office/drawing/2014/main" id="{9095EE28-800A-038E-593B-B9B3BFBBA352}"/>
              </a:ext>
            </a:extLst>
          </p:cNvPr>
          <p:cNvSpPr/>
          <p:nvPr/>
        </p:nvSpPr>
        <p:spPr>
          <a:xfrm>
            <a:off x="8663900" y="1048608"/>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69" name="Dikdörtgen 16">
            <a:extLst>
              <a:ext uri="{FF2B5EF4-FFF2-40B4-BE49-F238E27FC236}">
                <a16:creationId xmlns:a16="http://schemas.microsoft.com/office/drawing/2014/main" id="{D6DDCA7D-98A4-A1AB-22F5-F5C0CD289B0D}"/>
              </a:ext>
            </a:extLst>
          </p:cNvPr>
          <p:cNvSpPr/>
          <p:nvPr/>
        </p:nvSpPr>
        <p:spPr>
          <a:xfrm>
            <a:off x="8663900" y="2562454"/>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70" name="Dikdörtgen 16">
            <a:extLst>
              <a:ext uri="{FF2B5EF4-FFF2-40B4-BE49-F238E27FC236}">
                <a16:creationId xmlns:a16="http://schemas.microsoft.com/office/drawing/2014/main" id="{CEEE558B-8288-677E-FE55-CD191FE11EDC}"/>
              </a:ext>
            </a:extLst>
          </p:cNvPr>
          <p:cNvSpPr/>
          <p:nvPr/>
        </p:nvSpPr>
        <p:spPr>
          <a:xfrm>
            <a:off x="8661864" y="4078483"/>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71" name="Dikdörtgen 16">
            <a:extLst>
              <a:ext uri="{FF2B5EF4-FFF2-40B4-BE49-F238E27FC236}">
                <a16:creationId xmlns:a16="http://schemas.microsoft.com/office/drawing/2014/main" id="{39570136-0FAD-B3DD-A11D-CB79BE3A5EF4}"/>
              </a:ext>
            </a:extLst>
          </p:cNvPr>
          <p:cNvSpPr/>
          <p:nvPr/>
        </p:nvSpPr>
        <p:spPr>
          <a:xfrm>
            <a:off x="376787" y="4854144"/>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72" name="Dikdörtgen 16">
            <a:extLst>
              <a:ext uri="{FF2B5EF4-FFF2-40B4-BE49-F238E27FC236}">
                <a16:creationId xmlns:a16="http://schemas.microsoft.com/office/drawing/2014/main" id="{EB20FB33-0D06-932B-A606-96D6B930C48E}"/>
              </a:ext>
            </a:extLst>
          </p:cNvPr>
          <p:cNvSpPr/>
          <p:nvPr/>
        </p:nvSpPr>
        <p:spPr>
          <a:xfrm>
            <a:off x="2043256" y="4854144"/>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73" name="Dikdörtgen 16">
            <a:extLst>
              <a:ext uri="{FF2B5EF4-FFF2-40B4-BE49-F238E27FC236}">
                <a16:creationId xmlns:a16="http://schemas.microsoft.com/office/drawing/2014/main" id="{B05A8B35-8795-17C7-0BAA-76C383DBDFBA}"/>
              </a:ext>
            </a:extLst>
          </p:cNvPr>
          <p:cNvSpPr/>
          <p:nvPr/>
        </p:nvSpPr>
        <p:spPr>
          <a:xfrm>
            <a:off x="3704885" y="4854144"/>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74" name="Dikdörtgen 16">
            <a:extLst>
              <a:ext uri="{FF2B5EF4-FFF2-40B4-BE49-F238E27FC236}">
                <a16:creationId xmlns:a16="http://schemas.microsoft.com/office/drawing/2014/main" id="{D2E06896-EEC0-5ED2-2A16-FA5059481095}"/>
              </a:ext>
            </a:extLst>
          </p:cNvPr>
          <p:cNvSpPr/>
          <p:nvPr/>
        </p:nvSpPr>
        <p:spPr>
          <a:xfrm>
            <a:off x="5357149" y="4854144"/>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75" name="Dikdörtgen 16">
            <a:extLst>
              <a:ext uri="{FF2B5EF4-FFF2-40B4-BE49-F238E27FC236}">
                <a16:creationId xmlns:a16="http://schemas.microsoft.com/office/drawing/2014/main" id="{4CC672B6-44F9-417B-6818-83E978D57FE9}"/>
              </a:ext>
            </a:extLst>
          </p:cNvPr>
          <p:cNvSpPr/>
          <p:nvPr/>
        </p:nvSpPr>
        <p:spPr>
          <a:xfrm>
            <a:off x="7014706" y="4854144"/>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76" name="Dikdörtgen 16">
            <a:extLst>
              <a:ext uri="{FF2B5EF4-FFF2-40B4-BE49-F238E27FC236}">
                <a16:creationId xmlns:a16="http://schemas.microsoft.com/office/drawing/2014/main" id="{60C20EF2-BFE1-0C18-7394-DEA315E1AAB3}"/>
              </a:ext>
            </a:extLst>
          </p:cNvPr>
          <p:cNvSpPr/>
          <p:nvPr/>
        </p:nvSpPr>
        <p:spPr>
          <a:xfrm>
            <a:off x="8661864" y="4854144"/>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pic>
        <p:nvPicPr>
          <p:cNvPr id="77" name="Picture 76" descr="Yarın İçin Bugünden Ar-Ge - Anova">
            <a:extLst>
              <a:ext uri="{FF2B5EF4-FFF2-40B4-BE49-F238E27FC236}">
                <a16:creationId xmlns:a16="http://schemas.microsoft.com/office/drawing/2014/main" id="{9EB3381D-B2A8-85EF-C23D-20F8B0DF8D0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58225" y="1957021"/>
            <a:ext cx="1295673" cy="44237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descr="GELEN MAKİNA – aosb-machinery.com">
            <a:extLst>
              <a:ext uri="{FF2B5EF4-FFF2-40B4-BE49-F238E27FC236}">
                <a16:creationId xmlns:a16="http://schemas.microsoft.com/office/drawing/2014/main" id="{E1F9AAE7-8B55-6AF2-5C12-D17E18C708DB}"/>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21635" b="34548"/>
          <a:stretch/>
        </p:blipFill>
        <p:spPr bwMode="auto">
          <a:xfrm>
            <a:off x="7168402" y="4272271"/>
            <a:ext cx="1243892" cy="34367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descr="Özok Steel | Ankara">
            <a:extLst>
              <a:ext uri="{FF2B5EF4-FFF2-40B4-BE49-F238E27FC236}">
                <a16:creationId xmlns:a16="http://schemas.microsoft.com/office/drawing/2014/main" id="{5179EA4D-7D0C-E3B8-91A7-B52D7F97156F}"/>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t="26221" b="45585"/>
          <a:stretch/>
        </p:blipFill>
        <p:spPr bwMode="auto">
          <a:xfrm>
            <a:off x="472481" y="5031410"/>
            <a:ext cx="1310505" cy="36411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descr="UGUR TENEKE AMBALAJ SANAYI A.S">
            <a:extLst>
              <a:ext uri="{FF2B5EF4-FFF2-40B4-BE49-F238E27FC236}">
                <a16:creationId xmlns:a16="http://schemas.microsoft.com/office/drawing/2014/main" id="{5576F9E2-4EBE-0DF7-7E22-6C273EB50D6B}"/>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25011" y="4272271"/>
            <a:ext cx="1379213" cy="30267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descr="ROLMAK Döküm San. Ve Tic. Ltd. Şti. – Karabük İhracat Destek Ofisi">
            <a:extLst>
              <a:ext uri="{FF2B5EF4-FFF2-40B4-BE49-F238E27FC236}">
                <a16:creationId xmlns:a16="http://schemas.microsoft.com/office/drawing/2014/main" id="{25C0B1C2-2065-DFD6-6F3B-7F203C27F46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841526" y="4995395"/>
            <a:ext cx="1258188" cy="50371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Kurumsal Kimlik, Logo ve Fotoğraflar | Sabancı Üniversitesi">
            <a:extLst>
              <a:ext uri="{FF2B5EF4-FFF2-40B4-BE49-F238E27FC236}">
                <a16:creationId xmlns:a16="http://schemas.microsoft.com/office/drawing/2014/main" id="{5C5130F8-16D3-FC3D-B014-C2E47FE00D5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814240" y="1901253"/>
            <a:ext cx="1259591" cy="533538"/>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descr="Rönesans ve BMS'den güç birliği">
            <a:extLst>
              <a:ext uri="{FF2B5EF4-FFF2-40B4-BE49-F238E27FC236}">
                <a16:creationId xmlns:a16="http://schemas.microsoft.com/office/drawing/2014/main" id="{4AEC3FF6-BE61-74AD-CE5E-9E9B07C74A56}"/>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58656" y="4233622"/>
            <a:ext cx="992763" cy="38152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982BEEF9-C732-CA1B-99E7-FC7D4D01738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759375" y="1302312"/>
            <a:ext cx="1401204" cy="259578"/>
          </a:xfrm>
          <a:prstGeom prst="rect">
            <a:avLst/>
          </a:prstGeom>
          <a:noFill/>
          <a:extLst>
            <a:ext uri="{909E8E84-426E-40DD-AFC4-6F175D3DCCD1}">
              <a14:hiddenFill xmlns:a14="http://schemas.microsoft.com/office/drawing/2010/main">
                <a:solidFill>
                  <a:srgbClr val="FFFFFF"/>
                </a:solidFill>
              </a14:hiddenFill>
            </a:ext>
          </a:extLst>
        </p:spPr>
      </p:pic>
      <p:pic>
        <p:nvPicPr>
          <p:cNvPr id="85" name="Resim 81">
            <a:extLst>
              <a:ext uri="{FF2B5EF4-FFF2-40B4-BE49-F238E27FC236}">
                <a16:creationId xmlns:a16="http://schemas.microsoft.com/office/drawing/2014/main" id="{8ED11782-3096-C275-2CD4-F8271F623603}"/>
              </a:ext>
            </a:extLst>
          </p:cNvPr>
          <p:cNvPicPr>
            <a:picLocks noChangeAspect="1"/>
          </p:cNvPicPr>
          <p:nvPr/>
        </p:nvPicPr>
        <p:blipFill>
          <a:blip r:embed="rId33"/>
          <a:stretch>
            <a:fillRect/>
          </a:stretch>
        </p:blipFill>
        <p:spPr>
          <a:xfrm>
            <a:off x="10354934" y="1262354"/>
            <a:ext cx="1420943" cy="384396"/>
          </a:xfrm>
          <a:prstGeom prst="rect">
            <a:avLst/>
          </a:prstGeom>
        </p:spPr>
      </p:pic>
      <p:pic>
        <p:nvPicPr>
          <p:cNvPr id="86" name="Picture 85" descr="Eskim Kimya">
            <a:extLst>
              <a:ext uri="{FF2B5EF4-FFF2-40B4-BE49-F238E27FC236}">
                <a16:creationId xmlns:a16="http://schemas.microsoft.com/office/drawing/2014/main" id="{F028A988-1648-60F3-8964-8395B382F6A5}"/>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0530592" y="5023905"/>
            <a:ext cx="1069625" cy="408787"/>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descr="Özdilek Logo PNG Vectors Free Download">
            <a:extLst>
              <a:ext uri="{FF2B5EF4-FFF2-40B4-BE49-F238E27FC236}">
                <a16:creationId xmlns:a16="http://schemas.microsoft.com/office/drawing/2014/main" id="{EDE7173C-C78D-EEA5-7618-1751EDA794BD}"/>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323288" y="1912623"/>
            <a:ext cx="991996" cy="501827"/>
          </a:xfrm>
          <a:prstGeom prst="rect">
            <a:avLst/>
          </a:prstGeom>
          <a:noFill/>
          <a:extLst>
            <a:ext uri="{909E8E84-426E-40DD-AFC4-6F175D3DCCD1}">
              <a14:hiddenFill xmlns:a14="http://schemas.microsoft.com/office/drawing/2010/main">
                <a:solidFill>
                  <a:srgbClr val="FFFFFF"/>
                </a:solidFill>
              </a14:hiddenFill>
            </a:ext>
          </a:extLst>
        </p:spPr>
      </p:pic>
      <p:sp>
        <p:nvSpPr>
          <p:cNvPr id="88" name="Dikdörtgen 16">
            <a:extLst>
              <a:ext uri="{FF2B5EF4-FFF2-40B4-BE49-F238E27FC236}">
                <a16:creationId xmlns:a16="http://schemas.microsoft.com/office/drawing/2014/main" id="{6930EEB2-D0B7-57DF-042D-EE74BAE4B31D}"/>
              </a:ext>
            </a:extLst>
          </p:cNvPr>
          <p:cNvSpPr/>
          <p:nvPr/>
        </p:nvSpPr>
        <p:spPr>
          <a:xfrm>
            <a:off x="10300484" y="1803262"/>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89" name="Dikdörtgen 16">
            <a:extLst>
              <a:ext uri="{FF2B5EF4-FFF2-40B4-BE49-F238E27FC236}">
                <a16:creationId xmlns:a16="http://schemas.microsoft.com/office/drawing/2014/main" id="{8BFDCF9A-2C02-6DE7-D381-E76FCB3D41A4}"/>
              </a:ext>
            </a:extLst>
          </p:cNvPr>
          <p:cNvSpPr/>
          <p:nvPr/>
        </p:nvSpPr>
        <p:spPr>
          <a:xfrm>
            <a:off x="10300484" y="3319197"/>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90" name="Dikdörtgen 16">
            <a:extLst>
              <a:ext uri="{FF2B5EF4-FFF2-40B4-BE49-F238E27FC236}">
                <a16:creationId xmlns:a16="http://schemas.microsoft.com/office/drawing/2014/main" id="{D228E9AD-A5F8-F3EA-3B3D-4B3097296DEF}"/>
              </a:ext>
            </a:extLst>
          </p:cNvPr>
          <p:cNvSpPr/>
          <p:nvPr/>
        </p:nvSpPr>
        <p:spPr>
          <a:xfrm>
            <a:off x="10300484" y="1048608"/>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91" name="Dikdörtgen 16">
            <a:extLst>
              <a:ext uri="{FF2B5EF4-FFF2-40B4-BE49-F238E27FC236}">
                <a16:creationId xmlns:a16="http://schemas.microsoft.com/office/drawing/2014/main" id="{88AAF756-9AA6-6A41-A339-E26036DED99F}"/>
              </a:ext>
            </a:extLst>
          </p:cNvPr>
          <p:cNvSpPr/>
          <p:nvPr/>
        </p:nvSpPr>
        <p:spPr>
          <a:xfrm>
            <a:off x="10300484" y="2562454"/>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92" name="Dikdörtgen 16">
            <a:extLst>
              <a:ext uri="{FF2B5EF4-FFF2-40B4-BE49-F238E27FC236}">
                <a16:creationId xmlns:a16="http://schemas.microsoft.com/office/drawing/2014/main" id="{B1339A39-D654-CAD7-261A-B7209748893C}"/>
              </a:ext>
            </a:extLst>
          </p:cNvPr>
          <p:cNvSpPr/>
          <p:nvPr/>
        </p:nvSpPr>
        <p:spPr>
          <a:xfrm>
            <a:off x="10298448" y="4078483"/>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93" name="Dikdörtgen 16">
            <a:extLst>
              <a:ext uri="{FF2B5EF4-FFF2-40B4-BE49-F238E27FC236}">
                <a16:creationId xmlns:a16="http://schemas.microsoft.com/office/drawing/2014/main" id="{5BDB8D66-3445-2B18-F162-FD30E8125A9E}"/>
              </a:ext>
            </a:extLst>
          </p:cNvPr>
          <p:cNvSpPr/>
          <p:nvPr/>
        </p:nvSpPr>
        <p:spPr>
          <a:xfrm>
            <a:off x="10298448" y="4854144"/>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94" name="Dikdörtgen 16">
            <a:extLst>
              <a:ext uri="{FF2B5EF4-FFF2-40B4-BE49-F238E27FC236}">
                <a16:creationId xmlns:a16="http://schemas.microsoft.com/office/drawing/2014/main" id="{1BAAB320-E8B6-8739-2E38-E8695968399B}"/>
              </a:ext>
            </a:extLst>
          </p:cNvPr>
          <p:cNvSpPr/>
          <p:nvPr/>
        </p:nvSpPr>
        <p:spPr>
          <a:xfrm>
            <a:off x="376787" y="5629780"/>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95" name="Dikdörtgen 16">
            <a:extLst>
              <a:ext uri="{FF2B5EF4-FFF2-40B4-BE49-F238E27FC236}">
                <a16:creationId xmlns:a16="http://schemas.microsoft.com/office/drawing/2014/main" id="{9FEDB715-A2F4-BBF0-78CC-1FBC50937135}"/>
              </a:ext>
            </a:extLst>
          </p:cNvPr>
          <p:cNvSpPr/>
          <p:nvPr/>
        </p:nvSpPr>
        <p:spPr>
          <a:xfrm>
            <a:off x="2043256" y="5629780"/>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96" name="Dikdörtgen 16">
            <a:extLst>
              <a:ext uri="{FF2B5EF4-FFF2-40B4-BE49-F238E27FC236}">
                <a16:creationId xmlns:a16="http://schemas.microsoft.com/office/drawing/2014/main" id="{726E26F9-8D0C-B3DB-9175-CBC0AC8A5D89}"/>
              </a:ext>
            </a:extLst>
          </p:cNvPr>
          <p:cNvSpPr/>
          <p:nvPr/>
        </p:nvSpPr>
        <p:spPr>
          <a:xfrm>
            <a:off x="3704885" y="5629780"/>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97" name="Dikdörtgen 16">
            <a:extLst>
              <a:ext uri="{FF2B5EF4-FFF2-40B4-BE49-F238E27FC236}">
                <a16:creationId xmlns:a16="http://schemas.microsoft.com/office/drawing/2014/main" id="{F3C6B922-8062-EC5E-4195-8EA0635338CA}"/>
              </a:ext>
            </a:extLst>
          </p:cNvPr>
          <p:cNvSpPr/>
          <p:nvPr/>
        </p:nvSpPr>
        <p:spPr>
          <a:xfrm>
            <a:off x="5357149" y="5629780"/>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98" name="Dikdörtgen 16">
            <a:extLst>
              <a:ext uri="{FF2B5EF4-FFF2-40B4-BE49-F238E27FC236}">
                <a16:creationId xmlns:a16="http://schemas.microsoft.com/office/drawing/2014/main" id="{4C24D1D9-CD22-BCB0-C0B6-0267C21639F8}"/>
              </a:ext>
            </a:extLst>
          </p:cNvPr>
          <p:cNvSpPr/>
          <p:nvPr/>
        </p:nvSpPr>
        <p:spPr>
          <a:xfrm>
            <a:off x="7014706" y="5629780"/>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99" name="Dikdörtgen 16">
            <a:extLst>
              <a:ext uri="{FF2B5EF4-FFF2-40B4-BE49-F238E27FC236}">
                <a16:creationId xmlns:a16="http://schemas.microsoft.com/office/drawing/2014/main" id="{6D1DF5C3-9656-B062-DF57-435C0908AF44}"/>
              </a:ext>
            </a:extLst>
          </p:cNvPr>
          <p:cNvSpPr/>
          <p:nvPr/>
        </p:nvSpPr>
        <p:spPr>
          <a:xfrm>
            <a:off x="8661864" y="5629780"/>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sp>
        <p:nvSpPr>
          <p:cNvPr id="100" name="Dikdörtgen 16">
            <a:extLst>
              <a:ext uri="{FF2B5EF4-FFF2-40B4-BE49-F238E27FC236}">
                <a16:creationId xmlns:a16="http://schemas.microsoft.com/office/drawing/2014/main" id="{8CC9E504-8A82-1CB8-D7BB-C5D2405EE6F8}"/>
              </a:ext>
            </a:extLst>
          </p:cNvPr>
          <p:cNvSpPr/>
          <p:nvPr/>
        </p:nvSpPr>
        <p:spPr>
          <a:xfrm>
            <a:off x="10298448" y="5629780"/>
            <a:ext cx="1514729" cy="721050"/>
          </a:xfrm>
          <a:prstGeom prst="rect">
            <a:avLst/>
          </a:prstGeom>
          <a:noFill/>
          <a:ln w="19050">
            <a:solidFill>
              <a:srgbClr val="501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dirty="0"/>
          </a:p>
        </p:txBody>
      </p:sp>
      <p:pic>
        <p:nvPicPr>
          <p:cNvPr id="101" name="Resim 3">
            <a:extLst>
              <a:ext uri="{FF2B5EF4-FFF2-40B4-BE49-F238E27FC236}">
                <a16:creationId xmlns:a16="http://schemas.microsoft.com/office/drawing/2014/main" id="{1D7156D5-877F-91B4-6470-03454F498DF4}"/>
              </a:ext>
            </a:extLst>
          </p:cNvPr>
          <p:cNvPicPr>
            <a:picLocks noChangeAspect="1"/>
          </p:cNvPicPr>
          <p:nvPr/>
        </p:nvPicPr>
        <p:blipFill>
          <a:blip r:embed="rId36"/>
          <a:stretch>
            <a:fillRect/>
          </a:stretch>
        </p:blipFill>
        <p:spPr>
          <a:xfrm>
            <a:off x="2136781" y="5687877"/>
            <a:ext cx="1309647" cy="592824"/>
          </a:xfrm>
          <a:prstGeom prst="rect">
            <a:avLst/>
          </a:prstGeom>
        </p:spPr>
      </p:pic>
      <p:pic>
        <p:nvPicPr>
          <p:cNvPr id="102" name="Resim 22">
            <a:extLst>
              <a:ext uri="{FF2B5EF4-FFF2-40B4-BE49-F238E27FC236}">
                <a16:creationId xmlns:a16="http://schemas.microsoft.com/office/drawing/2014/main" id="{24F7A806-C84B-E59E-85C1-870CFC45E065}"/>
              </a:ext>
            </a:extLst>
          </p:cNvPr>
          <p:cNvPicPr>
            <a:picLocks noChangeAspect="1"/>
          </p:cNvPicPr>
          <p:nvPr/>
        </p:nvPicPr>
        <p:blipFill>
          <a:blip r:embed="rId37"/>
          <a:stretch>
            <a:fillRect/>
          </a:stretch>
        </p:blipFill>
        <p:spPr>
          <a:xfrm>
            <a:off x="5494641" y="5864536"/>
            <a:ext cx="1302136" cy="284725"/>
          </a:xfrm>
          <a:prstGeom prst="rect">
            <a:avLst/>
          </a:prstGeom>
        </p:spPr>
      </p:pic>
      <p:pic>
        <p:nvPicPr>
          <p:cNvPr id="103" name="Resim 36">
            <a:extLst>
              <a:ext uri="{FF2B5EF4-FFF2-40B4-BE49-F238E27FC236}">
                <a16:creationId xmlns:a16="http://schemas.microsoft.com/office/drawing/2014/main" id="{A3BDE931-5FD5-83BB-AC4C-F5AC4C872F76}"/>
              </a:ext>
            </a:extLst>
          </p:cNvPr>
          <p:cNvPicPr>
            <a:picLocks noChangeAspect="1"/>
          </p:cNvPicPr>
          <p:nvPr/>
        </p:nvPicPr>
        <p:blipFill>
          <a:blip r:embed="rId38"/>
          <a:stretch>
            <a:fillRect/>
          </a:stretch>
        </p:blipFill>
        <p:spPr>
          <a:xfrm>
            <a:off x="2124302" y="3555342"/>
            <a:ext cx="1370599" cy="221066"/>
          </a:xfrm>
          <a:prstGeom prst="rect">
            <a:avLst/>
          </a:prstGeom>
        </p:spPr>
      </p:pic>
      <p:pic>
        <p:nvPicPr>
          <p:cNvPr id="104" name="Resim 39">
            <a:extLst>
              <a:ext uri="{FF2B5EF4-FFF2-40B4-BE49-F238E27FC236}">
                <a16:creationId xmlns:a16="http://schemas.microsoft.com/office/drawing/2014/main" id="{0C1D2B3E-4368-0DA6-10A2-49E89D289D26}"/>
              </a:ext>
            </a:extLst>
          </p:cNvPr>
          <p:cNvPicPr>
            <a:picLocks noChangeAspect="1"/>
          </p:cNvPicPr>
          <p:nvPr/>
        </p:nvPicPr>
        <p:blipFill>
          <a:blip r:embed="rId39"/>
          <a:stretch>
            <a:fillRect/>
          </a:stretch>
        </p:blipFill>
        <p:spPr>
          <a:xfrm>
            <a:off x="8768221" y="5751567"/>
            <a:ext cx="1278877" cy="440814"/>
          </a:xfrm>
          <a:prstGeom prst="rect">
            <a:avLst/>
          </a:prstGeom>
        </p:spPr>
      </p:pic>
      <p:pic>
        <p:nvPicPr>
          <p:cNvPr id="105" name="Resim 40">
            <a:extLst>
              <a:ext uri="{FF2B5EF4-FFF2-40B4-BE49-F238E27FC236}">
                <a16:creationId xmlns:a16="http://schemas.microsoft.com/office/drawing/2014/main" id="{1368A38C-63D4-F93F-F02E-30BE8E24F83F}"/>
              </a:ext>
            </a:extLst>
          </p:cNvPr>
          <p:cNvPicPr>
            <a:picLocks noChangeAspect="1"/>
          </p:cNvPicPr>
          <p:nvPr/>
        </p:nvPicPr>
        <p:blipFill>
          <a:blip r:embed="rId40"/>
          <a:stretch>
            <a:fillRect/>
          </a:stretch>
        </p:blipFill>
        <p:spPr>
          <a:xfrm>
            <a:off x="10378306" y="2751321"/>
            <a:ext cx="1378817" cy="337111"/>
          </a:xfrm>
          <a:prstGeom prst="rect">
            <a:avLst/>
          </a:prstGeom>
        </p:spPr>
      </p:pic>
      <p:pic>
        <p:nvPicPr>
          <p:cNvPr id="106" name="Resim 1044">
            <a:extLst>
              <a:ext uri="{FF2B5EF4-FFF2-40B4-BE49-F238E27FC236}">
                <a16:creationId xmlns:a16="http://schemas.microsoft.com/office/drawing/2014/main" id="{5D8FB00F-E21C-CC15-F219-26B159012D58}"/>
              </a:ext>
            </a:extLst>
          </p:cNvPr>
          <p:cNvPicPr>
            <a:picLocks noChangeAspect="1"/>
          </p:cNvPicPr>
          <p:nvPr/>
        </p:nvPicPr>
        <p:blipFill>
          <a:blip r:embed="rId41"/>
          <a:stretch>
            <a:fillRect/>
          </a:stretch>
        </p:blipFill>
        <p:spPr>
          <a:xfrm>
            <a:off x="4185573" y="3332486"/>
            <a:ext cx="553178" cy="643230"/>
          </a:xfrm>
          <a:prstGeom prst="rect">
            <a:avLst/>
          </a:prstGeom>
        </p:spPr>
      </p:pic>
      <p:pic>
        <p:nvPicPr>
          <p:cNvPr id="107" name="Resim 1046">
            <a:extLst>
              <a:ext uri="{FF2B5EF4-FFF2-40B4-BE49-F238E27FC236}">
                <a16:creationId xmlns:a16="http://schemas.microsoft.com/office/drawing/2014/main" id="{134E41D6-DFFD-52E1-AB45-3893C8707805}"/>
              </a:ext>
            </a:extLst>
          </p:cNvPr>
          <p:cNvPicPr>
            <a:picLocks noChangeAspect="1"/>
          </p:cNvPicPr>
          <p:nvPr/>
        </p:nvPicPr>
        <p:blipFill>
          <a:blip r:embed="rId42"/>
          <a:stretch>
            <a:fillRect/>
          </a:stretch>
        </p:blipFill>
        <p:spPr>
          <a:xfrm>
            <a:off x="10330858" y="4205916"/>
            <a:ext cx="1449907" cy="435383"/>
          </a:xfrm>
          <a:prstGeom prst="rect">
            <a:avLst/>
          </a:prstGeom>
        </p:spPr>
      </p:pic>
      <p:pic>
        <p:nvPicPr>
          <p:cNvPr id="108" name="Resim 1047">
            <a:extLst>
              <a:ext uri="{FF2B5EF4-FFF2-40B4-BE49-F238E27FC236}">
                <a16:creationId xmlns:a16="http://schemas.microsoft.com/office/drawing/2014/main" id="{BC00679A-13D6-ADEB-F3F6-E8FFE2BAB547}"/>
              </a:ext>
            </a:extLst>
          </p:cNvPr>
          <p:cNvPicPr>
            <a:picLocks noChangeAspect="1"/>
          </p:cNvPicPr>
          <p:nvPr/>
        </p:nvPicPr>
        <p:blipFill>
          <a:blip r:embed="rId43"/>
          <a:stretch>
            <a:fillRect/>
          </a:stretch>
        </p:blipFill>
        <p:spPr>
          <a:xfrm>
            <a:off x="3966903" y="4102686"/>
            <a:ext cx="1005788" cy="669484"/>
          </a:xfrm>
          <a:prstGeom prst="rect">
            <a:avLst/>
          </a:prstGeom>
        </p:spPr>
      </p:pic>
      <p:pic>
        <p:nvPicPr>
          <p:cNvPr id="109" name="Resim 1048">
            <a:extLst>
              <a:ext uri="{FF2B5EF4-FFF2-40B4-BE49-F238E27FC236}">
                <a16:creationId xmlns:a16="http://schemas.microsoft.com/office/drawing/2014/main" id="{15FDB6FB-8B54-1A51-64FC-0C93F5735628}"/>
              </a:ext>
            </a:extLst>
          </p:cNvPr>
          <p:cNvPicPr>
            <a:picLocks noChangeAspect="1"/>
          </p:cNvPicPr>
          <p:nvPr/>
        </p:nvPicPr>
        <p:blipFill>
          <a:blip r:embed="rId44"/>
          <a:stretch>
            <a:fillRect/>
          </a:stretch>
        </p:blipFill>
        <p:spPr>
          <a:xfrm>
            <a:off x="10451673" y="5634756"/>
            <a:ext cx="1111616" cy="605434"/>
          </a:xfrm>
          <a:prstGeom prst="rect">
            <a:avLst/>
          </a:prstGeom>
        </p:spPr>
      </p:pic>
      <p:pic>
        <p:nvPicPr>
          <p:cNvPr id="110" name="Resim 5" descr="metin, yazı tipi, logo, grafik içeren bir resim&#10;&#10;Açıklama otomatik olarak oluşturuldu">
            <a:extLst>
              <a:ext uri="{FF2B5EF4-FFF2-40B4-BE49-F238E27FC236}">
                <a16:creationId xmlns:a16="http://schemas.microsoft.com/office/drawing/2014/main" id="{01182EA4-1ED6-2BC8-2750-43953D8EF8E0}"/>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7168402" y="5687877"/>
            <a:ext cx="1185648" cy="592824"/>
          </a:xfrm>
          <a:prstGeom prst="rect">
            <a:avLst/>
          </a:prstGeom>
        </p:spPr>
      </p:pic>
      <p:pic>
        <p:nvPicPr>
          <p:cNvPr id="111" name="Resim 20" descr="metin, yazı tipi, logo, grafik içeren bir resim&#10;&#10;Açıklama otomatik olarak oluşturuldu">
            <a:extLst>
              <a:ext uri="{FF2B5EF4-FFF2-40B4-BE49-F238E27FC236}">
                <a16:creationId xmlns:a16="http://schemas.microsoft.com/office/drawing/2014/main" id="{E960237A-0E18-5148-31C8-6BF50547107D}"/>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3841526" y="5704441"/>
            <a:ext cx="1257464" cy="591008"/>
          </a:xfrm>
          <a:prstGeom prst="rect">
            <a:avLst/>
          </a:prstGeom>
        </p:spPr>
      </p:pic>
      <p:pic>
        <p:nvPicPr>
          <p:cNvPr id="112" name="Resim 41">
            <a:extLst>
              <a:ext uri="{FF2B5EF4-FFF2-40B4-BE49-F238E27FC236}">
                <a16:creationId xmlns:a16="http://schemas.microsoft.com/office/drawing/2014/main" id="{7DADFE9C-E754-E856-F3BB-2F85B192667D}"/>
              </a:ext>
            </a:extLst>
          </p:cNvPr>
          <p:cNvPicPr>
            <a:picLocks noChangeAspect="1"/>
          </p:cNvPicPr>
          <p:nvPr/>
        </p:nvPicPr>
        <p:blipFill>
          <a:blip r:embed="rId47"/>
          <a:stretch>
            <a:fillRect/>
          </a:stretch>
        </p:blipFill>
        <p:spPr>
          <a:xfrm>
            <a:off x="2088088" y="4913587"/>
            <a:ext cx="1425063" cy="571550"/>
          </a:xfrm>
          <a:prstGeom prst="rect">
            <a:avLst/>
          </a:prstGeom>
        </p:spPr>
      </p:pic>
      <p:pic>
        <p:nvPicPr>
          <p:cNvPr id="113" name="Picture 2" descr="Ahlatcı Holding">
            <a:extLst>
              <a:ext uri="{FF2B5EF4-FFF2-40B4-BE49-F238E27FC236}">
                <a16:creationId xmlns:a16="http://schemas.microsoft.com/office/drawing/2014/main" id="{509526BE-72B1-D632-02A7-737657121E0E}"/>
              </a:ext>
            </a:extLst>
          </p:cNvPr>
          <p:cNvPicPr>
            <a:picLocks noChangeAspect="1" noChangeArrowheads="1"/>
          </p:cNvPicPr>
          <p:nvPr/>
        </p:nvPicPr>
        <p:blipFill rotWithShape="1">
          <a:blip r:embed="rId48">
            <a:extLst>
              <a:ext uri="{28A0092B-C50C-407E-A947-70E740481C1C}">
                <a14:useLocalDpi xmlns:a14="http://schemas.microsoft.com/office/drawing/2010/main" val="0"/>
              </a:ext>
            </a:extLst>
          </a:blip>
          <a:srcRect l="3081" t="38124" r="-3039" b="36643"/>
          <a:stretch/>
        </p:blipFill>
        <p:spPr bwMode="auto">
          <a:xfrm>
            <a:off x="3825858" y="2024702"/>
            <a:ext cx="1290711" cy="32583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4" descr="Lokman Hekim'den Üyelerimize Özel İndirim!!! – Ankara ...">
            <a:extLst>
              <a:ext uri="{FF2B5EF4-FFF2-40B4-BE49-F238E27FC236}">
                <a16:creationId xmlns:a16="http://schemas.microsoft.com/office/drawing/2014/main" id="{0F0ADCF8-212A-CD84-EB5D-24A87E51161B}"/>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0366718" y="1699692"/>
            <a:ext cx="1381676" cy="921117"/>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Kurumsal Kimlik | Medical Point">
            <a:extLst>
              <a:ext uri="{FF2B5EF4-FFF2-40B4-BE49-F238E27FC236}">
                <a16:creationId xmlns:a16="http://schemas.microsoft.com/office/drawing/2014/main" id="{F3EFF197-FE94-0ABF-5481-583E735C5C22}"/>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7072255" y="2803599"/>
            <a:ext cx="1420356" cy="27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848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15C44-B957-59E1-D52B-D58F7ED9DD1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D1F3ADF-DE07-F18B-99A4-064DCAFE5D79}"/>
              </a:ext>
            </a:extLst>
          </p:cNvPr>
          <p:cNvSpPr txBox="1">
            <a:spLocks noGrp="1"/>
          </p:cNvSpPr>
          <p:nvPr>
            <p:ph type="ctrTitle"/>
          </p:nvPr>
        </p:nvSpPr>
        <p:spPr>
          <a:xfrm>
            <a:off x="659688" y="2901518"/>
            <a:ext cx="4293312" cy="872996"/>
          </a:xfrm>
          <a:prstGeom prst="rect">
            <a:avLst/>
          </a:prstGeom>
        </p:spPr>
        <p:txBody>
          <a:bodyPr vert="horz" wrap="square" lIns="0" tIns="27940" rIns="0" bIns="0" rtlCol="0">
            <a:spAutoFit/>
          </a:bodyPr>
          <a:lstStyle/>
          <a:p>
            <a:pPr marL="12700" marR="5080">
              <a:lnSpc>
                <a:spcPts val="3350"/>
              </a:lnSpc>
              <a:spcBef>
                <a:spcPts val="220"/>
              </a:spcBef>
            </a:pPr>
            <a:r>
              <a:rPr lang="tr-TR" sz="2800" spc="-45" dirty="0">
                <a:latin typeface="Arial"/>
                <a:cs typeface="Arial"/>
              </a:rPr>
              <a:t>Maliyet Dönüşümü ve </a:t>
            </a:r>
            <a:br>
              <a:rPr lang="tr-TR" sz="2800" spc="-45" dirty="0">
                <a:latin typeface="Arial"/>
                <a:cs typeface="Arial"/>
              </a:rPr>
            </a:br>
            <a:r>
              <a:rPr lang="tr-TR" sz="2800" spc="-45" dirty="0">
                <a:latin typeface="Arial"/>
                <a:cs typeface="Arial"/>
              </a:rPr>
              <a:t>Devlet Destekleri</a:t>
            </a:r>
            <a:endParaRPr sz="2800" dirty="0">
              <a:latin typeface="Arial"/>
              <a:cs typeface="Arial"/>
            </a:endParaRPr>
          </a:p>
        </p:txBody>
      </p:sp>
      <p:sp>
        <p:nvSpPr>
          <p:cNvPr id="3" name="object 3">
            <a:extLst>
              <a:ext uri="{FF2B5EF4-FFF2-40B4-BE49-F238E27FC236}">
                <a16:creationId xmlns:a16="http://schemas.microsoft.com/office/drawing/2014/main" id="{A6F64136-5DAF-2926-43E0-7FEEF1518E1E}"/>
              </a:ext>
            </a:extLst>
          </p:cNvPr>
          <p:cNvSpPr txBox="1"/>
          <p:nvPr/>
        </p:nvSpPr>
        <p:spPr>
          <a:xfrm>
            <a:off x="659688" y="5129606"/>
            <a:ext cx="1702512" cy="289823"/>
          </a:xfrm>
          <a:prstGeom prst="rect">
            <a:avLst/>
          </a:prstGeom>
        </p:spPr>
        <p:txBody>
          <a:bodyPr vert="horz" wrap="square" lIns="0" tIns="12700" rIns="0" bIns="0" rtlCol="0">
            <a:spAutoFit/>
          </a:bodyPr>
          <a:lstStyle/>
          <a:p>
            <a:pPr marL="12700">
              <a:lnSpc>
                <a:spcPct val="100000"/>
              </a:lnSpc>
              <a:spcBef>
                <a:spcPts val="100"/>
              </a:spcBef>
            </a:pPr>
            <a:r>
              <a:rPr lang="tr-TR" sz="1800" spc="-20" dirty="0">
                <a:solidFill>
                  <a:srgbClr val="440099"/>
                </a:solidFill>
                <a:latin typeface="Microsoft Sans Serif"/>
                <a:cs typeface="Microsoft Sans Serif"/>
              </a:rPr>
              <a:t>11 Aralık </a:t>
            </a:r>
            <a:r>
              <a:rPr sz="1800" spc="-20" dirty="0">
                <a:solidFill>
                  <a:srgbClr val="440099"/>
                </a:solidFill>
                <a:latin typeface="Microsoft Sans Serif"/>
                <a:cs typeface="Microsoft Sans Serif"/>
              </a:rPr>
              <a:t>202</a:t>
            </a:r>
            <a:r>
              <a:rPr lang="tr-TR" sz="1800" spc="-20" dirty="0">
                <a:solidFill>
                  <a:srgbClr val="440099"/>
                </a:solidFill>
                <a:latin typeface="Microsoft Sans Serif"/>
                <a:cs typeface="Microsoft Sans Serif"/>
              </a:rPr>
              <a:t>4</a:t>
            </a:r>
            <a:endParaRPr sz="1800" dirty="0">
              <a:latin typeface="Microsoft Sans Serif"/>
              <a:cs typeface="Microsoft Sans Serif"/>
            </a:endParaRPr>
          </a:p>
        </p:txBody>
      </p:sp>
      <p:sp>
        <p:nvSpPr>
          <p:cNvPr id="4" name="object 4">
            <a:extLst>
              <a:ext uri="{FF2B5EF4-FFF2-40B4-BE49-F238E27FC236}">
                <a16:creationId xmlns:a16="http://schemas.microsoft.com/office/drawing/2014/main" id="{7CA6C463-886C-CA9D-DA94-8DD6D7C57D59}"/>
              </a:ext>
            </a:extLst>
          </p:cNvPr>
          <p:cNvSpPr txBox="1"/>
          <p:nvPr/>
        </p:nvSpPr>
        <p:spPr>
          <a:xfrm>
            <a:off x="659688" y="6204915"/>
            <a:ext cx="4009390" cy="357505"/>
          </a:xfrm>
          <a:prstGeom prst="rect">
            <a:avLst/>
          </a:prstGeom>
        </p:spPr>
        <p:txBody>
          <a:bodyPr vert="horz" wrap="square" lIns="0" tIns="17145" rIns="0" bIns="0" rtlCol="0">
            <a:spAutoFit/>
          </a:bodyPr>
          <a:lstStyle/>
          <a:p>
            <a:pPr marL="12700">
              <a:lnSpc>
                <a:spcPts val="1285"/>
              </a:lnSpc>
              <a:spcBef>
                <a:spcPts val="135"/>
              </a:spcBef>
            </a:pPr>
            <a:r>
              <a:rPr sz="1150" spc="-45" dirty="0">
                <a:solidFill>
                  <a:srgbClr val="440099"/>
                </a:solidFill>
                <a:latin typeface="Microsoft Sans Serif"/>
                <a:cs typeface="Microsoft Sans Serif"/>
              </a:rPr>
              <a:t>ŞİRKETE</a:t>
            </a:r>
            <a:r>
              <a:rPr sz="1150" spc="25" dirty="0">
                <a:solidFill>
                  <a:srgbClr val="440099"/>
                </a:solidFill>
                <a:latin typeface="Microsoft Sans Serif"/>
                <a:cs typeface="Microsoft Sans Serif"/>
              </a:rPr>
              <a:t> </a:t>
            </a:r>
            <a:r>
              <a:rPr sz="1150" spc="-45" dirty="0">
                <a:solidFill>
                  <a:srgbClr val="440099"/>
                </a:solidFill>
                <a:latin typeface="Microsoft Sans Serif"/>
                <a:cs typeface="Microsoft Sans Serif"/>
              </a:rPr>
              <a:t>ÖZEL</a:t>
            </a:r>
            <a:r>
              <a:rPr sz="1150" spc="-30" dirty="0">
                <a:solidFill>
                  <a:srgbClr val="440099"/>
                </a:solidFill>
                <a:latin typeface="Microsoft Sans Serif"/>
                <a:cs typeface="Microsoft Sans Serif"/>
              </a:rPr>
              <a:t> BİLGİ </a:t>
            </a:r>
            <a:r>
              <a:rPr sz="1150" spc="-10" dirty="0">
                <a:solidFill>
                  <a:srgbClr val="440099"/>
                </a:solidFill>
                <a:latin typeface="Microsoft Sans Serif"/>
                <a:cs typeface="Microsoft Sans Serif"/>
              </a:rPr>
              <a:t>İÇERMEKTEDİR.</a:t>
            </a:r>
            <a:endParaRPr sz="1150">
              <a:latin typeface="Microsoft Sans Serif"/>
              <a:cs typeface="Microsoft Sans Serif"/>
            </a:endParaRPr>
          </a:p>
          <a:p>
            <a:pPr marL="12700">
              <a:lnSpc>
                <a:spcPts val="1285"/>
              </a:lnSpc>
            </a:pPr>
            <a:r>
              <a:rPr sz="1150" spc="-10" dirty="0">
                <a:solidFill>
                  <a:srgbClr val="440099"/>
                </a:solidFill>
                <a:latin typeface="Microsoft Sans Serif"/>
                <a:cs typeface="Microsoft Sans Serif"/>
              </a:rPr>
              <a:t>BENOVA</a:t>
            </a:r>
            <a:r>
              <a:rPr sz="1150" spc="-20" dirty="0">
                <a:solidFill>
                  <a:srgbClr val="440099"/>
                </a:solidFill>
                <a:latin typeface="Microsoft Sans Serif"/>
                <a:cs typeface="Microsoft Sans Serif"/>
              </a:rPr>
              <a:t> </a:t>
            </a:r>
            <a:r>
              <a:rPr sz="1150" spc="-25" dirty="0">
                <a:solidFill>
                  <a:srgbClr val="440099"/>
                </a:solidFill>
                <a:latin typeface="Microsoft Sans Serif"/>
                <a:cs typeface="Microsoft Sans Serif"/>
              </a:rPr>
              <a:t>CONSULTING</a:t>
            </a:r>
            <a:r>
              <a:rPr sz="1150" spc="-5" dirty="0">
                <a:solidFill>
                  <a:srgbClr val="440099"/>
                </a:solidFill>
                <a:latin typeface="Microsoft Sans Serif"/>
                <a:cs typeface="Microsoft Sans Serif"/>
              </a:rPr>
              <a:t> </a:t>
            </a:r>
            <a:r>
              <a:rPr sz="1150" spc="-30" dirty="0">
                <a:solidFill>
                  <a:srgbClr val="440099"/>
                </a:solidFill>
                <a:latin typeface="Microsoft Sans Serif"/>
                <a:cs typeface="Microsoft Sans Serif"/>
              </a:rPr>
              <a:t>ONAYI</a:t>
            </a:r>
            <a:r>
              <a:rPr sz="1150" spc="-20" dirty="0">
                <a:solidFill>
                  <a:srgbClr val="440099"/>
                </a:solidFill>
                <a:latin typeface="Microsoft Sans Serif"/>
                <a:cs typeface="Microsoft Sans Serif"/>
              </a:rPr>
              <a:t> OLMADAN</a:t>
            </a:r>
            <a:r>
              <a:rPr sz="1150" spc="-15" dirty="0">
                <a:solidFill>
                  <a:srgbClr val="440099"/>
                </a:solidFill>
                <a:latin typeface="Microsoft Sans Serif"/>
                <a:cs typeface="Microsoft Sans Serif"/>
              </a:rPr>
              <a:t> </a:t>
            </a:r>
            <a:r>
              <a:rPr sz="1150" spc="-10" dirty="0">
                <a:solidFill>
                  <a:srgbClr val="440099"/>
                </a:solidFill>
                <a:latin typeface="Microsoft Sans Serif"/>
                <a:cs typeface="Microsoft Sans Serif"/>
              </a:rPr>
              <a:t>ÇOĞALTILAMAZ.</a:t>
            </a:r>
            <a:endParaRPr sz="1150">
              <a:latin typeface="Microsoft Sans Serif"/>
              <a:cs typeface="Microsoft Sans Serif"/>
            </a:endParaRPr>
          </a:p>
        </p:txBody>
      </p:sp>
      <p:sp>
        <p:nvSpPr>
          <p:cNvPr id="5" name="object 5">
            <a:extLst>
              <a:ext uri="{FF2B5EF4-FFF2-40B4-BE49-F238E27FC236}">
                <a16:creationId xmlns:a16="http://schemas.microsoft.com/office/drawing/2014/main" id="{C981676D-5BD2-CEA9-C7C3-759A46E9475D}"/>
              </a:ext>
            </a:extLst>
          </p:cNvPr>
          <p:cNvSpPr txBox="1"/>
          <p:nvPr/>
        </p:nvSpPr>
        <p:spPr>
          <a:xfrm>
            <a:off x="11975083" y="6493255"/>
            <a:ext cx="100965" cy="207010"/>
          </a:xfrm>
          <a:prstGeom prst="rect">
            <a:avLst/>
          </a:prstGeom>
        </p:spPr>
        <p:txBody>
          <a:bodyPr vert="horz" wrap="square" lIns="0" tIns="17145" rIns="0" bIns="0" rtlCol="0">
            <a:spAutoFit/>
          </a:bodyPr>
          <a:lstStyle/>
          <a:p>
            <a:pPr marL="12700">
              <a:lnSpc>
                <a:spcPct val="100000"/>
              </a:lnSpc>
              <a:spcBef>
                <a:spcPts val="135"/>
              </a:spcBef>
            </a:pPr>
            <a:r>
              <a:rPr sz="1150" spc="-50" dirty="0">
                <a:solidFill>
                  <a:srgbClr val="878787"/>
                </a:solidFill>
                <a:latin typeface="Times New Roman"/>
                <a:cs typeface="Times New Roman"/>
              </a:rPr>
              <a:t>1</a:t>
            </a:r>
            <a:endParaRPr sz="1150">
              <a:latin typeface="Times New Roman"/>
              <a:cs typeface="Times New Roman"/>
            </a:endParaRPr>
          </a:p>
        </p:txBody>
      </p:sp>
    </p:spTree>
    <p:extLst>
      <p:ext uri="{BB962C8B-B14F-4D97-AF65-F5344CB8AC3E}">
        <p14:creationId xmlns:p14="http://schemas.microsoft.com/office/powerpoint/2010/main" val="870836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8B814-85E0-8CC0-9ACD-89111C3748D5}"/>
            </a:ext>
          </a:extLst>
        </p:cNvPr>
        <p:cNvGrpSpPr/>
        <p:nvPr/>
      </p:nvGrpSpPr>
      <p:grpSpPr>
        <a:xfrm>
          <a:off x="0" y="0"/>
          <a:ext cx="0" cy="0"/>
          <a:chOff x="0" y="0"/>
          <a:chExt cx="0" cy="0"/>
        </a:xfrm>
      </p:grpSpPr>
      <p:sp>
        <p:nvSpPr>
          <p:cNvPr id="12" name="Right Arrow 11">
            <a:extLst>
              <a:ext uri="{FF2B5EF4-FFF2-40B4-BE49-F238E27FC236}">
                <a16:creationId xmlns:a16="http://schemas.microsoft.com/office/drawing/2014/main" id="{887B2D52-2B68-88AB-8690-40D7476B4219}"/>
              </a:ext>
            </a:extLst>
          </p:cNvPr>
          <p:cNvSpPr/>
          <p:nvPr/>
        </p:nvSpPr>
        <p:spPr>
          <a:xfrm>
            <a:off x="6019799" y="3244947"/>
            <a:ext cx="5943597" cy="1566293"/>
          </a:xfrm>
          <a:prstGeom prst="rightArrow">
            <a:avLst/>
          </a:prstGeom>
          <a:solidFill>
            <a:srgbClr val="441699"/>
          </a:solidFill>
          <a:ln>
            <a:solidFill>
              <a:srgbClr val="441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grpSp>
        <p:nvGrpSpPr>
          <p:cNvPr id="3" name="object 3">
            <a:extLst>
              <a:ext uri="{FF2B5EF4-FFF2-40B4-BE49-F238E27FC236}">
                <a16:creationId xmlns:a16="http://schemas.microsoft.com/office/drawing/2014/main" id="{8CB9DCD3-87E4-2206-25DA-2AC2B46F5C4E}"/>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E1DEDC15-64EC-C094-1155-1448C0B9CCC0}"/>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CF676D77-26AB-F9CF-A11F-428603398858}"/>
                </a:ext>
              </a:extLst>
            </p:cNvPr>
            <p:cNvPicPr/>
            <p:nvPr/>
          </p:nvPicPr>
          <p:blipFill>
            <a:blip r:embed="rId2"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C55E2E5D-863C-7470-D72A-40A694BD59EC}"/>
              </a:ext>
            </a:extLst>
          </p:cNvPr>
          <p:cNvSpPr txBox="1">
            <a:spLocks noGrp="1"/>
          </p:cNvSpPr>
          <p:nvPr>
            <p:ph type="title"/>
          </p:nvPr>
        </p:nvSpPr>
        <p:spPr>
          <a:xfrm>
            <a:off x="531672" y="279857"/>
            <a:ext cx="6055359" cy="422551"/>
          </a:xfrm>
          <a:prstGeom prst="rect">
            <a:avLst/>
          </a:prstGeom>
        </p:spPr>
        <p:txBody>
          <a:bodyPr vert="horz" wrap="square" lIns="0" tIns="14604" rIns="0" bIns="0" rtlCol="0">
            <a:spAutoFit/>
          </a:bodyPr>
          <a:lstStyle/>
          <a:p>
            <a:pPr marL="62865">
              <a:lnSpc>
                <a:spcPct val="100000"/>
              </a:lnSpc>
              <a:spcBef>
                <a:spcPts val="114"/>
              </a:spcBef>
            </a:pPr>
            <a:r>
              <a:rPr lang="tr-TR" spc="-10" dirty="0"/>
              <a:t>Muhasebe – Finans</a:t>
            </a:r>
            <a:endParaRPr spc="-10" dirty="0"/>
          </a:p>
        </p:txBody>
      </p:sp>
      <p:sp>
        <p:nvSpPr>
          <p:cNvPr id="8" name="object 8">
            <a:extLst>
              <a:ext uri="{FF2B5EF4-FFF2-40B4-BE49-F238E27FC236}">
                <a16:creationId xmlns:a16="http://schemas.microsoft.com/office/drawing/2014/main" id="{7EF54BA4-A93F-176C-981B-07030807BECE}"/>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4</a:t>
            </a:fld>
            <a:endParaRPr spc="-25" dirty="0"/>
          </a:p>
        </p:txBody>
      </p:sp>
      <p:sp>
        <p:nvSpPr>
          <p:cNvPr id="9" name="object 9">
            <a:extLst>
              <a:ext uri="{FF2B5EF4-FFF2-40B4-BE49-F238E27FC236}">
                <a16:creationId xmlns:a16="http://schemas.microsoft.com/office/drawing/2014/main" id="{50BEB166-7C81-28F1-BE67-EF1E040268E9}"/>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sp>
        <p:nvSpPr>
          <p:cNvPr id="2" name="object 6">
            <a:extLst>
              <a:ext uri="{FF2B5EF4-FFF2-40B4-BE49-F238E27FC236}">
                <a16:creationId xmlns:a16="http://schemas.microsoft.com/office/drawing/2014/main" id="{8F831AEB-43C7-CA4F-74F1-43E1D6F6737B}"/>
              </a:ext>
            </a:extLst>
          </p:cNvPr>
          <p:cNvSpPr txBox="1">
            <a:spLocks/>
          </p:cNvSpPr>
          <p:nvPr/>
        </p:nvSpPr>
        <p:spPr>
          <a:xfrm>
            <a:off x="304800" y="2322905"/>
            <a:ext cx="5523865" cy="422551"/>
          </a:xfrm>
          <a:prstGeom prst="rect">
            <a:avLst/>
          </a:prstGeom>
        </p:spPr>
        <p:txBody>
          <a:bodyPr vert="horz" wrap="square" lIns="0" tIns="14604" rIns="0" bIns="0" rtlCol="0">
            <a:spAutoFit/>
          </a:bodyPr>
          <a:lstStyle>
            <a:lvl1pPr>
              <a:defRPr sz="2650" b="1" i="0">
                <a:solidFill>
                  <a:srgbClr val="440099"/>
                </a:solidFill>
                <a:latin typeface="Verdana"/>
                <a:ea typeface="+mj-ea"/>
                <a:cs typeface="Verdana"/>
              </a:defRPr>
            </a:lvl1pPr>
          </a:lstStyle>
          <a:p>
            <a:pPr marL="62865" algn="ctr">
              <a:spcBef>
                <a:spcPts val="114"/>
              </a:spcBef>
            </a:pPr>
            <a:r>
              <a:rPr lang="tr-TR" spc="-10" dirty="0"/>
              <a:t>Muhasebe</a:t>
            </a:r>
          </a:p>
        </p:txBody>
      </p:sp>
      <p:sp>
        <p:nvSpPr>
          <p:cNvPr id="7" name="object 6">
            <a:extLst>
              <a:ext uri="{FF2B5EF4-FFF2-40B4-BE49-F238E27FC236}">
                <a16:creationId xmlns:a16="http://schemas.microsoft.com/office/drawing/2014/main" id="{3487E7A1-BF86-CD38-2A91-298B5733014D}"/>
              </a:ext>
            </a:extLst>
          </p:cNvPr>
          <p:cNvSpPr txBox="1">
            <a:spLocks/>
          </p:cNvSpPr>
          <p:nvPr/>
        </p:nvSpPr>
        <p:spPr>
          <a:xfrm>
            <a:off x="5867400" y="3816817"/>
            <a:ext cx="6055359" cy="422551"/>
          </a:xfrm>
          <a:prstGeom prst="rect">
            <a:avLst/>
          </a:prstGeom>
        </p:spPr>
        <p:txBody>
          <a:bodyPr vert="horz" wrap="square" lIns="0" tIns="14604" rIns="0" bIns="0" rtlCol="0">
            <a:spAutoFit/>
          </a:bodyPr>
          <a:lstStyle>
            <a:lvl1pPr>
              <a:defRPr sz="2650" b="1" i="0">
                <a:solidFill>
                  <a:srgbClr val="440099"/>
                </a:solidFill>
                <a:latin typeface="Verdana"/>
                <a:ea typeface="+mj-ea"/>
                <a:cs typeface="Verdana"/>
              </a:defRPr>
            </a:lvl1pPr>
          </a:lstStyle>
          <a:p>
            <a:pPr marL="62865" algn="ctr">
              <a:spcBef>
                <a:spcPts val="114"/>
              </a:spcBef>
            </a:pPr>
            <a:r>
              <a:rPr lang="tr-TR" spc="-10" dirty="0">
                <a:solidFill>
                  <a:schemeClr val="bg1"/>
                </a:solidFill>
              </a:rPr>
              <a:t>Gelecek</a:t>
            </a:r>
          </a:p>
        </p:txBody>
      </p:sp>
      <p:cxnSp>
        <p:nvCxnSpPr>
          <p:cNvPr id="11" name="Straight Connector 10">
            <a:extLst>
              <a:ext uri="{FF2B5EF4-FFF2-40B4-BE49-F238E27FC236}">
                <a16:creationId xmlns:a16="http://schemas.microsoft.com/office/drawing/2014/main" id="{5F7ED3C7-8F98-7416-51B4-170C183CBDE5}"/>
              </a:ext>
            </a:extLst>
          </p:cNvPr>
          <p:cNvCxnSpPr>
            <a:cxnSpLocks/>
          </p:cNvCxnSpPr>
          <p:nvPr/>
        </p:nvCxnSpPr>
        <p:spPr>
          <a:xfrm>
            <a:off x="6042833" y="1972219"/>
            <a:ext cx="0" cy="4343400"/>
          </a:xfrm>
          <a:prstGeom prst="line">
            <a:avLst/>
          </a:prstGeom>
          <a:ln w="57150">
            <a:solidFill>
              <a:srgbClr val="441699"/>
            </a:solidFill>
          </a:ln>
        </p:spPr>
        <p:style>
          <a:lnRef idx="1">
            <a:schemeClr val="accent1"/>
          </a:lnRef>
          <a:fillRef idx="0">
            <a:schemeClr val="accent1"/>
          </a:fillRef>
          <a:effectRef idx="0">
            <a:schemeClr val="accent1"/>
          </a:effectRef>
          <a:fontRef idx="minor">
            <a:schemeClr val="tx1"/>
          </a:fontRef>
        </p:style>
      </p:cxnSp>
      <p:sp>
        <p:nvSpPr>
          <p:cNvPr id="13" name="Right Arrow 12">
            <a:extLst>
              <a:ext uri="{FF2B5EF4-FFF2-40B4-BE49-F238E27FC236}">
                <a16:creationId xmlns:a16="http://schemas.microsoft.com/office/drawing/2014/main" id="{9314F694-26BA-7598-AD80-D755C07A07C8}"/>
              </a:ext>
            </a:extLst>
          </p:cNvPr>
          <p:cNvSpPr/>
          <p:nvPr/>
        </p:nvSpPr>
        <p:spPr>
          <a:xfrm rot="10800000">
            <a:off x="269239" y="3244948"/>
            <a:ext cx="5750557" cy="1566292"/>
          </a:xfrm>
          <a:prstGeom prst="rightArrow">
            <a:avLst/>
          </a:prstGeom>
          <a:solidFill>
            <a:srgbClr val="441699"/>
          </a:solidFill>
          <a:ln>
            <a:solidFill>
              <a:srgbClr val="441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4" name="object 6">
            <a:extLst>
              <a:ext uri="{FF2B5EF4-FFF2-40B4-BE49-F238E27FC236}">
                <a16:creationId xmlns:a16="http://schemas.microsoft.com/office/drawing/2014/main" id="{9676813D-5E1F-2235-A086-CA2A930A02E8}"/>
              </a:ext>
            </a:extLst>
          </p:cNvPr>
          <p:cNvSpPr txBox="1">
            <a:spLocks/>
          </p:cNvSpPr>
          <p:nvPr/>
        </p:nvSpPr>
        <p:spPr>
          <a:xfrm>
            <a:off x="6172201" y="2322905"/>
            <a:ext cx="5523865" cy="422551"/>
          </a:xfrm>
          <a:prstGeom prst="rect">
            <a:avLst/>
          </a:prstGeom>
        </p:spPr>
        <p:txBody>
          <a:bodyPr vert="horz" wrap="square" lIns="0" tIns="14604" rIns="0" bIns="0" rtlCol="0">
            <a:spAutoFit/>
          </a:bodyPr>
          <a:lstStyle>
            <a:lvl1pPr>
              <a:defRPr sz="2650" b="1" i="0">
                <a:solidFill>
                  <a:srgbClr val="440099"/>
                </a:solidFill>
                <a:latin typeface="Verdana"/>
                <a:ea typeface="+mj-ea"/>
                <a:cs typeface="Verdana"/>
              </a:defRPr>
            </a:lvl1pPr>
          </a:lstStyle>
          <a:p>
            <a:pPr marL="62865" algn="ctr">
              <a:spcBef>
                <a:spcPts val="114"/>
              </a:spcBef>
            </a:pPr>
            <a:r>
              <a:rPr lang="tr-TR" spc="-10" dirty="0"/>
              <a:t>Finans</a:t>
            </a:r>
          </a:p>
        </p:txBody>
      </p:sp>
      <p:sp>
        <p:nvSpPr>
          <p:cNvPr id="15" name="object 6">
            <a:extLst>
              <a:ext uri="{FF2B5EF4-FFF2-40B4-BE49-F238E27FC236}">
                <a16:creationId xmlns:a16="http://schemas.microsoft.com/office/drawing/2014/main" id="{A408C94B-E28D-802B-C174-47947DAEE07F}"/>
              </a:ext>
            </a:extLst>
          </p:cNvPr>
          <p:cNvSpPr txBox="1">
            <a:spLocks/>
          </p:cNvSpPr>
          <p:nvPr/>
        </p:nvSpPr>
        <p:spPr>
          <a:xfrm>
            <a:off x="506863" y="3816817"/>
            <a:ext cx="6055359" cy="422551"/>
          </a:xfrm>
          <a:prstGeom prst="rect">
            <a:avLst/>
          </a:prstGeom>
        </p:spPr>
        <p:txBody>
          <a:bodyPr vert="horz" wrap="square" lIns="0" tIns="14604" rIns="0" bIns="0" rtlCol="0">
            <a:spAutoFit/>
          </a:bodyPr>
          <a:lstStyle>
            <a:lvl1pPr>
              <a:defRPr sz="2650" b="1" i="0">
                <a:solidFill>
                  <a:srgbClr val="440099"/>
                </a:solidFill>
                <a:latin typeface="Verdana"/>
                <a:ea typeface="+mj-ea"/>
                <a:cs typeface="Verdana"/>
              </a:defRPr>
            </a:lvl1pPr>
          </a:lstStyle>
          <a:p>
            <a:pPr marL="62865" algn="ctr">
              <a:spcBef>
                <a:spcPts val="114"/>
              </a:spcBef>
            </a:pPr>
            <a:r>
              <a:rPr lang="tr-TR" spc="-10" dirty="0">
                <a:solidFill>
                  <a:schemeClr val="bg1"/>
                </a:solidFill>
              </a:rPr>
              <a:t>Geçmiş</a:t>
            </a:r>
          </a:p>
        </p:txBody>
      </p:sp>
      <p:sp>
        <p:nvSpPr>
          <p:cNvPr id="16" name="object 6">
            <a:extLst>
              <a:ext uri="{FF2B5EF4-FFF2-40B4-BE49-F238E27FC236}">
                <a16:creationId xmlns:a16="http://schemas.microsoft.com/office/drawing/2014/main" id="{78293729-6423-8524-6F62-F282EE19C820}"/>
              </a:ext>
            </a:extLst>
          </p:cNvPr>
          <p:cNvSpPr txBox="1">
            <a:spLocks/>
          </p:cNvSpPr>
          <p:nvPr/>
        </p:nvSpPr>
        <p:spPr>
          <a:xfrm>
            <a:off x="3219132" y="1406691"/>
            <a:ext cx="5523865" cy="422551"/>
          </a:xfrm>
          <a:prstGeom prst="rect">
            <a:avLst/>
          </a:prstGeom>
        </p:spPr>
        <p:txBody>
          <a:bodyPr vert="horz" wrap="square" lIns="0" tIns="14604" rIns="0" bIns="0" rtlCol="0">
            <a:spAutoFit/>
          </a:bodyPr>
          <a:lstStyle>
            <a:lvl1pPr>
              <a:defRPr sz="2650" b="1" i="0">
                <a:solidFill>
                  <a:srgbClr val="440099"/>
                </a:solidFill>
                <a:latin typeface="Verdana"/>
                <a:ea typeface="+mj-ea"/>
                <a:cs typeface="Verdana"/>
              </a:defRPr>
            </a:lvl1pPr>
          </a:lstStyle>
          <a:p>
            <a:pPr marL="62865" algn="ctr">
              <a:spcBef>
                <a:spcPts val="114"/>
              </a:spcBef>
            </a:pPr>
            <a:r>
              <a:rPr lang="tr-TR" b="0" i="1" spc="-10" dirty="0"/>
              <a:t>Bugün</a:t>
            </a:r>
          </a:p>
        </p:txBody>
      </p:sp>
    </p:spTree>
    <p:extLst>
      <p:ext uri="{BB962C8B-B14F-4D97-AF65-F5344CB8AC3E}">
        <p14:creationId xmlns:p14="http://schemas.microsoft.com/office/powerpoint/2010/main" val="46406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13" grpId="0" animBg="1"/>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8CEF7-945D-5EC4-E173-D571C6543396}"/>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A4668B43-5FAA-44E0-CF5D-8AF3D31B014C}"/>
              </a:ext>
            </a:extLst>
          </p:cNvPr>
          <p:cNvSpPr/>
          <p:nvPr/>
        </p:nvSpPr>
        <p:spPr>
          <a:xfrm>
            <a:off x="531672" y="3754575"/>
            <a:ext cx="2592528" cy="2057400"/>
          </a:xfrm>
          <a:prstGeom prst="rect">
            <a:avLst/>
          </a:prstGeom>
          <a:solidFill>
            <a:srgbClr val="441699"/>
          </a:solidFill>
          <a:ln>
            <a:solidFill>
              <a:srgbClr val="441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0" name="Rectangle 9">
            <a:extLst>
              <a:ext uri="{FF2B5EF4-FFF2-40B4-BE49-F238E27FC236}">
                <a16:creationId xmlns:a16="http://schemas.microsoft.com/office/drawing/2014/main" id="{011816FE-0304-3B8E-3CE2-951093231C2F}"/>
              </a:ext>
            </a:extLst>
          </p:cNvPr>
          <p:cNvSpPr/>
          <p:nvPr/>
        </p:nvSpPr>
        <p:spPr>
          <a:xfrm>
            <a:off x="531672" y="1371600"/>
            <a:ext cx="2592528" cy="2057400"/>
          </a:xfrm>
          <a:prstGeom prst="rect">
            <a:avLst/>
          </a:prstGeom>
          <a:solidFill>
            <a:srgbClr val="441699"/>
          </a:solidFill>
          <a:ln>
            <a:solidFill>
              <a:srgbClr val="441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grpSp>
        <p:nvGrpSpPr>
          <p:cNvPr id="3" name="object 3">
            <a:extLst>
              <a:ext uri="{FF2B5EF4-FFF2-40B4-BE49-F238E27FC236}">
                <a16:creationId xmlns:a16="http://schemas.microsoft.com/office/drawing/2014/main" id="{D7934B3D-D024-D8FD-5C42-80F5CB24E7B0}"/>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BD4A6A23-F906-F9F6-A1AC-9A6B53A9A9B2}"/>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F7C0A7C0-745E-A3A9-CB5B-04C800A07842}"/>
                </a:ext>
              </a:extLst>
            </p:cNvPr>
            <p:cNvPicPr/>
            <p:nvPr/>
          </p:nvPicPr>
          <p:blipFill>
            <a:blip r:embed="rId2"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E970AEC5-4E5C-24EC-A846-8D189EA6E0A7}"/>
              </a:ext>
            </a:extLst>
          </p:cNvPr>
          <p:cNvSpPr txBox="1">
            <a:spLocks noGrp="1"/>
          </p:cNvSpPr>
          <p:nvPr>
            <p:ph type="title"/>
          </p:nvPr>
        </p:nvSpPr>
        <p:spPr>
          <a:xfrm>
            <a:off x="531672" y="279857"/>
            <a:ext cx="6055359" cy="422551"/>
          </a:xfrm>
          <a:prstGeom prst="rect">
            <a:avLst/>
          </a:prstGeom>
        </p:spPr>
        <p:txBody>
          <a:bodyPr vert="horz" wrap="square" lIns="0" tIns="14604" rIns="0" bIns="0" rtlCol="0">
            <a:spAutoFit/>
          </a:bodyPr>
          <a:lstStyle/>
          <a:p>
            <a:pPr marL="62865">
              <a:lnSpc>
                <a:spcPct val="100000"/>
              </a:lnSpc>
              <a:spcBef>
                <a:spcPts val="114"/>
              </a:spcBef>
            </a:pPr>
            <a:r>
              <a:rPr lang="tr-TR" spc="-10" dirty="0"/>
              <a:t>Maliyet Kalemleri</a:t>
            </a:r>
            <a:endParaRPr spc="-10" dirty="0"/>
          </a:p>
        </p:txBody>
      </p:sp>
      <p:sp>
        <p:nvSpPr>
          <p:cNvPr id="8" name="object 8">
            <a:extLst>
              <a:ext uri="{FF2B5EF4-FFF2-40B4-BE49-F238E27FC236}">
                <a16:creationId xmlns:a16="http://schemas.microsoft.com/office/drawing/2014/main" id="{40A9D0F9-2DA7-A43C-EEAD-90A2DADD6389}"/>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5</a:t>
            </a:fld>
            <a:endParaRPr spc="-25" dirty="0"/>
          </a:p>
        </p:txBody>
      </p:sp>
      <p:sp>
        <p:nvSpPr>
          <p:cNvPr id="9" name="object 9">
            <a:extLst>
              <a:ext uri="{FF2B5EF4-FFF2-40B4-BE49-F238E27FC236}">
                <a16:creationId xmlns:a16="http://schemas.microsoft.com/office/drawing/2014/main" id="{C737A809-FAC8-A29D-DC53-8E7689F737D5}"/>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sp>
        <p:nvSpPr>
          <p:cNvPr id="2" name="object 6">
            <a:extLst>
              <a:ext uri="{FF2B5EF4-FFF2-40B4-BE49-F238E27FC236}">
                <a16:creationId xmlns:a16="http://schemas.microsoft.com/office/drawing/2014/main" id="{C23D12E2-0E49-6986-0682-801B942F9E6D}"/>
              </a:ext>
            </a:extLst>
          </p:cNvPr>
          <p:cNvSpPr txBox="1">
            <a:spLocks/>
          </p:cNvSpPr>
          <p:nvPr/>
        </p:nvSpPr>
        <p:spPr>
          <a:xfrm>
            <a:off x="531671" y="2168249"/>
            <a:ext cx="2592528" cy="422551"/>
          </a:xfrm>
          <a:prstGeom prst="rect">
            <a:avLst/>
          </a:prstGeom>
        </p:spPr>
        <p:txBody>
          <a:bodyPr vert="horz" wrap="square" lIns="0" tIns="14604" rIns="0" bIns="0" rtlCol="0">
            <a:spAutoFit/>
          </a:bodyPr>
          <a:lstStyle>
            <a:lvl1pPr>
              <a:defRPr sz="2650" b="1" i="0">
                <a:solidFill>
                  <a:srgbClr val="440099"/>
                </a:solidFill>
                <a:latin typeface="Verdana"/>
                <a:ea typeface="+mj-ea"/>
                <a:cs typeface="Verdana"/>
              </a:defRPr>
            </a:lvl1pPr>
          </a:lstStyle>
          <a:p>
            <a:pPr marL="62865" algn="ctr">
              <a:spcBef>
                <a:spcPts val="114"/>
              </a:spcBef>
            </a:pPr>
            <a:r>
              <a:rPr lang="tr-TR" spc="-10" dirty="0">
                <a:solidFill>
                  <a:schemeClr val="bg1"/>
                </a:solidFill>
              </a:rPr>
              <a:t>CAPEX</a:t>
            </a:r>
          </a:p>
        </p:txBody>
      </p:sp>
      <p:sp>
        <p:nvSpPr>
          <p:cNvPr id="7" name="object 6">
            <a:extLst>
              <a:ext uri="{FF2B5EF4-FFF2-40B4-BE49-F238E27FC236}">
                <a16:creationId xmlns:a16="http://schemas.microsoft.com/office/drawing/2014/main" id="{825309A7-41F5-6E1E-2FBB-DCA954D63937}"/>
              </a:ext>
            </a:extLst>
          </p:cNvPr>
          <p:cNvSpPr txBox="1">
            <a:spLocks/>
          </p:cNvSpPr>
          <p:nvPr/>
        </p:nvSpPr>
        <p:spPr>
          <a:xfrm>
            <a:off x="5867400" y="3816817"/>
            <a:ext cx="6055359" cy="422551"/>
          </a:xfrm>
          <a:prstGeom prst="rect">
            <a:avLst/>
          </a:prstGeom>
        </p:spPr>
        <p:txBody>
          <a:bodyPr vert="horz" wrap="square" lIns="0" tIns="14604" rIns="0" bIns="0" rtlCol="0">
            <a:spAutoFit/>
          </a:bodyPr>
          <a:lstStyle>
            <a:lvl1pPr>
              <a:defRPr sz="2650" b="1" i="0">
                <a:solidFill>
                  <a:srgbClr val="440099"/>
                </a:solidFill>
                <a:latin typeface="Verdana"/>
                <a:ea typeface="+mj-ea"/>
                <a:cs typeface="Verdana"/>
              </a:defRPr>
            </a:lvl1pPr>
          </a:lstStyle>
          <a:p>
            <a:pPr marL="62865" algn="ctr">
              <a:spcBef>
                <a:spcPts val="114"/>
              </a:spcBef>
            </a:pPr>
            <a:r>
              <a:rPr lang="tr-TR" spc="-10" dirty="0">
                <a:solidFill>
                  <a:schemeClr val="bg1"/>
                </a:solidFill>
              </a:rPr>
              <a:t>Gelecek</a:t>
            </a:r>
          </a:p>
        </p:txBody>
      </p:sp>
      <p:sp>
        <p:nvSpPr>
          <p:cNvPr id="14" name="object 6">
            <a:extLst>
              <a:ext uri="{FF2B5EF4-FFF2-40B4-BE49-F238E27FC236}">
                <a16:creationId xmlns:a16="http://schemas.microsoft.com/office/drawing/2014/main" id="{03685143-AF0C-ACB0-3A3F-5C85B0B15AC0}"/>
              </a:ext>
            </a:extLst>
          </p:cNvPr>
          <p:cNvSpPr txBox="1">
            <a:spLocks/>
          </p:cNvSpPr>
          <p:nvPr/>
        </p:nvSpPr>
        <p:spPr>
          <a:xfrm>
            <a:off x="531671" y="4530449"/>
            <a:ext cx="2592528" cy="422551"/>
          </a:xfrm>
          <a:prstGeom prst="rect">
            <a:avLst/>
          </a:prstGeom>
        </p:spPr>
        <p:txBody>
          <a:bodyPr vert="horz" wrap="square" lIns="0" tIns="14604" rIns="0" bIns="0" rtlCol="0">
            <a:spAutoFit/>
          </a:bodyPr>
          <a:lstStyle>
            <a:lvl1pPr>
              <a:defRPr sz="2650" b="1" i="0">
                <a:solidFill>
                  <a:srgbClr val="440099"/>
                </a:solidFill>
                <a:latin typeface="Verdana"/>
                <a:ea typeface="+mj-ea"/>
                <a:cs typeface="Verdana"/>
              </a:defRPr>
            </a:lvl1pPr>
          </a:lstStyle>
          <a:p>
            <a:pPr marL="62865" algn="ctr">
              <a:spcBef>
                <a:spcPts val="114"/>
              </a:spcBef>
            </a:pPr>
            <a:r>
              <a:rPr lang="tr-TR" spc="-10" dirty="0">
                <a:solidFill>
                  <a:schemeClr val="bg1"/>
                </a:solidFill>
              </a:rPr>
              <a:t>OPEX</a:t>
            </a:r>
          </a:p>
        </p:txBody>
      </p:sp>
      <p:sp>
        <p:nvSpPr>
          <p:cNvPr id="18" name="TextBox 17">
            <a:extLst>
              <a:ext uri="{FF2B5EF4-FFF2-40B4-BE49-F238E27FC236}">
                <a16:creationId xmlns:a16="http://schemas.microsoft.com/office/drawing/2014/main" id="{B324B303-3611-6BDC-4932-107D7116F230}"/>
              </a:ext>
            </a:extLst>
          </p:cNvPr>
          <p:cNvSpPr txBox="1"/>
          <p:nvPr/>
        </p:nvSpPr>
        <p:spPr>
          <a:xfrm>
            <a:off x="3467100" y="1336119"/>
            <a:ext cx="4686300" cy="2092881"/>
          </a:xfrm>
          <a:prstGeom prst="rect">
            <a:avLst/>
          </a:prstGeom>
          <a:noFill/>
        </p:spPr>
        <p:txBody>
          <a:bodyPr wrap="square">
            <a:spAutoFit/>
          </a:bodyPr>
          <a:lstStyle/>
          <a:p>
            <a:pPr algn="l"/>
            <a:r>
              <a:rPr lang="en-US" sz="2000" b="1" i="0" u="none" strike="noStrike" dirty="0">
                <a:solidFill>
                  <a:srgbClr val="000000"/>
                </a:solidFill>
                <a:effectLst/>
              </a:rPr>
              <a:t>Capital Expenditure </a:t>
            </a:r>
          </a:p>
          <a:p>
            <a:pPr algn="l"/>
            <a:r>
              <a:rPr lang="en-US" sz="2000" b="1" i="0" u="none" strike="noStrike" dirty="0">
                <a:solidFill>
                  <a:srgbClr val="000000"/>
                </a:solidFill>
                <a:effectLst/>
              </a:rPr>
              <a:t>(</a:t>
            </a:r>
            <a:r>
              <a:rPr lang="en-US" sz="2000" b="1" i="0" u="none" strike="noStrike" dirty="0" err="1">
                <a:solidFill>
                  <a:srgbClr val="000000"/>
                </a:solidFill>
                <a:effectLst/>
              </a:rPr>
              <a:t>Sermaye</a:t>
            </a:r>
            <a:r>
              <a:rPr lang="en-US" sz="2000" b="1" i="0" u="none" strike="noStrike" dirty="0">
                <a:solidFill>
                  <a:srgbClr val="000000"/>
                </a:solidFill>
                <a:effectLst/>
              </a:rPr>
              <a:t> </a:t>
            </a:r>
            <a:r>
              <a:rPr lang="en-US" sz="2000" b="1" i="0" u="none" strike="noStrike" dirty="0" err="1">
                <a:solidFill>
                  <a:srgbClr val="000000"/>
                </a:solidFill>
                <a:effectLst/>
              </a:rPr>
              <a:t>Harcaması</a:t>
            </a:r>
            <a:r>
              <a:rPr lang="en-US" sz="2000" b="1" i="0" u="none" strike="noStrike" dirty="0">
                <a:solidFill>
                  <a:srgbClr val="000000"/>
                </a:solidFill>
                <a:effectLst/>
              </a:rPr>
              <a:t>)</a:t>
            </a:r>
          </a:p>
          <a:p>
            <a:pPr algn="l"/>
            <a:endParaRPr lang="en-US" dirty="0">
              <a:solidFill>
                <a:srgbClr val="000000"/>
              </a:solidFill>
            </a:endParaRPr>
          </a:p>
          <a:p>
            <a:pPr algn="l"/>
            <a:r>
              <a:rPr lang="en-US" dirty="0">
                <a:solidFill>
                  <a:srgbClr val="000000"/>
                </a:solidFill>
              </a:rPr>
              <a:t>Bir </a:t>
            </a:r>
            <a:r>
              <a:rPr lang="en-US" dirty="0" err="1">
                <a:solidFill>
                  <a:srgbClr val="000000"/>
                </a:solidFill>
              </a:rPr>
              <a:t>işletmenin</a:t>
            </a:r>
            <a:r>
              <a:rPr lang="en-US" dirty="0">
                <a:solidFill>
                  <a:srgbClr val="000000"/>
                </a:solidFill>
              </a:rPr>
              <a:t> </a:t>
            </a:r>
            <a:r>
              <a:rPr lang="en-US" dirty="0" err="1">
                <a:solidFill>
                  <a:srgbClr val="000000"/>
                </a:solidFill>
              </a:rPr>
              <a:t>uzun</a:t>
            </a:r>
            <a:r>
              <a:rPr lang="en-US" dirty="0">
                <a:solidFill>
                  <a:srgbClr val="000000"/>
                </a:solidFill>
              </a:rPr>
              <a:t> </a:t>
            </a:r>
            <a:r>
              <a:rPr lang="en-US" dirty="0" err="1">
                <a:solidFill>
                  <a:srgbClr val="000000"/>
                </a:solidFill>
              </a:rPr>
              <a:t>vadeli</a:t>
            </a:r>
            <a:r>
              <a:rPr lang="en-US" dirty="0">
                <a:solidFill>
                  <a:srgbClr val="000000"/>
                </a:solidFill>
              </a:rPr>
              <a:t> </a:t>
            </a:r>
            <a:r>
              <a:rPr lang="en-US" dirty="0" err="1">
                <a:solidFill>
                  <a:srgbClr val="000000"/>
                </a:solidFill>
              </a:rPr>
              <a:t>varlıkları</a:t>
            </a:r>
            <a:r>
              <a:rPr lang="en-US" dirty="0">
                <a:solidFill>
                  <a:srgbClr val="000000"/>
                </a:solidFill>
              </a:rPr>
              <a:t> </a:t>
            </a:r>
            <a:r>
              <a:rPr lang="en-US" dirty="0" err="1">
                <a:solidFill>
                  <a:srgbClr val="000000"/>
                </a:solidFill>
              </a:rPr>
              <a:t>edinmek</a:t>
            </a:r>
            <a:r>
              <a:rPr lang="en-US" dirty="0">
                <a:solidFill>
                  <a:srgbClr val="000000"/>
                </a:solidFill>
              </a:rPr>
              <a:t>, </a:t>
            </a:r>
            <a:r>
              <a:rPr lang="en-US" dirty="0" err="1">
                <a:solidFill>
                  <a:srgbClr val="000000"/>
                </a:solidFill>
              </a:rPr>
              <a:t>geliştirmek</a:t>
            </a:r>
            <a:r>
              <a:rPr lang="en-US" dirty="0">
                <a:solidFill>
                  <a:srgbClr val="000000"/>
                </a:solidFill>
              </a:rPr>
              <a:t> </a:t>
            </a:r>
            <a:r>
              <a:rPr lang="en-US" dirty="0" err="1">
                <a:solidFill>
                  <a:srgbClr val="000000"/>
                </a:solidFill>
              </a:rPr>
              <a:t>veya</a:t>
            </a:r>
            <a:r>
              <a:rPr lang="en-US" dirty="0">
                <a:solidFill>
                  <a:srgbClr val="000000"/>
                </a:solidFill>
              </a:rPr>
              <a:t> </a:t>
            </a:r>
            <a:r>
              <a:rPr lang="en-US" dirty="0" err="1">
                <a:solidFill>
                  <a:srgbClr val="000000"/>
                </a:solidFill>
              </a:rPr>
              <a:t>mevcut</a:t>
            </a:r>
            <a:r>
              <a:rPr lang="en-US" dirty="0">
                <a:solidFill>
                  <a:srgbClr val="000000"/>
                </a:solidFill>
              </a:rPr>
              <a:t> </a:t>
            </a:r>
            <a:r>
              <a:rPr lang="en-US" dirty="0" err="1">
                <a:solidFill>
                  <a:srgbClr val="000000"/>
                </a:solidFill>
              </a:rPr>
              <a:t>varlıklarını</a:t>
            </a:r>
            <a:r>
              <a:rPr lang="en-US" dirty="0">
                <a:solidFill>
                  <a:srgbClr val="000000"/>
                </a:solidFill>
              </a:rPr>
              <a:t> </a:t>
            </a:r>
            <a:r>
              <a:rPr lang="en-US" dirty="0" err="1">
                <a:solidFill>
                  <a:srgbClr val="000000"/>
                </a:solidFill>
              </a:rPr>
              <a:t>iyileştirmek</a:t>
            </a:r>
            <a:r>
              <a:rPr lang="en-US" dirty="0">
                <a:solidFill>
                  <a:srgbClr val="000000"/>
                </a:solidFill>
              </a:rPr>
              <a:t> </a:t>
            </a:r>
            <a:r>
              <a:rPr lang="en-US" dirty="0" err="1">
                <a:solidFill>
                  <a:srgbClr val="000000"/>
                </a:solidFill>
              </a:rPr>
              <a:t>için</a:t>
            </a:r>
            <a:r>
              <a:rPr lang="en-US" dirty="0">
                <a:solidFill>
                  <a:srgbClr val="000000"/>
                </a:solidFill>
              </a:rPr>
              <a:t> </a:t>
            </a:r>
            <a:r>
              <a:rPr lang="en-US" dirty="0" err="1">
                <a:solidFill>
                  <a:srgbClr val="000000"/>
                </a:solidFill>
              </a:rPr>
              <a:t>yaptığı</a:t>
            </a:r>
            <a:r>
              <a:rPr lang="en-US" dirty="0">
                <a:solidFill>
                  <a:srgbClr val="000000"/>
                </a:solidFill>
              </a:rPr>
              <a:t> </a:t>
            </a:r>
            <a:r>
              <a:rPr lang="en-US" dirty="0" err="1">
                <a:solidFill>
                  <a:srgbClr val="000000"/>
                </a:solidFill>
              </a:rPr>
              <a:t>yatırımlardır</a:t>
            </a:r>
            <a:endParaRPr lang="en-US" dirty="0">
              <a:solidFill>
                <a:srgbClr val="000000"/>
              </a:solidFill>
            </a:endParaRPr>
          </a:p>
        </p:txBody>
      </p:sp>
      <p:sp>
        <p:nvSpPr>
          <p:cNvPr id="19" name="TextBox 18">
            <a:extLst>
              <a:ext uri="{FF2B5EF4-FFF2-40B4-BE49-F238E27FC236}">
                <a16:creationId xmlns:a16="http://schemas.microsoft.com/office/drawing/2014/main" id="{1F6BE98F-6AFE-9153-2A68-8000101AB86D}"/>
              </a:ext>
            </a:extLst>
          </p:cNvPr>
          <p:cNvSpPr txBox="1"/>
          <p:nvPr/>
        </p:nvSpPr>
        <p:spPr>
          <a:xfrm>
            <a:off x="3467100" y="3795117"/>
            <a:ext cx="4152900" cy="1815882"/>
          </a:xfrm>
          <a:prstGeom prst="rect">
            <a:avLst/>
          </a:prstGeom>
          <a:noFill/>
        </p:spPr>
        <p:txBody>
          <a:bodyPr wrap="square">
            <a:spAutoFit/>
          </a:bodyPr>
          <a:lstStyle/>
          <a:p>
            <a:pPr algn="l"/>
            <a:r>
              <a:rPr lang="en-US" sz="2000" b="1" i="0" u="none" strike="noStrike" dirty="0">
                <a:solidFill>
                  <a:srgbClr val="000000"/>
                </a:solidFill>
                <a:effectLst/>
              </a:rPr>
              <a:t>Operational Expenditure </a:t>
            </a:r>
          </a:p>
          <a:p>
            <a:pPr algn="l"/>
            <a:r>
              <a:rPr lang="en-US" sz="2000" b="1" i="0" u="none" strike="noStrike" dirty="0">
                <a:solidFill>
                  <a:srgbClr val="000000"/>
                </a:solidFill>
                <a:effectLst/>
              </a:rPr>
              <a:t>(</a:t>
            </a:r>
            <a:r>
              <a:rPr lang="en-US" sz="2000" b="1" i="0" u="none" strike="noStrike" dirty="0" err="1">
                <a:solidFill>
                  <a:srgbClr val="000000"/>
                </a:solidFill>
                <a:effectLst/>
              </a:rPr>
              <a:t>Operasyonel</a:t>
            </a:r>
            <a:r>
              <a:rPr lang="en-US" sz="2000" b="1" i="0" u="none" strike="noStrike" dirty="0">
                <a:solidFill>
                  <a:srgbClr val="000000"/>
                </a:solidFill>
                <a:effectLst/>
              </a:rPr>
              <a:t> </a:t>
            </a:r>
            <a:r>
              <a:rPr lang="en-US" sz="2000" b="1" i="0" u="none" strike="noStrike" dirty="0" err="1">
                <a:solidFill>
                  <a:srgbClr val="000000"/>
                </a:solidFill>
                <a:effectLst/>
              </a:rPr>
              <a:t>Harcamalar</a:t>
            </a:r>
            <a:r>
              <a:rPr lang="en-US" sz="2000" b="1" i="0" u="none" strike="noStrike" dirty="0">
                <a:solidFill>
                  <a:srgbClr val="000000"/>
                </a:solidFill>
                <a:effectLst/>
              </a:rPr>
              <a:t>)</a:t>
            </a:r>
          </a:p>
          <a:p>
            <a:pPr algn="l"/>
            <a:endParaRPr lang="en-US" dirty="0">
              <a:solidFill>
                <a:srgbClr val="000000"/>
              </a:solidFill>
            </a:endParaRPr>
          </a:p>
          <a:p>
            <a:pPr algn="l"/>
            <a:r>
              <a:rPr lang="en-US" dirty="0" err="1">
                <a:solidFill>
                  <a:srgbClr val="000000"/>
                </a:solidFill>
              </a:rPr>
              <a:t>İşletmenin</a:t>
            </a:r>
            <a:r>
              <a:rPr lang="en-US" dirty="0">
                <a:solidFill>
                  <a:srgbClr val="000000"/>
                </a:solidFill>
              </a:rPr>
              <a:t> </a:t>
            </a:r>
            <a:r>
              <a:rPr lang="en-US" dirty="0" err="1">
                <a:solidFill>
                  <a:srgbClr val="000000"/>
                </a:solidFill>
              </a:rPr>
              <a:t>günlük</a:t>
            </a:r>
            <a:r>
              <a:rPr lang="en-US" dirty="0">
                <a:solidFill>
                  <a:srgbClr val="000000"/>
                </a:solidFill>
              </a:rPr>
              <a:t> </a:t>
            </a:r>
            <a:r>
              <a:rPr lang="en-US" dirty="0" err="1">
                <a:solidFill>
                  <a:srgbClr val="000000"/>
                </a:solidFill>
              </a:rPr>
              <a:t>faaliyetlerini</a:t>
            </a:r>
            <a:r>
              <a:rPr lang="en-US" dirty="0">
                <a:solidFill>
                  <a:srgbClr val="000000"/>
                </a:solidFill>
              </a:rPr>
              <a:t> </a:t>
            </a:r>
            <a:r>
              <a:rPr lang="en-US" dirty="0" err="1">
                <a:solidFill>
                  <a:srgbClr val="000000"/>
                </a:solidFill>
              </a:rPr>
              <a:t>sürdürmek</a:t>
            </a:r>
            <a:r>
              <a:rPr lang="en-US" dirty="0">
                <a:solidFill>
                  <a:srgbClr val="000000"/>
                </a:solidFill>
              </a:rPr>
              <a:t> </a:t>
            </a:r>
            <a:r>
              <a:rPr lang="en-US" dirty="0" err="1">
                <a:solidFill>
                  <a:srgbClr val="000000"/>
                </a:solidFill>
              </a:rPr>
              <a:t>için</a:t>
            </a:r>
            <a:r>
              <a:rPr lang="en-US" dirty="0">
                <a:solidFill>
                  <a:srgbClr val="000000"/>
                </a:solidFill>
              </a:rPr>
              <a:t> </a:t>
            </a:r>
            <a:r>
              <a:rPr lang="en-US" dirty="0" err="1">
                <a:solidFill>
                  <a:srgbClr val="000000"/>
                </a:solidFill>
              </a:rPr>
              <a:t>yaptığı</a:t>
            </a:r>
            <a:r>
              <a:rPr lang="en-US" dirty="0">
                <a:solidFill>
                  <a:srgbClr val="000000"/>
                </a:solidFill>
              </a:rPr>
              <a:t> </a:t>
            </a:r>
            <a:r>
              <a:rPr lang="en-US" dirty="0" err="1">
                <a:solidFill>
                  <a:srgbClr val="000000"/>
                </a:solidFill>
              </a:rPr>
              <a:t>düzenli</a:t>
            </a:r>
            <a:r>
              <a:rPr lang="en-US" dirty="0">
                <a:solidFill>
                  <a:srgbClr val="000000"/>
                </a:solidFill>
              </a:rPr>
              <a:t> </a:t>
            </a:r>
            <a:r>
              <a:rPr lang="en-US" dirty="0" err="1">
                <a:solidFill>
                  <a:srgbClr val="000000"/>
                </a:solidFill>
              </a:rPr>
              <a:t>ve</a:t>
            </a:r>
            <a:r>
              <a:rPr lang="en-US" dirty="0">
                <a:solidFill>
                  <a:srgbClr val="000000"/>
                </a:solidFill>
              </a:rPr>
              <a:t> </a:t>
            </a:r>
            <a:r>
              <a:rPr lang="en-US" dirty="0" err="1">
                <a:solidFill>
                  <a:srgbClr val="000000"/>
                </a:solidFill>
              </a:rPr>
              <a:t>tekrarlayan</a:t>
            </a:r>
            <a:r>
              <a:rPr lang="en-US" dirty="0">
                <a:solidFill>
                  <a:srgbClr val="000000"/>
                </a:solidFill>
              </a:rPr>
              <a:t> </a:t>
            </a:r>
            <a:r>
              <a:rPr lang="en-US" dirty="0" err="1">
                <a:solidFill>
                  <a:srgbClr val="000000"/>
                </a:solidFill>
              </a:rPr>
              <a:t>harcamalardır</a:t>
            </a:r>
            <a:r>
              <a:rPr lang="en-US" dirty="0">
                <a:solidFill>
                  <a:srgbClr val="000000"/>
                </a:solidFill>
              </a:rPr>
              <a:t>.</a:t>
            </a:r>
          </a:p>
        </p:txBody>
      </p:sp>
      <p:sp>
        <p:nvSpPr>
          <p:cNvPr id="20" name="TextBox 19">
            <a:extLst>
              <a:ext uri="{FF2B5EF4-FFF2-40B4-BE49-F238E27FC236}">
                <a16:creationId xmlns:a16="http://schemas.microsoft.com/office/drawing/2014/main" id="{AF0BE42E-CE7B-9748-1997-A86B9C57FAE9}"/>
              </a:ext>
            </a:extLst>
          </p:cNvPr>
          <p:cNvSpPr txBox="1"/>
          <p:nvPr/>
        </p:nvSpPr>
        <p:spPr>
          <a:xfrm>
            <a:off x="7686675" y="1505399"/>
            <a:ext cx="3973653" cy="1754326"/>
          </a:xfrm>
          <a:prstGeom prst="rect">
            <a:avLst/>
          </a:prstGeom>
          <a:noFill/>
        </p:spPr>
        <p:txBody>
          <a:bodyPr wrap="square">
            <a:spAutoFit/>
          </a:bodyPr>
          <a:lstStyle/>
          <a:p>
            <a:pPr marL="285750" indent="-285750" algn="l">
              <a:buFont typeface="Arial" panose="020B0604020202020204" pitchFamily="34" charset="0"/>
              <a:buChar char="•"/>
            </a:pPr>
            <a:r>
              <a:rPr lang="en-US" dirty="0" err="1">
                <a:solidFill>
                  <a:srgbClr val="000000"/>
                </a:solidFill>
              </a:rPr>
              <a:t>Fabrika</a:t>
            </a:r>
            <a:r>
              <a:rPr lang="en-US" dirty="0">
                <a:solidFill>
                  <a:srgbClr val="000000"/>
                </a:solidFill>
              </a:rPr>
              <a:t> </a:t>
            </a:r>
            <a:r>
              <a:rPr lang="en-US" dirty="0" err="1">
                <a:solidFill>
                  <a:srgbClr val="000000"/>
                </a:solidFill>
              </a:rPr>
              <a:t>veya</a:t>
            </a:r>
            <a:r>
              <a:rPr lang="en-US" dirty="0">
                <a:solidFill>
                  <a:srgbClr val="000000"/>
                </a:solidFill>
              </a:rPr>
              <a:t> </a:t>
            </a:r>
            <a:r>
              <a:rPr lang="en-US" dirty="0" err="1">
                <a:solidFill>
                  <a:srgbClr val="000000"/>
                </a:solidFill>
              </a:rPr>
              <a:t>ofis</a:t>
            </a:r>
            <a:r>
              <a:rPr lang="en-US" dirty="0">
                <a:solidFill>
                  <a:srgbClr val="000000"/>
                </a:solidFill>
              </a:rPr>
              <a:t> </a:t>
            </a:r>
            <a:r>
              <a:rPr lang="en-US" dirty="0" err="1">
                <a:solidFill>
                  <a:srgbClr val="000000"/>
                </a:solidFill>
              </a:rPr>
              <a:t>binası</a:t>
            </a:r>
            <a:r>
              <a:rPr lang="en-US" dirty="0">
                <a:solidFill>
                  <a:srgbClr val="000000"/>
                </a:solidFill>
              </a:rPr>
              <a:t> </a:t>
            </a:r>
            <a:r>
              <a:rPr lang="en-US" dirty="0" err="1">
                <a:solidFill>
                  <a:srgbClr val="000000"/>
                </a:solidFill>
              </a:rPr>
              <a:t>satın</a:t>
            </a:r>
            <a:r>
              <a:rPr lang="en-US" dirty="0">
                <a:solidFill>
                  <a:srgbClr val="000000"/>
                </a:solidFill>
              </a:rPr>
              <a:t> </a:t>
            </a:r>
            <a:r>
              <a:rPr lang="en-US" dirty="0" err="1">
                <a:solidFill>
                  <a:srgbClr val="000000"/>
                </a:solidFill>
              </a:rPr>
              <a:t>alınması</a:t>
            </a:r>
            <a:endParaRPr lang="en-US" dirty="0">
              <a:solidFill>
                <a:srgbClr val="000000"/>
              </a:solidFill>
            </a:endParaRPr>
          </a:p>
          <a:p>
            <a:pPr marL="285750" indent="-285750" algn="l">
              <a:buFont typeface="Arial" panose="020B0604020202020204" pitchFamily="34" charset="0"/>
              <a:buChar char="•"/>
            </a:pPr>
            <a:r>
              <a:rPr lang="en-US" dirty="0">
                <a:solidFill>
                  <a:srgbClr val="000000"/>
                </a:solidFill>
              </a:rPr>
              <a:t>Yeni </a:t>
            </a:r>
            <a:r>
              <a:rPr lang="en-US" dirty="0" err="1">
                <a:solidFill>
                  <a:srgbClr val="000000"/>
                </a:solidFill>
              </a:rPr>
              <a:t>makine</a:t>
            </a:r>
            <a:r>
              <a:rPr lang="en-US" dirty="0">
                <a:solidFill>
                  <a:srgbClr val="000000"/>
                </a:solidFill>
              </a:rPr>
              <a:t> </a:t>
            </a:r>
            <a:r>
              <a:rPr lang="en-US" dirty="0" err="1">
                <a:solidFill>
                  <a:srgbClr val="000000"/>
                </a:solidFill>
              </a:rPr>
              <a:t>alınması</a:t>
            </a:r>
            <a:endParaRPr lang="en-US" dirty="0">
              <a:solidFill>
                <a:srgbClr val="000000"/>
              </a:solidFill>
            </a:endParaRPr>
          </a:p>
          <a:p>
            <a:pPr marL="285750" indent="-285750" algn="l">
              <a:buFont typeface="Arial" panose="020B0604020202020204" pitchFamily="34" charset="0"/>
              <a:buChar char="•"/>
            </a:pPr>
            <a:r>
              <a:rPr lang="en-US" dirty="0" err="1">
                <a:solidFill>
                  <a:srgbClr val="000000"/>
                </a:solidFill>
              </a:rPr>
              <a:t>Yazılım</a:t>
            </a:r>
            <a:r>
              <a:rPr lang="en-US" dirty="0">
                <a:solidFill>
                  <a:srgbClr val="000000"/>
                </a:solidFill>
              </a:rPr>
              <a:t> </a:t>
            </a:r>
            <a:r>
              <a:rPr lang="en-US" dirty="0" err="1">
                <a:solidFill>
                  <a:srgbClr val="000000"/>
                </a:solidFill>
              </a:rPr>
              <a:t>veya</a:t>
            </a:r>
            <a:r>
              <a:rPr lang="en-US" dirty="0">
                <a:solidFill>
                  <a:srgbClr val="000000"/>
                </a:solidFill>
              </a:rPr>
              <a:t> </a:t>
            </a:r>
            <a:r>
              <a:rPr lang="en-US" dirty="0" err="1">
                <a:solidFill>
                  <a:srgbClr val="000000"/>
                </a:solidFill>
              </a:rPr>
              <a:t>teknoloji</a:t>
            </a:r>
            <a:r>
              <a:rPr lang="en-US" dirty="0">
                <a:solidFill>
                  <a:srgbClr val="000000"/>
                </a:solidFill>
              </a:rPr>
              <a:t> </a:t>
            </a:r>
            <a:r>
              <a:rPr lang="en-US" dirty="0" err="1">
                <a:solidFill>
                  <a:srgbClr val="000000"/>
                </a:solidFill>
              </a:rPr>
              <a:t>altyapısının</a:t>
            </a:r>
            <a:r>
              <a:rPr lang="en-US" dirty="0">
                <a:solidFill>
                  <a:srgbClr val="000000"/>
                </a:solidFill>
              </a:rPr>
              <a:t> </a:t>
            </a:r>
            <a:r>
              <a:rPr lang="en-US" dirty="0" err="1">
                <a:solidFill>
                  <a:srgbClr val="000000"/>
                </a:solidFill>
              </a:rPr>
              <a:t>geliştirilmesi</a:t>
            </a:r>
            <a:endParaRPr lang="en-US" dirty="0">
              <a:solidFill>
                <a:srgbClr val="000000"/>
              </a:solidFill>
            </a:endParaRPr>
          </a:p>
          <a:p>
            <a:pPr marL="285750" indent="-285750" algn="l">
              <a:buFont typeface="Arial" panose="020B0604020202020204" pitchFamily="34" charset="0"/>
              <a:buChar char="•"/>
            </a:pPr>
            <a:r>
              <a:rPr lang="en-US" dirty="0" err="1">
                <a:solidFill>
                  <a:srgbClr val="000000"/>
                </a:solidFill>
              </a:rPr>
              <a:t>Ofis</a:t>
            </a:r>
            <a:r>
              <a:rPr lang="en-US" dirty="0">
                <a:solidFill>
                  <a:srgbClr val="000000"/>
                </a:solidFill>
              </a:rPr>
              <a:t> </a:t>
            </a:r>
            <a:r>
              <a:rPr lang="en-US" dirty="0" err="1">
                <a:solidFill>
                  <a:srgbClr val="000000"/>
                </a:solidFill>
              </a:rPr>
              <a:t>mobilyası</a:t>
            </a:r>
            <a:r>
              <a:rPr lang="en-US" dirty="0">
                <a:solidFill>
                  <a:srgbClr val="000000"/>
                </a:solidFill>
              </a:rPr>
              <a:t> </a:t>
            </a:r>
            <a:r>
              <a:rPr lang="en-US" dirty="0" err="1">
                <a:solidFill>
                  <a:srgbClr val="000000"/>
                </a:solidFill>
              </a:rPr>
              <a:t>alınması</a:t>
            </a:r>
            <a:endParaRPr lang="en-US" dirty="0">
              <a:solidFill>
                <a:srgbClr val="000000"/>
              </a:solidFill>
            </a:endParaRPr>
          </a:p>
        </p:txBody>
      </p:sp>
      <p:sp>
        <p:nvSpPr>
          <p:cNvPr id="21" name="TextBox 20">
            <a:extLst>
              <a:ext uri="{FF2B5EF4-FFF2-40B4-BE49-F238E27FC236}">
                <a16:creationId xmlns:a16="http://schemas.microsoft.com/office/drawing/2014/main" id="{11C55DF5-2086-34A8-5400-0DF511E899C8}"/>
              </a:ext>
            </a:extLst>
          </p:cNvPr>
          <p:cNvSpPr txBox="1"/>
          <p:nvPr/>
        </p:nvSpPr>
        <p:spPr>
          <a:xfrm>
            <a:off x="7686675" y="4057471"/>
            <a:ext cx="3973653" cy="1477328"/>
          </a:xfrm>
          <a:prstGeom prst="rect">
            <a:avLst/>
          </a:prstGeom>
          <a:noFill/>
        </p:spPr>
        <p:txBody>
          <a:bodyPr wrap="square">
            <a:spAutoFit/>
          </a:bodyPr>
          <a:lstStyle/>
          <a:p>
            <a:pPr marL="285750" indent="-285750" algn="l">
              <a:buFont typeface="Arial" panose="020B0604020202020204" pitchFamily="34" charset="0"/>
              <a:buChar char="•"/>
            </a:pPr>
            <a:r>
              <a:rPr lang="en-US" dirty="0" err="1">
                <a:solidFill>
                  <a:srgbClr val="000000"/>
                </a:solidFill>
              </a:rPr>
              <a:t>Çalışan</a:t>
            </a:r>
            <a:r>
              <a:rPr lang="en-US" dirty="0">
                <a:solidFill>
                  <a:srgbClr val="000000"/>
                </a:solidFill>
              </a:rPr>
              <a:t> </a:t>
            </a:r>
            <a:r>
              <a:rPr lang="en-US" dirty="0" err="1">
                <a:solidFill>
                  <a:srgbClr val="000000"/>
                </a:solidFill>
              </a:rPr>
              <a:t>maaşları</a:t>
            </a:r>
            <a:r>
              <a:rPr lang="en-US" dirty="0">
                <a:solidFill>
                  <a:srgbClr val="000000"/>
                </a:solidFill>
              </a:rPr>
              <a:t> </a:t>
            </a:r>
            <a:r>
              <a:rPr lang="en-US" dirty="0" err="1">
                <a:solidFill>
                  <a:srgbClr val="000000"/>
                </a:solidFill>
              </a:rPr>
              <a:t>ve</a:t>
            </a:r>
            <a:r>
              <a:rPr lang="en-US" dirty="0">
                <a:solidFill>
                  <a:srgbClr val="000000"/>
                </a:solidFill>
              </a:rPr>
              <a:t> </a:t>
            </a:r>
            <a:r>
              <a:rPr lang="en-US" dirty="0" err="1">
                <a:solidFill>
                  <a:srgbClr val="000000"/>
                </a:solidFill>
              </a:rPr>
              <a:t>yan</a:t>
            </a:r>
            <a:r>
              <a:rPr lang="en-US" dirty="0">
                <a:solidFill>
                  <a:srgbClr val="000000"/>
                </a:solidFill>
              </a:rPr>
              <a:t> </a:t>
            </a:r>
            <a:r>
              <a:rPr lang="en-US" dirty="0" err="1">
                <a:solidFill>
                  <a:srgbClr val="000000"/>
                </a:solidFill>
              </a:rPr>
              <a:t>haklar</a:t>
            </a:r>
            <a:endParaRPr lang="en-US" dirty="0">
              <a:solidFill>
                <a:srgbClr val="000000"/>
              </a:solidFill>
            </a:endParaRPr>
          </a:p>
          <a:p>
            <a:pPr marL="285750" indent="-285750" algn="l">
              <a:buFont typeface="Arial" panose="020B0604020202020204" pitchFamily="34" charset="0"/>
              <a:buChar char="•"/>
            </a:pPr>
            <a:r>
              <a:rPr lang="en-US" dirty="0" err="1">
                <a:solidFill>
                  <a:srgbClr val="000000"/>
                </a:solidFill>
              </a:rPr>
              <a:t>Ofis</a:t>
            </a:r>
            <a:r>
              <a:rPr lang="en-US" dirty="0">
                <a:solidFill>
                  <a:srgbClr val="000000"/>
                </a:solidFill>
              </a:rPr>
              <a:t> </a:t>
            </a:r>
            <a:r>
              <a:rPr lang="en-US" dirty="0" err="1">
                <a:solidFill>
                  <a:srgbClr val="000000"/>
                </a:solidFill>
              </a:rPr>
              <a:t>kirası</a:t>
            </a:r>
            <a:endParaRPr lang="en-US" dirty="0">
              <a:solidFill>
                <a:srgbClr val="000000"/>
              </a:solidFill>
            </a:endParaRPr>
          </a:p>
          <a:p>
            <a:pPr marL="285750" indent="-285750" algn="l">
              <a:buFont typeface="Arial" panose="020B0604020202020204" pitchFamily="34" charset="0"/>
              <a:buChar char="•"/>
            </a:pPr>
            <a:r>
              <a:rPr lang="en-US" dirty="0" err="1">
                <a:solidFill>
                  <a:srgbClr val="000000"/>
                </a:solidFill>
              </a:rPr>
              <a:t>Elektrik</a:t>
            </a:r>
            <a:r>
              <a:rPr lang="en-US" dirty="0">
                <a:solidFill>
                  <a:srgbClr val="000000"/>
                </a:solidFill>
              </a:rPr>
              <a:t>, </a:t>
            </a:r>
            <a:r>
              <a:rPr lang="en-US" dirty="0" err="1">
                <a:solidFill>
                  <a:srgbClr val="000000"/>
                </a:solidFill>
              </a:rPr>
              <a:t>su</a:t>
            </a:r>
            <a:r>
              <a:rPr lang="en-US" dirty="0">
                <a:solidFill>
                  <a:srgbClr val="000000"/>
                </a:solidFill>
              </a:rPr>
              <a:t> </a:t>
            </a:r>
            <a:r>
              <a:rPr lang="en-US" dirty="0" err="1">
                <a:solidFill>
                  <a:srgbClr val="000000"/>
                </a:solidFill>
              </a:rPr>
              <a:t>ve</a:t>
            </a:r>
            <a:r>
              <a:rPr lang="en-US" dirty="0">
                <a:solidFill>
                  <a:srgbClr val="000000"/>
                </a:solidFill>
              </a:rPr>
              <a:t> </a:t>
            </a:r>
            <a:r>
              <a:rPr lang="en-US" dirty="0" err="1">
                <a:solidFill>
                  <a:srgbClr val="000000"/>
                </a:solidFill>
              </a:rPr>
              <a:t>doğalgaz</a:t>
            </a:r>
            <a:r>
              <a:rPr lang="en-US" dirty="0">
                <a:solidFill>
                  <a:srgbClr val="000000"/>
                </a:solidFill>
              </a:rPr>
              <a:t> </a:t>
            </a:r>
            <a:r>
              <a:rPr lang="en-US" dirty="0" err="1">
                <a:solidFill>
                  <a:srgbClr val="000000"/>
                </a:solidFill>
              </a:rPr>
              <a:t>faturaları</a:t>
            </a:r>
            <a:endParaRPr lang="en-US" dirty="0">
              <a:solidFill>
                <a:srgbClr val="000000"/>
              </a:solidFill>
            </a:endParaRPr>
          </a:p>
          <a:p>
            <a:pPr marL="285750" indent="-285750" algn="l">
              <a:buFont typeface="Arial" panose="020B0604020202020204" pitchFamily="34" charset="0"/>
              <a:buChar char="•"/>
            </a:pPr>
            <a:r>
              <a:rPr lang="en-US" dirty="0" err="1">
                <a:solidFill>
                  <a:srgbClr val="000000"/>
                </a:solidFill>
              </a:rPr>
              <a:t>Hammadde</a:t>
            </a:r>
            <a:r>
              <a:rPr lang="en-US" dirty="0">
                <a:solidFill>
                  <a:srgbClr val="000000"/>
                </a:solidFill>
              </a:rPr>
              <a:t> </a:t>
            </a:r>
            <a:r>
              <a:rPr lang="en-US" dirty="0" err="1">
                <a:solidFill>
                  <a:srgbClr val="000000"/>
                </a:solidFill>
              </a:rPr>
              <a:t>ve</a:t>
            </a:r>
            <a:r>
              <a:rPr lang="en-US" dirty="0">
                <a:solidFill>
                  <a:srgbClr val="000000"/>
                </a:solidFill>
              </a:rPr>
              <a:t> </a:t>
            </a:r>
            <a:r>
              <a:rPr lang="en-US" dirty="0" err="1">
                <a:solidFill>
                  <a:srgbClr val="000000"/>
                </a:solidFill>
              </a:rPr>
              <a:t>malzeme</a:t>
            </a:r>
            <a:r>
              <a:rPr lang="en-US" dirty="0">
                <a:solidFill>
                  <a:srgbClr val="000000"/>
                </a:solidFill>
              </a:rPr>
              <a:t> </a:t>
            </a:r>
            <a:r>
              <a:rPr lang="en-US" dirty="0" err="1">
                <a:solidFill>
                  <a:srgbClr val="000000"/>
                </a:solidFill>
              </a:rPr>
              <a:t>alımları</a:t>
            </a:r>
            <a:endParaRPr lang="en-US" dirty="0">
              <a:solidFill>
                <a:srgbClr val="000000"/>
              </a:solidFill>
            </a:endParaRPr>
          </a:p>
          <a:p>
            <a:pPr marL="285750" indent="-285750" algn="l">
              <a:buFont typeface="Arial" panose="020B0604020202020204" pitchFamily="34" charset="0"/>
              <a:buChar char="•"/>
            </a:pPr>
            <a:r>
              <a:rPr lang="en-US" dirty="0" err="1">
                <a:solidFill>
                  <a:srgbClr val="000000"/>
                </a:solidFill>
              </a:rPr>
              <a:t>Pazarlama</a:t>
            </a:r>
            <a:r>
              <a:rPr lang="en-US" dirty="0">
                <a:solidFill>
                  <a:srgbClr val="000000"/>
                </a:solidFill>
              </a:rPr>
              <a:t> </a:t>
            </a:r>
            <a:r>
              <a:rPr lang="en-US" dirty="0" err="1">
                <a:solidFill>
                  <a:srgbClr val="000000"/>
                </a:solidFill>
              </a:rPr>
              <a:t>ve</a:t>
            </a:r>
            <a:r>
              <a:rPr lang="en-US" dirty="0">
                <a:solidFill>
                  <a:srgbClr val="000000"/>
                </a:solidFill>
              </a:rPr>
              <a:t> </a:t>
            </a:r>
            <a:r>
              <a:rPr lang="en-US" dirty="0" err="1">
                <a:solidFill>
                  <a:srgbClr val="000000"/>
                </a:solidFill>
              </a:rPr>
              <a:t>tanıtım</a:t>
            </a:r>
            <a:r>
              <a:rPr lang="en-US" dirty="0">
                <a:solidFill>
                  <a:srgbClr val="000000"/>
                </a:solidFill>
              </a:rPr>
              <a:t> </a:t>
            </a:r>
            <a:r>
              <a:rPr lang="en-US" dirty="0" err="1">
                <a:solidFill>
                  <a:srgbClr val="000000"/>
                </a:solidFill>
              </a:rPr>
              <a:t>giderleri</a:t>
            </a:r>
            <a:endParaRPr lang="en-US" dirty="0">
              <a:solidFill>
                <a:srgbClr val="000000"/>
              </a:solidFill>
            </a:endParaRPr>
          </a:p>
        </p:txBody>
      </p:sp>
      <p:cxnSp>
        <p:nvCxnSpPr>
          <p:cNvPr id="22" name="Straight Connector 21">
            <a:extLst>
              <a:ext uri="{FF2B5EF4-FFF2-40B4-BE49-F238E27FC236}">
                <a16:creationId xmlns:a16="http://schemas.microsoft.com/office/drawing/2014/main" id="{300AE8DA-69EA-8488-7378-D83EECB3C450}"/>
              </a:ext>
            </a:extLst>
          </p:cNvPr>
          <p:cNvCxnSpPr>
            <a:cxnSpLocks/>
          </p:cNvCxnSpPr>
          <p:nvPr/>
        </p:nvCxnSpPr>
        <p:spPr>
          <a:xfrm flipH="1">
            <a:off x="531671" y="3581400"/>
            <a:ext cx="11128657" cy="0"/>
          </a:xfrm>
          <a:prstGeom prst="line">
            <a:avLst/>
          </a:prstGeom>
          <a:ln w="57150">
            <a:solidFill>
              <a:srgbClr val="441699"/>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BBDAF42-81D0-E122-2015-C246D1DF979D}"/>
              </a:ext>
            </a:extLst>
          </p:cNvPr>
          <p:cNvSpPr/>
          <p:nvPr/>
        </p:nvSpPr>
        <p:spPr>
          <a:xfrm>
            <a:off x="381000" y="1066800"/>
            <a:ext cx="11391088" cy="2604674"/>
          </a:xfrm>
          <a:prstGeom prst="rect">
            <a:avLst/>
          </a:prstGeom>
          <a:solidFill>
            <a:schemeClr val="bg1">
              <a:alpha val="91000"/>
            </a:schemeClr>
          </a:solidFill>
          <a:ln>
            <a:solidFill>
              <a:schemeClr val="bg1">
                <a:alpha val="5647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6" name="TextBox 25">
            <a:extLst>
              <a:ext uri="{FF2B5EF4-FFF2-40B4-BE49-F238E27FC236}">
                <a16:creationId xmlns:a16="http://schemas.microsoft.com/office/drawing/2014/main" id="{0743B2B4-1560-54A9-0367-365743CA5951}"/>
              </a:ext>
            </a:extLst>
          </p:cNvPr>
          <p:cNvSpPr txBox="1"/>
          <p:nvPr/>
        </p:nvSpPr>
        <p:spPr>
          <a:xfrm>
            <a:off x="228600" y="5939135"/>
            <a:ext cx="11543488" cy="461665"/>
          </a:xfrm>
          <a:prstGeom prst="rect">
            <a:avLst/>
          </a:prstGeom>
          <a:noFill/>
        </p:spPr>
        <p:txBody>
          <a:bodyPr wrap="square">
            <a:spAutoFit/>
          </a:bodyPr>
          <a:lstStyle/>
          <a:p>
            <a:pPr algn="ctr"/>
            <a:r>
              <a:rPr lang="en-US" sz="2400" b="1" i="1" dirty="0" err="1">
                <a:solidFill>
                  <a:srgbClr val="FF0000"/>
                </a:solidFill>
              </a:rPr>
              <a:t>Maliyet</a:t>
            </a:r>
            <a:r>
              <a:rPr lang="en-US" sz="2400" b="1" i="1" dirty="0">
                <a:solidFill>
                  <a:srgbClr val="FF0000"/>
                </a:solidFill>
              </a:rPr>
              <a:t> </a:t>
            </a:r>
            <a:r>
              <a:rPr lang="en-US" sz="2400" b="1" i="1" dirty="0" err="1">
                <a:solidFill>
                  <a:srgbClr val="FF0000"/>
                </a:solidFill>
              </a:rPr>
              <a:t>dönüşümü</a:t>
            </a:r>
            <a:r>
              <a:rPr lang="en-US" sz="2400" b="1" i="1" dirty="0">
                <a:solidFill>
                  <a:srgbClr val="FF0000"/>
                </a:solidFill>
              </a:rPr>
              <a:t> </a:t>
            </a:r>
            <a:r>
              <a:rPr lang="en-US" sz="2400" b="1" i="1" dirty="0" err="1">
                <a:solidFill>
                  <a:srgbClr val="FF0000"/>
                </a:solidFill>
              </a:rPr>
              <a:t>için</a:t>
            </a:r>
            <a:r>
              <a:rPr lang="en-US" sz="2400" b="1" i="1" dirty="0">
                <a:solidFill>
                  <a:srgbClr val="FF0000"/>
                </a:solidFill>
              </a:rPr>
              <a:t> ilk </a:t>
            </a:r>
            <a:r>
              <a:rPr lang="en-US" sz="2400" b="1" i="1" dirty="0" err="1">
                <a:solidFill>
                  <a:srgbClr val="FF0000"/>
                </a:solidFill>
              </a:rPr>
              <a:t>aşamada</a:t>
            </a:r>
            <a:r>
              <a:rPr lang="en-US" sz="2400" b="1" i="1" dirty="0">
                <a:solidFill>
                  <a:srgbClr val="FF0000"/>
                </a:solidFill>
              </a:rPr>
              <a:t> </a:t>
            </a:r>
            <a:r>
              <a:rPr lang="en-US" sz="2400" b="1" i="1" dirty="0" err="1">
                <a:solidFill>
                  <a:srgbClr val="FF0000"/>
                </a:solidFill>
              </a:rPr>
              <a:t>sadece</a:t>
            </a:r>
            <a:r>
              <a:rPr lang="en-US" sz="2400" b="1" i="1" dirty="0">
                <a:solidFill>
                  <a:srgbClr val="FF0000"/>
                </a:solidFill>
              </a:rPr>
              <a:t> </a:t>
            </a:r>
            <a:r>
              <a:rPr lang="en-US" sz="2400" b="1" i="1" dirty="0" err="1">
                <a:solidFill>
                  <a:srgbClr val="FF0000"/>
                </a:solidFill>
              </a:rPr>
              <a:t>OPEX’e</a:t>
            </a:r>
            <a:r>
              <a:rPr lang="en-US" sz="2400" b="1" i="1" dirty="0">
                <a:solidFill>
                  <a:srgbClr val="FF0000"/>
                </a:solidFill>
              </a:rPr>
              <a:t> </a:t>
            </a:r>
            <a:r>
              <a:rPr lang="en-US" sz="2400" b="1" i="1" dirty="0" err="1">
                <a:solidFill>
                  <a:srgbClr val="FF0000"/>
                </a:solidFill>
              </a:rPr>
              <a:t>odaklanmalısınız</a:t>
            </a:r>
            <a:endParaRPr lang="en-US" sz="1200" i="1" dirty="0">
              <a:solidFill>
                <a:srgbClr val="FF0000"/>
              </a:solidFill>
            </a:endParaRPr>
          </a:p>
        </p:txBody>
      </p:sp>
    </p:spTree>
    <p:extLst>
      <p:ext uri="{BB962C8B-B14F-4D97-AF65-F5344CB8AC3E}">
        <p14:creationId xmlns:p14="http://schemas.microsoft.com/office/powerpoint/2010/main" val="241463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animBg="1"/>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0EC33-8F25-3DEF-5837-8BC3064BF095}"/>
            </a:ext>
          </a:extLst>
        </p:cNvPr>
        <p:cNvGrpSpPr/>
        <p:nvPr/>
      </p:nvGrpSpPr>
      <p:grpSpPr>
        <a:xfrm>
          <a:off x="0" y="0"/>
          <a:ext cx="0" cy="0"/>
          <a:chOff x="0" y="0"/>
          <a:chExt cx="0" cy="0"/>
        </a:xfrm>
      </p:grpSpPr>
      <p:grpSp>
        <p:nvGrpSpPr>
          <p:cNvPr id="3" name="object 3">
            <a:extLst>
              <a:ext uri="{FF2B5EF4-FFF2-40B4-BE49-F238E27FC236}">
                <a16:creationId xmlns:a16="http://schemas.microsoft.com/office/drawing/2014/main" id="{BB305944-5A42-97E5-101D-2A93756539D2}"/>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2927E6CB-D295-1DBF-893B-077A38CEE98E}"/>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251601FF-174B-F8C8-0E22-83487B9B900E}"/>
                </a:ext>
              </a:extLst>
            </p:cNvPr>
            <p:cNvPicPr/>
            <p:nvPr/>
          </p:nvPicPr>
          <p:blipFill>
            <a:blip r:embed="rId2"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A29CEEF4-6730-00C9-AD3F-2AAD9150BC74}"/>
              </a:ext>
            </a:extLst>
          </p:cNvPr>
          <p:cNvSpPr txBox="1">
            <a:spLocks noGrp="1"/>
          </p:cNvSpPr>
          <p:nvPr>
            <p:ph type="title"/>
          </p:nvPr>
        </p:nvSpPr>
        <p:spPr>
          <a:prstGeom prst="rect">
            <a:avLst/>
          </a:prstGeom>
        </p:spPr>
        <p:txBody>
          <a:bodyPr vert="horz" wrap="square" lIns="0" tIns="14604" rIns="0" bIns="0" rtlCol="0">
            <a:spAutoFit/>
          </a:bodyPr>
          <a:lstStyle/>
          <a:p>
            <a:pPr marL="62865">
              <a:lnSpc>
                <a:spcPct val="100000"/>
              </a:lnSpc>
              <a:spcBef>
                <a:spcPts val="114"/>
              </a:spcBef>
            </a:pPr>
            <a:r>
              <a:rPr lang="tr-TR" spc="-10" dirty="0"/>
              <a:t>Maliyet Dönüşümü</a:t>
            </a:r>
            <a:endParaRPr spc="-10" dirty="0"/>
          </a:p>
        </p:txBody>
      </p:sp>
      <p:sp>
        <p:nvSpPr>
          <p:cNvPr id="8" name="object 8">
            <a:extLst>
              <a:ext uri="{FF2B5EF4-FFF2-40B4-BE49-F238E27FC236}">
                <a16:creationId xmlns:a16="http://schemas.microsoft.com/office/drawing/2014/main" id="{34A8C07D-9491-C3FD-CEFD-A2B7F5AD115E}"/>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6</a:t>
            </a:fld>
            <a:endParaRPr spc="-25" dirty="0"/>
          </a:p>
        </p:txBody>
      </p:sp>
      <p:sp>
        <p:nvSpPr>
          <p:cNvPr id="9" name="object 9">
            <a:extLst>
              <a:ext uri="{FF2B5EF4-FFF2-40B4-BE49-F238E27FC236}">
                <a16:creationId xmlns:a16="http://schemas.microsoft.com/office/drawing/2014/main" id="{A534A7A9-578A-6CB3-7DDF-7582D11D770C}"/>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sp>
        <p:nvSpPr>
          <p:cNvPr id="7" name="TextBox 6">
            <a:extLst>
              <a:ext uri="{FF2B5EF4-FFF2-40B4-BE49-F238E27FC236}">
                <a16:creationId xmlns:a16="http://schemas.microsoft.com/office/drawing/2014/main" id="{AA42890D-082D-5C5B-4388-CCBE626335FB}"/>
              </a:ext>
            </a:extLst>
          </p:cNvPr>
          <p:cNvSpPr txBox="1"/>
          <p:nvPr/>
        </p:nvSpPr>
        <p:spPr>
          <a:xfrm>
            <a:off x="685800" y="1387019"/>
            <a:ext cx="10287000" cy="4708981"/>
          </a:xfrm>
          <a:prstGeom prst="rect">
            <a:avLst/>
          </a:prstGeom>
          <a:noFill/>
        </p:spPr>
        <p:txBody>
          <a:bodyPr wrap="square">
            <a:spAutoFit/>
          </a:bodyPr>
          <a:lstStyle/>
          <a:p>
            <a:pPr algn="l"/>
            <a:r>
              <a:rPr lang="en-US" sz="2400" b="1" i="0" u="none" strike="noStrike" dirty="0" err="1">
                <a:solidFill>
                  <a:srgbClr val="441699"/>
                </a:solidFill>
                <a:effectLst/>
                <a:latin typeface="Arial" panose="020B0604020202020204" pitchFamily="34" charset="0"/>
                <a:cs typeface="Arial" panose="020B0604020202020204" pitchFamily="34" charset="0"/>
              </a:rPr>
              <a:t>Neden</a:t>
            </a:r>
            <a:r>
              <a:rPr lang="en-US" sz="2400" b="1" i="0" u="none" strike="noStrike" dirty="0">
                <a:solidFill>
                  <a:srgbClr val="441699"/>
                </a:solidFill>
                <a:effectLst/>
                <a:latin typeface="Arial" panose="020B0604020202020204" pitchFamily="34" charset="0"/>
                <a:cs typeface="Arial" panose="020B0604020202020204" pitchFamily="34" charset="0"/>
              </a:rPr>
              <a:t> </a:t>
            </a:r>
            <a:r>
              <a:rPr lang="en-US" sz="2400" b="1" i="0" u="none" strike="noStrike" dirty="0" err="1">
                <a:solidFill>
                  <a:srgbClr val="441699"/>
                </a:solidFill>
                <a:effectLst/>
                <a:latin typeface="Arial" panose="020B0604020202020204" pitchFamily="34" charset="0"/>
                <a:cs typeface="Arial" panose="020B0604020202020204" pitchFamily="34" charset="0"/>
              </a:rPr>
              <a:t>Önemli</a:t>
            </a:r>
            <a:r>
              <a:rPr lang="en-US" sz="2400" b="1" i="0" u="none" strike="noStrike" dirty="0">
                <a:solidFill>
                  <a:srgbClr val="441699"/>
                </a:solidFill>
                <a:effectLst/>
                <a:latin typeface="Arial" panose="020B0604020202020204" pitchFamily="34" charset="0"/>
                <a:cs typeface="Arial" panose="020B0604020202020204" pitchFamily="34" charset="0"/>
              </a:rPr>
              <a:t>?</a:t>
            </a:r>
          </a:p>
          <a:p>
            <a:pPr algn="l"/>
            <a:endParaRPr lang="en-US" sz="2400" b="0" i="0" u="none" strike="noStrike" dirty="0">
              <a:solidFill>
                <a:srgbClr val="441699"/>
              </a:solidFill>
              <a:effectLst/>
              <a:latin typeface="Arial" panose="020B0604020202020204" pitchFamily="34" charset="0"/>
              <a:cs typeface="Arial" panose="020B0604020202020204" pitchFamily="34" charset="0"/>
            </a:endParaRPr>
          </a:p>
          <a:p>
            <a:pPr algn="l"/>
            <a:r>
              <a:rPr lang="en-US" b="0" i="0" u="none" strike="noStrike" dirty="0" err="1">
                <a:solidFill>
                  <a:srgbClr val="000000"/>
                </a:solidFill>
                <a:effectLst/>
                <a:latin typeface="Arial" panose="020B0604020202020204" pitchFamily="34" charset="0"/>
                <a:cs typeface="Arial" panose="020B0604020202020204" pitchFamily="34" charset="0"/>
              </a:rPr>
              <a:t>İşletmelerin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maliyet</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yapılarında</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yapılacak</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küçük</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iyileştirmeler</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dahi</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büyük</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kârlılık</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artışları</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yaratabilir</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Örneğin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sadece</a:t>
            </a:r>
            <a:r>
              <a:rPr lang="en-US" b="0" i="0" u="none" strike="noStrike" dirty="0">
                <a:solidFill>
                  <a:srgbClr val="000000"/>
                </a:solidFill>
                <a:effectLst/>
                <a:latin typeface="Arial" panose="020B0604020202020204" pitchFamily="34" charset="0"/>
                <a:cs typeface="Arial" panose="020B0604020202020204" pitchFamily="34" charset="0"/>
              </a:rPr>
              <a:t> %5’lik </a:t>
            </a:r>
            <a:r>
              <a:rPr lang="en-US" b="0" i="0" u="none" strike="noStrike" dirty="0" err="1">
                <a:solidFill>
                  <a:srgbClr val="000000"/>
                </a:solidFill>
                <a:effectLst/>
                <a:latin typeface="Arial" panose="020B0604020202020204" pitchFamily="34" charset="0"/>
                <a:cs typeface="Arial" panose="020B0604020202020204" pitchFamily="34" charset="0"/>
              </a:rPr>
              <a:t>bir</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tasarruf</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yıllık</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toplam</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maliyetlerin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önemli</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ölçüde</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düşmesine</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yol</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açabilir</a:t>
            </a:r>
            <a:r>
              <a:rPr lang="en-US" b="0" i="0" u="none" strike="noStrike" dirty="0">
                <a:solidFill>
                  <a:srgbClr val="000000"/>
                </a:solidFill>
                <a:effectLst/>
                <a:latin typeface="Arial" panose="020B0604020202020204" pitchFamily="34" charset="0"/>
                <a:cs typeface="Arial" panose="020B0604020202020204" pitchFamily="34" charset="0"/>
              </a:rPr>
              <a:t>.</a:t>
            </a:r>
          </a:p>
          <a:p>
            <a:pPr algn="l"/>
            <a:endParaRPr lang="en-US" b="0" i="0" u="none" strike="noStrike" dirty="0">
              <a:solidFill>
                <a:srgbClr val="000000"/>
              </a:solidFill>
              <a:effectLst/>
              <a:latin typeface="Arial" panose="020B0604020202020204" pitchFamily="34" charset="0"/>
              <a:cs typeface="Arial" panose="020B0604020202020204" pitchFamily="34" charset="0"/>
            </a:endParaRPr>
          </a:p>
          <a:p>
            <a:pPr algn="l"/>
            <a:r>
              <a:rPr lang="en-US" b="0" i="0" u="none" strike="noStrike" dirty="0" err="1">
                <a:solidFill>
                  <a:srgbClr val="000000"/>
                </a:solidFill>
                <a:effectLst/>
                <a:latin typeface="Arial" panose="020B0604020202020204" pitchFamily="34" charset="0"/>
                <a:cs typeface="Arial" panose="020B0604020202020204" pitchFamily="34" charset="0"/>
              </a:rPr>
              <a:t>Rekabetin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yoğun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olduğu</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pazarlarda</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maliyet</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dönüşümü</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işletmelerin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rekabet</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gücünü</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artıran</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kritik</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bir</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faktördür</a:t>
            </a:r>
            <a:r>
              <a:rPr lang="en-US" b="0" i="0" u="none" strike="noStrike" dirty="0">
                <a:solidFill>
                  <a:srgbClr val="000000"/>
                </a:solidFill>
                <a:effectLst/>
                <a:latin typeface="Arial" panose="020B0604020202020204" pitchFamily="34" charset="0"/>
                <a:cs typeface="Arial" panose="020B0604020202020204" pitchFamily="34" charset="0"/>
              </a:rPr>
              <a:t>.</a:t>
            </a:r>
          </a:p>
          <a:p>
            <a:pPr algn="l"/>
            <a:endParaRPr lang="en-US" b="0" i="0" u="none" strike="noStrike" dirty="0">
              <a:solidFill>
                <a:srgbClr val="000000"/>
              </a:solidFill>
              <a:effectLst/>
              <a:latin typeface="Arial" panose="020B0604020202020204" pitchFamily="34" charset="0"/>
              <a:cs typeface="Arial" panose="020B0604020202020204" pitchFamily="34" charset="0"/>
            </a:endParaRPr>
          </a:p>
          <a:p>
            <a:pPr algn="l"/>
            <a:r>
              <a:rPr lang="en-US" b="0" i="0" u="none" strike="noStrike" dirty="0" err="1">
                <a:solidFill>
                  <a:srgbClr val="000000"/>
                </a:solidFill>
                <a:effectLst/>
                <a:latin typeface="Arial" panose="020B0604020202020204" pitchFamily="34" charset="0"/>
                <a:cs typeface="Arial" panose="020B0604020202020204" pitchFamily="34" charset="0"/>
              </a:rPr>
              <a:t>Özellikle</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artan</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hammadde</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fiyatları</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ve</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iş</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gücü</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maliyetleri</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gibi</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dışsal</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faktörlere</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karşı</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işletmeleri</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dayanıklı</a:t>
            </a:r>
            <a:r>
              <a:rPr lang="en-US" b="0" i="0" u="none" strike="noStrike" dirty="0">
                <a:solidFill>
                  <a:srgbClr val="000000"/>
                </a:solidFill>
                <a:effectLst/>
                <a:latin typeface="Arial" panose="020B0604020202020204" pitchFamily="34" charset="0"/>
                <a:cs typeface="Arial" panose="020B0604020202020204" pitchFamily="34" charset="0"/>
              </a:rPr>
              <a:t> hale </a:t>
            </a:r>
            <a:r>
              <a:rPr lang="en-US" b="0" i="0" u="none" strike="noStrike" dirty="0" err="1">
                <a:solidFill>
                  <a:srgbClr val="000000"/>
                </a:solidFill>
                <a:effectLst/>
                <a:latin typeface="Arial" panose="020B0604020202020204" pitchFamily="34" charset="0"/>
                <a:cs typeface="Arial" panose="020B0604020202020204" pitchFamily="34" charset="0"/>
              </a:rPr>
              <a:t>getirir</a:t>
            </a:r>
            <a:r>
              <a:rPr lang="en-US" b="0" i="0" u="none" strike="noStrike" dirty="0">
                <a:solidFill>
                  <a:srgbClr val="000000"/>
                </a:solidFill>
                <a:effectLst/>
                <a:latin typeface="Arial" panose="020B0604020202020204" pitchFamily="34" charset="0"/>
                <a:cs typeface="Arial" panose="020B0604020202020204" pitchFamily="34" charset="0"/>
              </a:rPr>
              <a:t>.</a:t>
            </a:r>
          </a:p>
          <a:p>
            <a:pPr algn="l"/>
            <a:endParaRPr lang="en-US" b="0" i="0" u="none" strike="noStrike" dirty="0">
              <a:solidFill>
                <a:srgbClr val="000000"/>
              </a:solidFill>
              <a:effectLst/>
              <a:latin typeface="Arial" panose="020B0604020202020204" pitchFamily="34" charset="0"/>
              <a:cs typeface="Arial" panose="020B0604020202020204" pitchFamily="34" charset="0"/>
            </a:endParaRPr>
          </a:p>
          <a:p>
            <a:pPr algn="l"/>
            <a:endParaRPr lang="en-US" b="1" i="0" u="none" strike="noStrike" dirty="0">
              <a:solidFill>
                <a:srgbClr val="000000"/>
              </a:solidFill>
              <a:effectLst/>
              <a:latin typeface="Arial" panose="020B0604020202020204" pitchFamily="34" charset="0"/>
              <a:cs typeface="Arial" panose="020B0604020202020204" pitchFamily="34" charset="0"/>
            </a:endParaRPr>
          </a:p>
          <a:p>
            <a:pPr algn="l"/>
            <a:r>
              <a:rPr lang="en-US" b="0" i="0" u="none" strike="noStrike" dirty="0" err="1">
                <a:solidFill>
                  <a:srgbClr val="000000"/>
                </a:solidFill>
                <a:effectLst/>
                <a:latin typeface="Arial" panose="020B0604020202020204" pitchFamily="34" charset="0"/>
                <a:cs typeface="Arial" panose="020B0604020202020204" pitchFamily="34" charset="0"/>
              </a:rPr>
              <a:t>Maliyet</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dönüşümü</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kısa</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vadeli</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kazançlar</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yerine</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uzun</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vadeli</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başarıyı</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hedefleyen</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bir</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süreçtir</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Doğru</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bir</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planlama</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ve</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uygulama</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ile</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işletmeler</a:t>
            </a:r>
            <a:r>
              <a:rPr lang="en-US" b="0" i="0" u="none" strike="noStrike" dirty="0">
                <a:solidFill>
                  <a:srgbClr val="000000"/>
                </a:solidFill>
                <a:effectLst/>
                <a:latin typeface="Arial" panose="020B0604020202020204" pitchFamily="34" charset="0"/>
                <a:cs typeface="Arial" panose="020B0604020202020204" pitchFamily="34" charset="0"/>
              </a:rPr>
              <a:t> hem </a:t>
            </a:r>
            <a:r>
              <a:rPr lang="en-US" b="0" i="0" u="none" strike="noStrike" dirty="0" err="1">
                <a:solidFill>
                  <a:srgbClr val="000000"/>
                </a:solidFill>
                <a:effectLst/>
                <a:latin typeface="Arial" panose="020B0604020202020204" pitchFamily="34" charset="0"/>
                <a:cs typeface="Arial" panose="020B0604020202020204" pitchFamily="34" charset="0"/>
              </a:rPr>
              <a:t>maliyetlerini</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kontrol</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altına</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alabilir</a:t>
            </a:r>
            <a:r>
              <a:rPr lang="en-US" b="0" i="0" u="none" strike="noStrike" dirty="0">
                <a:solidFill>
                  <a:srgbClr val="000000"/>
                </a:solidFill>
                <a:effectLst/>
                <a:latin typeface="Arial" panose="020B0604020202020204" pitchFamily="34" charset="0"/>
                <a:cs typeface="Arial" panose="020B0604020202020204" pitchFamily="34" charset="0"/>
              </a:rPr>
              <a:t> hem de </a:t>
            </a:r>
            <a:r>
              <a:rPr lang="en-US" b="0" i="0" u="none" strike="noStrike" dirty="0" err="1">
                <a:solidFill>
                  <a:srgbClr val="000000"/>
                </a:solidFill>
                <a:effectLst/>
                <a:latin typeface="Arial" panose="020B0604020202020204" pitchFamily="34" charset="0"/>
                <a:cs typeface="Arial" panose="020B0604020202020204" pitchFamily="34" charset="0"/>
              </a:rPr>
              <a:t>gelecekteki</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büyüme</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hedeflerine</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ulaşabilir</a:t>
            </a:r>
            <a:r>
              <a:rPr lang="en-US" b="0" i="0" u="none" strike="noStrike" dirty="0">
                <a:solidFill>
                  <a:srgbClr val="000000"/>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18294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A82A5-6AC4-70AB-9764-175A91149DEA}"/>
            </a:ext>
          </a:extLst>
        </p:cNvPr>
        <p:cNvGrpSpPr/>
        <p:nvPr/>
      </p:nvGrpSpPr>
      <p:grpSpPr>
        <a:xfrm>
          <a:off x="0" y="0"/>
          <a:ext cx="0" cy="0"/>
          <a:chOff x="0" y="0"/>
          <a:chExt cx="0" cy="0"/>
        </a:xfrm>
      </p:grpSpPr>
      <p:grpSp>
        <p:nvGrpSpPr>
          <p:cNvPr id="3" name="object 3">
            <a:extLst>
              <a:ext uri="{FF2B5EF4-FFF2-40B4-BE49-F238E27FC236}">
                <a16:creationId xmlns:a16="http://schemas.microsoft.com/office/drawing/2014/main" id="{5ED235EA-43FF-E528-5DB1-0195DF62F860}"/>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77178F7D-44FE-1EEB-B476-D958E9B9C0FB}"/>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83E8EB81-0105-A90D-A88B-55D41B1FF93A}"/>
                </a:ext>
              </a:extLst>
            </p:cNvPr>
            <p:cNvPicPr/>
            <p:nvPr/>
          </p:nvPicPr>
          <p:blipFill>
            <a:blip r:embed="rId2"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0A67C638-C5DE-6536-668A-95DEA1D35890}"/>
              </a:ext>
            </a:extLst>
          </p:cNvPr>
          <p:cNvSpPr txBox="1">
            <a:spLocks noGrp="1"/>
          </p:cNvSpPr>
          <p:nvPr>
            <p:ph type="title"/>
          </p:nvPr>
        </p:nvSpPr>
        <p:spPr>
          <a:prstGeom prst="rect">
            <a:avLst/>
          </a:prstGeom>
        </p:spPr>
        <p:txBody>
          <a:bodyPr vert="horz" wrap="square" lIns="0" tIns="14604" rIns="0" bIns="0" rtlCol="0">
            <a:spAutoFit/>
          </a:bodyPr>
          <a:lstStyle/>
          <a:p>
            <a:pPr marL="62865">
              <a:lnSpc>
                <a:spcPct val="100000"/>
              </a:lnSpc>
              <a:spcBef>
                <a:spcPts val="114"/>
              </a:spcBef>
            </a:pPr>
            <a:r>
              <a:rPr lang="tr-TR" spc="-10" dirty="0"/>
              <a:t>Türkiye’de Maliyet Artış Trendi</a:t>
            </a:r>
            <a:endParaRPr spc="-10" dirty="0"/>
          </a:p>
        </p:txBody>
      </p:sp>
      <p:sp>
        <p:nvSpPr>
          <p:cNvPr id="8" name="object 8">
            <a:extLst>
              <a:ext uri="{FF2B5EF4-FFF2-40B4-BE49-F238E27FC236}">
                <a16:creationId xmlns:a16="http://schemas.microsoft.com/office/drawing/2014/main" id="{1E4D3D6C-BE89-A5B5-967B-189DF28FCCEC}"/>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7</a:t>
            </a:fld>
            <a:endParaRPr spc="-25" dirty="0"/>
          </a:p>
        </p:txBody>
      </p:sp>
      <p:sp>
        <p:nvSpPr>
          <p:cNvPr id="9" name="object 9">
            <a:extLst>
              <a:ext uri="{FF2B5EF4-FFF2-40B4-BE49-F238E27FC236}">
                <a16:creationId xmlns:a16="http://schemas.microsoft.com/office/drawing/2014/main" id="{D372CE4C-7C7F-C6F3-2377-F2FBC5A7BF67}"/>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sp>
        <p:nvSpPr>
          <p:cNvPr id="7" name="TextBox 6">
            <a:extLst>
              <a:ext uri="{FF2B5EF4-FFF2-40B4-BE49-F238E27FC236}">
                <a16:creationId xmlns:a16="http://schemas.microsoft.com/office/drawing/2014/main" id="{EA9F1E9F-DAD2-1AAA-2371-A64AA40DAFEE}"/>
              </a:ext>
            </a:extLst>
          </p:cNvPr>
          <p:cNvSpPr txBox="1"/>
          <p:nvPr/>
        </p:nvSpPr>
        <p:spPr>
          <a:xfrm>
            <a:off x="7391246" y="1447800"/>
            <a:ext cx="4572153" cy="4247317"/>
          </a:xfrm>
          <a:prstGeom prst="rect">
            <a:avLst/>
          </a:prstGeom>
          <a:noFill/>
        </p:spPr>
        <p:txBody>
          <a:bodyPr wrap="square">
            <a:spAutoFit/>
          </a:bodyPr>
          <a:lstStyle/>
          <a:p>
            <a:r>
              <a:rPr lang="en-US" sz="3600" b="1" dirty="0"/>
              <a:t>50 </a:t>
            </a:r>
            <a:r>
              <a:rPr lang="en-US" sz="3600" b="1" dirty="0" err="1"/>
              <a:t>şirket</a:t>
            </a:r>
            <a:r>
              <a:rPr lang="en-US" sz="3600" b="1" dirty="0"/>
              <a:t> </a:t>
            </a:r>
            <a:r>
              <a:rPr lang="en-US" b="1" dirty="0" err="1"/>
              <a:t>ile</a:t>
            </a:r>
            <a:r>
              <a:rPr lang="en-US" b="1" dirty="0"/>
              <a:t> </a:t>
            </a:r>
            <a:r>
              <a:rPr lang="en-US" b="1" dirty="0" err="1"/>
              <a:t>yaptığımız</a:t>
            </a:r>
            <a:r>
              <a:rPr lang="en-US" b="1" dirty="0"/>
              <a:t> </a:t>
            </a:r>
            <a:r>
              <a:rPr lang="en-US" b="1" dirty="0" err="1"/>
              <a:t>çalışma</a:t>
            </a:r>
            <a:r>
              <a:rPr lang="en-US" b="1" dirty="0"/>
              <a:t> </a:t>
            </a:r>
            <a:r>
              <a:rPr lang="en-US" b="1" dirty="0" err="1"/>
              <a:t>sonucunda</a:t>
            </a:r>
            <a:r>
              <a:rPr lang="en-US" b="1" dirty="0"/>
              <a:t>;</a:t>
            </a:r>
          </a:p>
          <a:p>
            <a:endParaRPr lang="en-US" b="1" dirty="0"/>
          </a:p>
          <a:p>
            <a:r>
              <a:rPr lang="en-US" b="1" dirty="0" err="1"/>
              <a:t>Aynı</a:t>
            </a:r>
            <a:r>
              <a:rPr lang="en-US" b="1" dirty="0"/>
              <a:t> </a:t>
            </a:r>
            <a:r>
              <a:rPr lang="en-US" b="1" dirty="0" err="1"/>
              <a:t>işçi</a:t>
            </a:r>
            <a:r>
              <a:rPr lang="en-US" b="1" dirty="0"/>
              <a:t> </a:t>
            </a:r>
            <a:r>
              <a:rPr lang="en-US" b="1" dirty="0" err="1"/>
              <a:t>sayısı</a:t>
            </a:r>
            <a:r>
              <a:rPr lang="en-US" b="1" dirty="0"/>
              <a:t> </a:t>
            </a:r>
            <a:r>
              <a:rPr lang="en-US" b="1" dirty="0" err="1"/>
              <a:t>ve</a:t>
            </a:r>
            <a:r>
              <a:rPr lang="en-US" b="1" dirty="0"/>
              <a:t> </a:t>
            </a:r>
            <a:r>
              <a:rPr lang="en-US" b="1" dirty="0" err="1"/>
              <a:t>aynı</a:t>
            </a:r>
            <a:r>
              <a:rPr lang="en-US" b="1" dirty="0"/>
              <a:t> </a:t>
            </a:r>
            <a:r>
              <a:rPr lang="en-US" b="1" dirty="0" err="1"/>
              <a:t>üretim</a:t>
            </a:r>
            <a:r>
              <a:rPr lang="en-US" b="1" dirty="0"/>
              <a:t> </a:t>
            </a:r>
            <a:r>
              <a:rPr lang="en-US" b="1" dirty="0" err="1"/>
              <a:t>kapasitesi</a:t>
            </a:r>
            <a:r>
              <a:rPr lang="en-US" dirty="0"/>
              <a:t> </a:t>
            </a:r>
            <a:r>
              <a:rPr lang="en-US" dirty="0" err="1"/>
              <a:t>baz</a:t>
            </a:r>
            <a:r>
              <a:rPr lang="en-US" dirty="0"/>
              <a:t> </a:t>
            </a:r>
            <a:r>
              <a:rPr lang="en-US" dirty="0" err="1"/>
              <a:t>alındığında</a:t>
            </a:r>
            <a:endParaRPr lang="en-US" dirty="0"/>
          </a:p>
          <a:p>
            <a:endParaRPr lang="en-US" b="1" dirty="0"/>
          </a:p>
          <a:p>
            <a:r>
              <a:rPr lang="en-US" b="1" dirty="0"/>
              <a:t>2019 </a:t>
            </a:r>
            <a:r>
              <a:rPr lang="en-US" dirty="0" err="1"/>
              <a:t>yılına</a:t>
            </a:r>
            <a:r>
              <a:rPr lang="en-US" dirty="0"/>
              <a:t> </a:t>
            </a:r>
            <a:r>
              <a:rPr lang="en-US" dirty="0" err="1"/>
              <a:t>kıyasla</a:t>
            </a:r>
            <a:r>
              <a:rPr lang="en-US" dirty="0"/>
              <a:t> </a:t>
            </a:r>
            <a:r>
              <a:rPr lang="en-US" b="1" dirty="0"/>
              <a:t>2024 </a:t>
            </a:r>
            <a:r>
              <a:rPr lang="en-US" dirty="0" err="1"/>
              <a:t>yılında</a:t>
            </a:r>
            <a:r>
              <a:rPr lang="en-US" dirty="0"/>
              <a:t> </a:t>
            </a:r>
            <a:r>
              <a:rPr lang="en-US" dirty="0" err="1"/>
              <a:t>maliyetler</a:t>
            </a:r>
            <a:r>
              <a:rPr lang="en-US" dirty="0"/>
              <a:t> </a:t>
            </a:r>
            <a:r>
              <a:rPr lang="en-US" sz="3600" b="1" dirty="0"/>
              <a:t>8,6 kat </a:t>
            </a:r>
            <a:r>
              <a:rPr lang="en-US" dirty="0" err="1"/>
              <a:t>artmıştır</a:t>
            </a:r>
            <a:endParaRPr lang="en-US" dirty="0"/>
          </a:p>
          <a:p>
            <a:endParaRPr lang="en-US" dirty="0"/>
          </a:p>
          <a:p>
            <a:r>
              <a:rPr lang="en-US" dirty="0"/>
              <a:t>2025 </a:t>
            </a:r>
            <a:r>
              <a:rPr lang="en-US" dirty="0" err="1"/>
              <a:t>yılında</a:t>
            </a:r>
            <a:r>
              <a:rPr lang="en-US" dirty="0"/>
              <a:t> </a:t>
            </a:r>
            <a:r>
              <a:rPr lang="en-US" dirty="0" err="1"/>
              <a:t>bunun</a:t>
            </a:r>
            <a:r>
              <a:rPr lang="en-US" dirty="0"/>
              <a:t> </a:t>
            </a:r>
            <a:r>
              <a:rPr lang="en-US" sz="3600" b="1" dirty="0"/>
              <a:t>12 kata </a:t>
            </a:r>
            <a:r>
              <a:rPr lang="en-US" dirty="0" err="1"/>
              <a:t>çıkması</a:t>
            </a:r>
            <a:r>
              <a:rPr lang="en-US" dirty="0"/>
              <a:t> </a:t>
            </a:r>
            <a:r>
              <a:rPr lang="en-US" dirty="0" err="1"/>
              <a:t>bekleniyor</a:t>
            </a:r>
            <a:r>
              <a:rPr lang="en-US" dirty="0"/>
              <a:t>.</a:t>
            </a:r>
          </a:p>
          <a:p>
            <a:endParaRPr lang="en-US" dirty="0"/>
          </a:p>
        </p:txBody>
      </p:sp>
      <p:graphicFrame>
        <p:nvGraphicFramePr>
          <p:cNvPr id="2" name="Chart 1">
            <a:extLst>
              <a:ext uri="{FF2B5EF4-FFF2-40B4-BE49-F238E27FC236}">
                <a16:creationId xmlns:a16="http://schemas.microsoft.com/office/drawing/2014/main" id="{1A1DB993-ACFE-359A-E94D-440F6AD8B233}"/>
              </a:ext>
            </a:extLst>
          </p:cNvPr>
          <p:cNvGraphicFramePr/>
          <p:nvPr>
            <p:extLst>
              <p:ext uri="{D42A27DB-BD31-4B8C-83A1-F6EECF244321}">
                <p14:modId xmlns:p14="http://schemas.microsoft.com/office/powerpoint/2010/main" val="1717313152"/>
              </p:ext>
            </p:extLst>
          </p:nvPr>
        </p:nvGraphicFramePr>
        <p:xfrm>
          <a:off x="500780" y="1149399"/>
          <a:ext cx="6662020" cy="432805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DE95A99A-6E59-686A-7FE6-B8C83256DC86}"/>
              </a:ext>
            </a:extLst>
          </p:cNvPr>
          <p:cNvSpPr txBox="1"/>
          <p:nvPr/>
        </p:nvSpPr>
        <p:spPr>
          <a:xfrm>
            <a:off x="228600" y="5772557"/>
            <a:ext cx="11184523" cy="523220"/>
          </a:xfrm>
          <a:prstGeom prst="rect">
            <a:avLst/>
          </a:prstGeom>
          <a:noFill/>
        </p:spPr>
        <p:txBody>
          <a:bodyPr wrap="square">
            <a:spAutoFit/>
          </a:bodyPr>
          <a:lstStyle/>
          <a:p>
            <a:pPr algn="ctr"/>
            <a:r>
              <a:rPr lang="en-US" sz="2800" b="1" i="1" dirty="0">
                <a:solidFill>
                  <a:srgbClr val="FF0000"/>
                </a:solidFill>
              </a:rPr>
              <a:t>Peki </a:t>
            </a:r>
            <a:r>
              <a:rPr lang="en-US" sz="2800" b="1" i="1" dirty="0" err="1">
                <a:solidFill>
                  <a:srgbClr val="FF0000"/>
                </a:solidFill>
              </a:rPr>
              <a:t>gelirleriniz</a:t>
            </a:r>
            <a:r>
              <a:rPr lang="en-US" sz="2800" b="1" i="1" dirty="0">
                <a:solidFill>
                  <a:srgbClr val="FF0000"/>
                </a:solidFill>
              </a:rPr>
              <a:t> 2019 </a:t>
            </a:r>
            <a:r>
              <a:rPr lang="en-US" sz="2800" b="1" i="1" dirty="0" err="1">
                <a:solidFill>
                  <a:srgbClr val="FF0000"/>
                </a:solidFill>
              </a:rPr>
              <a:t>yılına</a:t>
            </a:r>
            <a:r>
              <a:rPr lang="en-US" sz="2800" b="1" i="1" dirty="0">
                <a:solidFill>
                  <a:srgbClr val="FF0000"/>
                </a:solidFill>
              </a:rPr>
              <a:t> </a:t>
            </a:r>
            <a:r>
              <a:rPr lang="en-US" sz="2800" b="1" i="1" dirty="0" err="1">
                <a:solidFill>
                  <a:srgbClr val="FF0000"/>
                </a:solidFill>
              </a:rPr>
              <a:t>kıyasla</a:t>
            </a:r>
            <a:r>
              <a:rPr lang="en-US" sz="2800" b="1" i="1" dirty="0">
                <a:solidFill>
                  <a:srgbClr val="FF0000"/>
                </a:solidFill>
              </a:rPr>
              <a:t> 12 </a:t>
            </a:r>
            <a:r>
              <a:rPr lang="en-US" sz="2800" b="1" i="1" dirty="0" err="1">
                <a:solidFill>
                  <a:srgbClr val="FF0000"/>
                </a:solidFill>
              </a:rPr>
              <a:t>katına</a:t>
            </a:r>
            <a:r>
              <a:rPr lang="en-US" sz="2800" b="1" i="1" dirty="0">
                <a:solidFill>
                  <a:srgbClr val="FF0000"/>
                </a:solidFill>
              </a:rPr>
              <a:t> </a:t>
            </a:r>
            <a:r>
              <a:rPr lang="en-US" sz="2800" b="1" i="1" dirty="0" err="1">
                <a:solidFill>
                  <a:srgbClr val="FF0000"/>
                </a:solidFill>
              </a:rPr>
              <a:t>çıkacak</a:t>
            </a:r>
            <a:r>
              <a:rPr lang="en-US" sz="2800" b="1" i="1" dirty="0">
                <a:solidFill>
                  <a:srgbClr val="FF0000"/>
                </a:solidFill>
              </a:rPr>
              <a:t> </a:t>
            </a:r>
            <a:r>
              <a:rPr lang="en-US" sz="2800" b="1" i="1" dirty="0" err="1">
                <a:solidFill>
                  <a:srgbClr val="FF0000"/>
                </a:solidFill>
              </a:rPr>
              <a:t>mı</a:t>
            </a:r>
            <a:r>
              <a:rPr lang="en-US" sz="2800" b="1" i="1" dirty="0">
                <a:solidFill>
                  <a:srgbClr val="FF0000"/>
                </a:solidFill>
              </a:rPr>
              <a:t>?</a:t>
            </a:r>
            <a:endParaRPr lang="en-US" sz="1400" i="1" dirty="0">
              <a:solidFill>
                <a:srgbClr val="FF0000"/>
              </a:solidFill>
            </a:endParaRPr>
          </a:p>
        </p:txBody>
      </p:sp>
    </p:spTree>
    <p:extLst>
      <p:ext uri="{BB962C8B-B14F-4D97-AF65-F5344CB8AC3E}">
        <p14:creationId xmlns:p14="http://schemas.microsoft.com/office/powerpoint/2010/main" val="3156755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8F08C-4080-7250-F88C-CC136265DCDA}"/>
            </a:ext>
          </a:extLst>
        </p:cNvPr>
        <p:cNvGrpSpPr/>
        <p:nvPr/>
      </p:nvGrpSpPr>
      <p:grpSpPr>
        <a:xfrm>
          <a:off x="0" y="0"/>
          <a:ext cx="0" cy="0"/>
          <a:chOff x="0" y="0"/>
          <a:chExt cx="0" cy="0"/>
        </a:xfrm>
      </p:grpSpPr>
      <p:grpSp>
        <p:nvGrpSpPr>
          <p:cNvPr id="3" name="object 3">
            <a:extLst>
              <a:ext uri="{FF2B5EF4-FFF2-40B4-BE49-F238E27FC236}">
                <a16:creationId xmlns:a16="http://schemas.microsoft.com/office/drawing/2014/main" id="{7A415A6A-F5C6-2E42-9AAA-10E89A84D0D3}"/>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CB20E6BA-32CE-5E7D-FC42-299B83D28D58}"/>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C83EE95F-C430-E231-F20A-E1D28242D204}"/>
                </a:ext>
              </a:extLst>
            </p:cNvPr>
            <p:cNvPicPr/>
            <p:nvPr/>
          </p:nvPicPr>
          <p:blipFill>
            <a:blip r:embed="rId2"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D4C8B152-B8CB-E6DE-DD0E-5184990B2E07}"/>
              </a:ext>
            </a:extLst>
          </p:cNvPr>
          <p:cNvSpPr txBox="1">
            <a:spLocks noGrp="1"/>
          </p:cNvSpPr>
          <p:nvPr>
            <p:ph type="title"/>
          </p:nvPr>
        </p:nvSpPr>
        <p:spPr>
          <a:prstGeom prst="rect">
            <a:avLst/>
          </a:prstGeom>
        </p:spPr>
        <p:txBody>
          <a:bodyPr vert="horz" wrap="square" lIns="0" tIns="14604" rIns="0" bIns="0" rtlCol="0">
            <a:spAutoFit/>
          </a:bodyPr>
          <a:lstStyle/>
          <a:p>
            <a:pPr marL="62865">
              <a:lnSpc>
                <a:spcPct val="100000"/>
              </a:lnSpc>
              <a:spcBef>
                <a:spcPts val="114"/>
              </a:spcBef>
            </a:pPr>
            <a:r>
              <a:rPr lang="tr-TR" spc="-10" dirty="0"/>
              <a:t>Türkiye’de Maliyet Artış Trendi</a:t>
            </a:r>
            <a:endParaRPr spc="-10" dirty="0"/>
          </a:p>
        </p:txBody>
      </p:sp>
      <p:sp>
        <p:nvSpPr>
          <p:cNvPr id="8" name="object 8">
            <a:extLst>
              <a:ext uri="{FF2B5EF4-FFF2-40B4-BE49-F238E27FC236}">
                <a16:creationId xmlns:a16="http://schemas.microsoft.com/office/drawing/2014/main" id="{B06C671A-D1CD-9135-4C04-963A65BFF474}"/>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8</a:t>
            </a:fld>
            <a:endParaRPr spc="-25" dirty="0"/>
          </a:p>
        </p:txBody>
      </p:sp>
      <p:sp>
        <p:nvSpPr>
          <p:cNvPr id="9" name="object 9">
            <a:extLst>
              <a:ext uri="{FF2B5EF4-FFF2-40B4-BE49-F238E27FC236}">
                <a16:creationId xmlns:a16="http://schemas.microsoft.com/office/drawing/2014/main" id="{EF560599-5DEC-9C20-00D4-96FDE6BE691B}"/>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graphicFrame>
        <p:nvGraphicFramePr>
          <p:cNvPr id="2" name="Chart 1">
            <a:extLst>
              <a:ext uri="{FF2B5EF4-FFF2-40B4-BE49-F238E27FC236}">
                <a16:creationId xmlns:a16="http://schemas.microsoft.com/office/drawing/2014/main" id="{C7241CFC-A194-4222-1DC3-C00B14CE4143}"/>
              </a:ext>
            </a:extLst>
          </p:cNvPr>
          <p:cNvGraphicFramePr/>
          <p:nvPr>
            <p:extLst>
              <p:ext uri="{D42A27DB-BD31-4B8C-83A1-F6EECF244321}">
                <p14:modId xmlns:p14="http://schemas.microsoft.com/office/powerpoint/2010/main" val="2947592475"/>
              </p:ext>
            </p:extLst>
          </p:nvPr>
        </p:nvGraphicFramePr>
        <p:xfrm>
          <a:off x="500780" y="1149399"/>
          <a:ext cx="11394546" cy="51700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74526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C4A95-B717-1E05-CA0B-EEE0C1F13EBA}"/>
            </a:ext>
          </a:extLst>
        </p:cNvPr>
        <p:cNvGrpSpPr/>
        <p:nvPr/>
      </p:nvGrpSpPr>
      <p:grpSpPr>
        <a:xfrm>
          <a:off x="0" y="0"/>
          <a:ext cx="0" cy="0"/>
          <a:chOff x="0" y="0"/>
          <a:chExt cx="0" cy="0"/>
        </a:xfrm>
      </p:grpSpPr>
      <p:grpSp>
        <p:nvGrpSpPr>
          <p:cNvPr id="3" name="object 3">
            <a:extLst>
              <a:ext uri="{FF2B5EF4-FFF2-40B4-BE49-F238E27FC236}">
                <a16:creationId xmlns:a16="http://schemas.microsoft.com/office/drawing/2014/main" id="{E727902B-3D7B-BAC9-52E5-3F19480B35BC}"/>
              </a:ext>
            </a:extLst>
          </p:cNvPr>
          <p:cNvGrpSpPr/>
          <p:nvPr/>
        </p:nvGrpSpPr>
        <p:grpSpPr>
          <a:xfrm>
            <a:off x="0" y="0"/>
            <a:ext cx="12190095" cy="959485"/>
            <a:chOff x="0" y="0"/>
            <a:chExt cx="12190095" cy="959485"/>
          </a:xfrm>
        </p:grpSpPr>
        <p:sp>
          <p:nvSpPr>
            <p:cNvPr id="4" name="object 4">
              <a:extLst>
                <a:ext uri="{FF2B5EF4-FFF2-40B4-BE49-F238E27FC236}">
                  <a16:creationId xmlns:a16="http://schemas.microsoft.com/office/drawing/2014/main" id="{B16F852E-CE4D-8FEC-CD6D-E3B13EC7F17F}"/>
                </a:ext>
              </a:extLst>
            </p:cNvPr>
            <p:cNvSpPr/>
            <p:nvPr/>
          </p:nvSpPr>
          <p:spPr>
            <a:xfrm>
              <a:off x="0" y="912748"/>
              <a:ext cx="12190095" cy="35560"/>
            </a:xfrm>
            <a:custGeom>
              <a:avLst/>
              <a:gdLst/>
              <a:ahLst/>
              <a:cxnLst/>
              <a:rect l="l" t="t" r="r" b="b"/>
              <a:pathLst>
                <a:path w="12190095" h="35559">
                  <a:moveTo>
                    <a:pt x="12189968" y="23368"/>
                  </a:moveTo>
                  <a:lnTo>
                    <a:pt x="0" y="23368"/>
                  </a:lnTo>
                  <a:lnTo>
                    <a:pt x="0" y="34925"/>
                  </a:lnTo>
                  <a:lnTo>
                    <a:pt x="12189968" y="35052"/>
                  </a:lnTo>
                  <a:lnTo>
                    <a:pt x="12189968" y="23368"/>
                  </a:lnTo>
                  <a:close/>
                </a:path>
                <a:path w="12190095" h="35559">
                  <a:moveTo>
                    <a:pt x="12189968" y="127"/>
                  </a:moveTo>
                  <a:lnTo>
                    <a:pt x="0" y="0"/>
                  </a:lnTo>
                  <a:lnTo>
                    <a:pt x="0" y="11684"/>
                  </a:lnTo>
                  <a:lnTo>
                    <a:pt x="12189968" y="11684"/>
                  </a:lnTo>
                  <a:lnTo>
                    <a:pt x="12189968" y="127"/>
                  </a:lnTo>
                  <a:close/>
                </a:path>
              </a:pathLst>
            </a:custGeom>
            <a:solidFill>
              <a:srgbClr val="440099"/>
            </a:solidFill>
          </p:spPr>
          <p:txBody>
            <a:bodyPr wrap="square" lIns="0" tIns="0" rIns="0" bIns="0" rtlCol="0"/>
            <a:lstStyle/>
            <a:p>
              <a:endParaRPr/>
            </a:p>
          </p:txBody>
        </p:sp>
        <p:pic>
          <p:nvPicPr>
            <p:cNvPr id="5" name="object 5">
              <a:extLst>
                <a:ext uri="{FF2B5EF4-FFF2-40B4-BE49-F238E27FC236}">
                  <a16:creationId xmlns:a16="http://schemas.microsoft.com/office/drawing/2014/main" id="{1362E6C5-947F-2D72-97AA-60E65CFC15C0}"/>
                </a:ext>
              </a:extLst>
            </p:cNvPr>
            <p:cNvPicPr/>
            <p:nvPr/>
          </p:nvPicPr>
          <p:blipFill>
            <a:blip r:embed="rId2" cstate="print"/>
            <a:stretch>
              <a:fillRect/>
            </a:stretch>
          </p:blipFill>
          <p:spPr>
            <a:xfrm>
              <a:off x="10480040" y="0"/>
              <a:ext cx="1483359" cy="959485"/>
            </a:xfrm>
            <a:prstGeom prst="rect">
              <a:avLst/>
            </a:prstGeom>
          </p:spPr>
        </p:pic>
      </p:grpSp>
      <p:sp>
        <p:nvSpPr>
          <p:cNvPr id="6" name="object 6">
            <a:extLst>
              <a:ext uri="{FF2B5EF4-FFF2-40B4-BE49-F238E27FC236}">
                <a16:creationId xmlns:a16="http://schemas.microsoft.com/office/drawing/2014/main" id="{0D5760F5-7388-E3CE-6C4B-F97DC64D3217}"/>
              </a:ext>
            </a:extLst>
          </p:cNvPr>
          <p:cNvSpPr txBox="1">
            <a:spLocks noGrp="1"/>
          </p:cNvSpPr>
          <p:nvPr>
            <p:ph type="title"/>
          </p:nvPr>
        </p:nvSpPr>
        <p:spPr>
          <a:prstGeom prst="rect">
            <a:avLst/>
          </a:prstGeom>
        </p:spPr>
        <p:txBody>
          <a:bodyPr vert="horz" wrap="square" lIns="0" tIns="14604" rIns="0" bIns="0" rtlCol="0">
            <a:spAutoFit/>
          </a:bodyPr>
          <a:lstStyle/>
          <a:p>
            <a:pPr marL="62865">
              <a:lnSpc>
                <a:spcPct val="100000"/>
              </a:lnSpc>
              <a:spcBef>
                <a:spcPts val="114"/>
              </a:spcBef>
            </a:pPr>
            <a:r>
              <a:rPr lang="tr-TR" spc="-10" dirty="0"/>
              <a:t>Maliyet Dönüşümü</a:t>
            </a:r>
            <a:endParaRPr spc="-10" dirty="0"/>
          </a:p>
        </p:txBody>
      </p:sp>
      <p:sp>
        <p:nvSpPr>
          <p:cNvPr id="8" name="object 8">
            <a:extLst>
              <a:ext uri="{FF2B5EF4-FFF2-40B4-BE49-F238E27FC236}">
                <a16:creationId xmlns:a16="http://schemas.microsoft.com/office/drawing/2014/main" id="{FF8C0E90-85A5-C4C7-1F99-EAE8D766A030}"/>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55"/>
              </a:lnSpc>
            </a:pPr>
            <a:fld id="{81D60167-4931-47E6-BA6A-407CBD079E47}" type="slidenum">
              <a:rPr spc="-25" dirty="0"/>
              <a:t>9</a:t>
            </a:fld>
            <a:endParaRPr spc="-25" dirty="0"/>
          </a:p>
        </p:txBody>
      </p:sp>
      <p:sp>
        <p:nvSpPr>
          <p:cNvPr id="9" name="object 9">
            <a:extLst>
              <a:ext uri="{FF2B5EF4-FFF2-40B4-BE49-F238E27FC236}">
                <a16:creationId xmlns:a16="http://schemas.microsoft.com/office/drawing/2014/main" id="{8D3F067F-4527-B72F-07A8-7355A2F0F35C}"/>
              </a:ext>
            </a:extLst>
          </p:cNvPr>
          <p:cNvSpPr txBox="1">
            <a:spLocks noGrp="1"/>
          </p:cNvSpPr>
          <p:nvPr>
            <p:ph type="ftr" sz="quarter" idx="5"/>
          </p:nvPr>
        </p:nvSpPr>
        <p:spPr>
          <a:prstGeom prst="rect">
            <a:avLst/>
          </a:prstGeom>
        </p:spPr>
        <p:txBody>
          <a:bodyPr vert="horz" wrap="square" lIns="0" tIns="0" rIns="0" bIns="0" rtlCol="0">
            <a:spAutoFit/>
          </a:bodyPr>
          <a:lstStyle/>
          <a:p>
            <a:pPr marL="12700">
              <a:lnSpc>
                <a:spcPts val="1255"/>
              </a:lnSpc>
            </a:pPr>
            <a:r>
              <a:rPr spc="-10" dirty="0"/>
              <a:t>benovaconsulting.com</a:t>
            </a:r>
          </a:p>
        </p:txBody>
      </p:sp>
      <p:sp>
        <p:nvSpPr>
          <p:cNvPr id="7" name="TextBox 6">
            <a:extLst>
              <a:ext uri="{FF2B5EF4-FFF2-40B4-BE49-F238E27FC236}">
                <a16:creationId xmlns:a16="http://schemas.microsoft.com/office/drawing/2014/main" id="{4A0CA1D5-F20D-FAC1-5942-A2BD242B7253}"/>
              </a:ext>
            </a:extLst>
          </p:cNvPr>
          <p:cNvSpPr txBox="1"/>
          <p:nvPr/>
        </p:nvSpPr>
        <p:spPr>
          <a:xfrm>
            <a:off x="762000" y="1582340"/>
            <a:ext cx="10058400" cy="4555093"/>
          </a:xfrm>
          <a:prstGeom prst="rect">
            <a:avLst/>
          </a:prstGeom>
          <a:noFill/>
        </p:spPr>
        <p:txBody>
          <a:bodyPr wrap="square">
            <a:spAutoFit/>
          </a:bodyPr>
          <a:lstStyle/>
          <a:p>
            <a:pPr algn="l"/>
            <a:r>
              <a:rPr lang="en-US" b="0" i="0" u="none" strike="noStrike" dirty="0" err="1">
                <a:solidFill>
                  <a:srgbClr val="000000"/>
                </a:solidFill>
                <a:effectLst/>
                <a:latin typeface="Arial" panose="020B0604020202020204" pitchFamily="34" charset="0"/>
                <a:cs typeface="Arial" panose="020B0604020202020204" pitchFamily="34" charset="0"/>
              </a:rPr>
              <a:t>Maliyet</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dönüşümü</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işletmelerin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mevcut</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maliyet</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yapısını</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detaylı</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bir</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şekilde</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analiz</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ederek</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verimsizlikleri</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ortadan</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kaldırmak</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ve</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kaynakları</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daha</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etkin</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kullanmak</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için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uygulanan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stratejik</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bir</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iyileştirme</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sürecidir</a:t>
            </a:r>
            <a:r>
              <a:rPr lang="en-US" b="0" i="0" u="none" strike="noStrike" dirty="0">
                <a:solidFill>
                  <a:srgbClr val="000000"/>
                </a:solidFill>
                <a:effectLst/>
                <a:latin typeface="Arial" panose="020B0604020202020204" pitchFamily="34" charset="0"/>
                <a:cs typeface="Arial" panose="020B0604020202020204" pitchFamily="34" charset="0"/>
              </a:rPr>
              <a:t>. </a:t>
            </a:r>
          </a:p>
          <a:p>
            <a:pPr algn="l"/>
            <a:endParaRPr lang="en-US" dirty="0">
              <a:solidFill>
                <a:srgbClr val="000000"/>
              </a:solidFill>
              <a:latin typeface="Arial" panose="020B0604020202020204" pitchFamily="34" charset="0"/>
              <a:cs typeface="Arial" panose="020B0604020202020204" pitchFamily="34" charset="0"/>
            </a:endParaRPr>
          </a:p>
          <a:p>
            <a:pPr algn="l"/>
            <a:r>
              <a:rPr lang="en-US" b="0" i="0" u="none" strike="noStrike" dirty="0">
                <a:solidFill>
                  <a:srgbClr val="000000"/>
                </a:solidFill>
                <a:effectLst/>
                <a:latin typeface="Arial" panose="020B0604020202020204" pitchFamily="34" charset="0"/>
                <a:cs typeface="Arial" panose="020B0604020202020204" pitchFamily="34" charset="0"/>
              </a:rPr>
              <a:t>Bu </a:t>
            </a:r>
            <a:r>
              <a:rPr lang="en-US" b="0" i="0" u="none" strike="noStrike" dirty="0" err="1">
                <a:solidFill>
                  <a:srgbClr val="000000"/>
                </a:solidFill>
                <a:effectLst/>
                <a:latin typeface="Arial" panose="020B0604020202020204" pitchFamily="34" charset="0"/>
                <a:cs typeface="Arial" panose="020B0604020202020204" pitchFamily="34" charset="0"/>
              </a:rPr>
              <a:t>süreç</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yalnızca</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maliyetleri</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azaltmayı</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değil</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aynı</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zamanda</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uzun</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vadeli</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devamlılık</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ve</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rekabet</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avantajı</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sağlamayı</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err="1">
                <a:solidFill>
                  <a:srgbClr val="000000"/>
                </a:solidFill>
                <a:effectLst/>
                <a:latin typeface="Arial" panose="020B0604020202020204" pitchFamily="34" charset="0"/>
                <a:cs typeface="Arial" panose="020B0604020202020204" pitchFamily="34" charset="0"/>
              </a:rPr>
              <a:t>hedefler</a:t>
            </a:r>
            <a:r>
              <a:rPr lang="en-US" b="0" i="0" u="none" strike="noStrike" dirty="0">
                <a:solidFill>
                  <a:srgbClr val="000000"/>
                </a:solidFill>
                <a:effectLst/>
                <a:latin typeface="Arial" panose="020B0604020202020204" pitchFamily="34" charset="0"/>
                <a:cs typeface="Arial" panose="020B0604020202020204" pitchFamily="34" charset="0"/>
              </a:rPr>
              <a:t>.</a:t>
            </a:r>
          </a:p>
          <a:p>
            <a:pPr algn="l"/>
            <a:endParaRPr lang="en-US" b="0" i="0" u="none" strike="noStrike" dirty="0">
              <a:solidFill>
                <a:srgbClr val="000000"/>
              </a:solidFill>
              <a:effectLst/>
              <a:latin typeface="Arial" panose="020B0604020202020204" pitchFamily="34" charset="0"/>
              <a:cs typeface="Arial" panose="020B0604020202020204" pitchFamily="34" charset="0"/>
            </a:endParaRPr>
          </a:p>
          <a:p>
            <a:pPr algn="l"/>
            <a:endParaRPr lang="en-US" dirty="0">
              <a:solidFill>
                <a:srgbClr val="000000"/>
              </a:solidFill>
              <a:latin typeface="Arial" panose="020B0604020202020204" pitchFamily="34" charset="0"/>
              <a:cs typeface="Arial" panose="020B0604020202020204" pitchFamily="34" charset="0"/>
            </a:endParaRPr>
          </a:p>
          <a:p>
            <a:pPr algn="l"/>
            <a:endParaRPr lang="en-US" b="0" i="0" u="none" strike="noStrike" dirty="0">
              <a:solidFill>
                <a:srgbClr val="000000"/>
              </a:solidFill>
              <a:effectLst/>
              <a:latin typeface="Arial" panose="020B0604020202020204" pitchFamily="34" charset="0"/>
              <a:cs typeface="Arial" panose="020B0604020202020204" pitchFamily="34" charset="0"/>
            </a:endParaRPr>
          </a:p>
          <a:p>
            <a:pPr algn="l"/>
            <a:r>
              <a:rPr lang="en-US" sz="2000" b="1" dirty="0" err="1">
                <a:solidFill>
                  <a:srgbClr val="441699"/>
                </a:solidFill>
                <a:latin typeface="Arial" panose="020B0604020202020204" pitchFamily="34" charset="0"/>
                <a:cs typeface="Arial" panose="020B0604020202020204" pitchFamily="34" charset="0"/>
              </a:rPr>
              <a:t>Maliyet</a:t>
            </a:r>
            <a:r>
              <a:rPr lang="en-US" sz="2000" b="1" dirty="0">
                <a:solidFill>
                  <a:srgbClr val="441699"/>
                </a:solidFill>
                <a:latin typeface="Arial" panose="020B0604020202020204" pitchFamily="34" charset="0"/>
                <a:cs typeface="Arial" panose="020B0604020202020204" pitchFamily="34" charset="0"/>
              </a:rPr>
              <a:t> </a:t>
            </a:r>
            <a:r>
              <a:rPr lang="en-US" sz="2000" b="1" dirty="0" err="1">
                <a:solidFill>
                  <a:srgbClr val="441699"/>
                </a:solidFill>
                <a:latin typeface="Arial" panose="020B0604020202020204" pitchFamily="34" charset="0"/>
                <a:cs typeface="Arial" panose="020B0604020202020204" pitchFamily="34" charset="0"/>
              </a:rPr>
              <a:t>Dönüşümü</a:t>
            </a:r>
            <a:r>
              <a:rPr lang="en-US" sz="2000" b="1" dirty="0">
                <a:solidFill>
                  <a:srgbClr val="441699"/>
                </a:solidFill>
                <a:latin typeface="Arial" panose="020B0604020202020204" pitchFamily="34" charset="0"/>
                <a:cs typeface="Arial" panose="020B0604020202020204" pitchFamily="34" charset="0"/>
              </a:rPr>
              <a:t> </a:t>
            </a:r>
            <a:r>
              <a:rPr lang="en-US" sz="2000" b="1" dirty="0" err="1">
                <a:solidFill>
                  <a:srgbClr val="441699"/>
                </a:solidFill>
                <a:latin typeface="Arial" panose="020B0604020202020204" pitchFamily="34" charset="0"/>
                <a:cs typeface="Arial" panose="020B0604020202020204" pitchFamily="34" charset="0"/>
              </a:rPr>
              <a:t>Aşamaları</a:t>
            </a:r>
            <a:r>
              <a:rPr lang="en-US" sz="2000" b="1" dirty="0">
                <a:solidFill>
                  <a:srgbClr val="441699"/>
                </a:solidFill>
                <a:latin typeface="Arial" panose="020B0604020202020204" pitchFamily="34" charset="0"/>
                <a:cs typeface="Arial" panose="020B0604020202020204" pitchFamily="34" charset="0"/>
              </a:rPr>
              <a:t>:</a:t>
            </a:r>
          </a:p>
          <a:p>
            <a:pPr algn="l"/>
            <a:endParaRPr lang="en-US" b="0" i="0" u="none" strike="noStrike" dirty="0">
              <a:solidFill>
                <a:srgbClr val="000000"/>
              </a:solidFill>
              <a:effectLst/>
              <a:latin typeface="Arial" panose="020B0604020202020204" pitchFamily="34" charset="0"/>
              <a:cs typeface="Arial" panose="020B0604020202020204" pitchFamily="34" charset="0"/>
            </a:endParaRPr>
          </a:p>
          <a:p>
            <a:pPr algn="l">
              <a:buFont typeface="+mj-lt"/>
              <a:buAutoNum type="arabicPeriod"/>
            </a:pP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Mevcut</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maliyetlerin</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analizi</a:t>
            </a:r>
            <a:endParaRPr lang="en-US" b="1" i="0" u="none" strike="noStrike" dirty="0">
              <a:solidFill>
                <a:srgbClr val="000000"/>
              </a:solidFill>
              <a:effectLst/>
              <a:latin typeface="Arial" panose="020B0604020202020204" pitchFamily="34" charset="0"/>
              <a:cs typeface="Arial" panose="020B0604020202020204" pitchFamily="34" charset="0"/>
            </a:endParaRPr>
          </a:p>
          <a:p>
            <a:pPr algn="l">
              <a:buFont typeface="+mj-lt"/>
              <a:buAutoNum type="arabicPeriod"/>
            </a:pPr>
            <a:endParaRPr lang="en-US" b="1" dirty="0">
              <a:solidFill>
                <a:srgbClr val="000000"/>
              </a:solidFill>
              <a:latin typeface="Arial" panose="020B0604020202020204" pitchFamily="34" charset="0"/>
              <a:cs typeface="Arial" panose="020B0604020202020204" pitchFamily="34" charset="0"/>
            </a:endParaRPr>
          </a:p>
          <a:p>
            <a:pPr algn="l">
              <a:buFont typeface="+mj-lt"/>
              <a:buAutoNum type="arabicPeriod"/>
            </a:pP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Seçili</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maliyet</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kalemlerine</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yönelik</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iyileştirme</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aksiyonlarının</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belirlenmesi</a:t>
            </a:r>
            <a:endParaRPr lang="en-US" b="1" i="0" u="none" strike="noStrike" dirty="0">
              <a:solidFill>
                <a:srgbClr val="000000"/>
              </a:solidFill>
              <a:effectLst/>
              <a:latin typeface="Arial" panose="020B0604020202020204" pitchFamily="34" charset="0"/>
              <a:cs typeface="Arial" panose="020B0604020202020204" pitchFamily="34" charset="0"/>
            </a:endParaRPr>
          </a:p>
          <a:p>
            <a:pPr algn="l">
              <a:buFont typeface="+mj-lt"/>
              <a:buAutoNum type="arabicPeriod"/>
            </a:pPr>
            <a:endParaRPr lang="en-US" b="1" dirty="0">
              <a:solidFill>
                <a:srgbClr val="000000"/>
              </a:solidFill>
              <a:latin typeface="Arial" panose="020B0604020202020204" pitchFamily="34" charset="0"/>
              <a:cs typeface="Arial" panose="020B0604020202020204" pitchFamily="34" charset="0"/>
            </a:endParaRPr>
          </a:p>
          <a:p>
            <a:pPr algn="l">
              <a:buFont typeface="+mj-lt"/>
              <a:buAutoNum type="arabicPeriod"/>
            </a:pPr>
            <a:r>
              <a:rPr lang="en-US" b="1" i="0" u="none" strike="noStrike" dirty="0" err="1">
                <a:solidFill>
                  <a:srgbClr val="000000"/>
                </a:solidFill>
                <a:effectLst/>
                <a:latin typeface="Arial" panose="020B0604020202020204" pitchFamily="34" charset="0"/>
                <a:cs typeface="Arial" panose="020B0604020202020204" pitchFamily="34" charset="0"/>
              </a:rPr>
              <a:t>Uygulama</a:t>
            </a:r>
            <a:endParaRPr lang="en-US" b="0" i="0" u="none" strike="noStrike"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34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Özel 2">
      <a:dk1>
        <a:srgbClr val="000000"/>
      </a:dk1>
      <a:lt1>
        <a:srgbClr val="FFFFFF"/>
      </a:lt1>
      <a:dk2>
        <a:srgbClr val="595959"/>
      </a:dk2>
      <a:lt2>
        <a:srgbClr val="EEEEEE"/>
      </a:lt2>
      <a:accent1>
        <a:srgbClr val="7CB3C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3370</TotalTime>
  <Words>3423</Words>
  <Application>Microsoft Macintosh PowerPoint</Application>
  <PresentationFormat>Widescreen</PresentationFormat>
  <Paragraphs>640</Paragraphs>
  <Slides>36</Slides>
  <Notes>11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36</vt:i4>
      </vt:variant>
    </vt:vector>
  </HeadingPairs>
  <TitlesOfParts>
    <vt:vector size="50" baseType="lpstr">
      <vt:lpstr>Aptos</vt:lpstr>
      <vt:lpstr>Arial</vt:lpstr>
      <vt:lpstr>Arial Nova Light</vt:lpstr>
      <vt:lpstr>Arvo</vt:lpstr>
      <vt:lpstr>Calibri</vt:lpstr>
      <vt:lpstr>Microsoft Sans Serif</vt:lpstr>
      <vt:lpstr>Montserrat Medium</vt:lpstr>
      <vt:lpstr>Proxima Nova</vt:lpstr>
      <vt:lpstr>Proxima Nova Semibold</vt:lpstr>
      <vt:lpstr>Times New Roman</vt:lpstr>
      <vt:lpstr>Verdana</vt:lpstr>
      <vt:lpstr>Wingdings</vt:lpstr>
      <vt:lpstr>Office Theme</vt:lpstr>
      <vt:lpstr>SlidesGo Final Pages</vt:lpstr>
      <vt:lpstr>Maliyet Dönüşümü ve  Devlet Destekleri</vt:lpstr>
      <vt:lpstr>PowerPoint Presentation</vt:lpstr>
      <vt:lpstr>Bugünün Kapsamı</vt:lpstr>
      <vt:lpstr>Muhasebe – Finans</vt:lpstr>
      <vt:lpstr>Maliyet Kalemleri</vt:lpstr>
      <vt:lpstr>Maliyet Dönüşümü</vt:lpstr>
      <vt:lpstr>Türkiye’de Maliyet Artış Trendi</vt:lpstr>
      <vt:lpstr>Türkiye’de Maliyet Artış Trendi</vt:lpstr>
      <vt:lpstr>Maliyet Dönüşümü</vt:lpstr>
      <vt:lpstr>1. Aşama – Mevcut Maliyetlerin Analizi</vt:lpstr>
      <vt:lpstr>Maliyet Kalemleri Örnekleri</vt:lpstr>
      <vt:lpstr>Mevcut Maliyetlerin Analizi</vt:lpstr>
      <vt:lpstr>2. Aşama – İyileştirme Aksiyonları Belirlenmesi</vt:lpstr>
      <vt:lpstr>2. Aşama – ÖRNEK 1: İŞ YÜKÜ ANALİZİ</vt:lpstr>
      <vt:lpstr>2. Aşama – ÖRNEK 2: MALZEME/HAMMADDE ALIMI</vt:lpstr>
      <vt:lpstr>2. Aşama – ÖRNEK 3: DİĞER ALANLAR</vt:lpstr>
      <vt:lpstr>3. Aşama - Uygulama</vt:lpstr>
      <vt:lpstr>Maliyet Dönüşümü Hedefi</vt:lpstr>
      <vt:lpstr>Maliyet Dönüşümü Çalışma Metodolojimiz</vt:lpstr>
      <vt:lpstr>Örnek Geçmiş Uygulamalar</vt:lpstr>
      <vt:lpstr>Hibe ve Teşvik Nedir?</vt:lpstr>
      <vt:lpstr>Türkiye’de Sanayiye Yönelik Destek Programları </vt:lpstr>
      <vt:lpstr>Türkiye’de Sanayiye Yönelik Destek Programları </vt:lpstr>
      <vt:lpstr>Türkiye’de Sanayiye Yönelik Destek Programları </vt:lpstr>
      <vt:lpstr>Türkiye’de Sanayiye Yönelik Destek Programları </vt:lpstr>
      <vt:lpstr>Türkiye’de Sanayiye Yönelik Destek Programları </vt:lpstr>
      <vt:lpstr>Türkiye’de Sanayiye Yönelik Destek Programları </vt:lpstr>
      <vt:lpstr>Türkiye’de Sanayiye Yönelik Destek Programları </vt:lpstr>
      <vt:lpstr>Türkiye’de Sanayiye Yönelik Destek Programları </vt:lpstr>
      <vt:lpstr>Türkiye’de Sanayiye Yönelik Destek Programları </vt:lpstr>
      <vt:lpstr>Teşvik ve Hibe Başvuru Süreçleri</vt:lpstr>
      <vt:lpstr>Sık Yapılan Hatalar ve Çözümleri</vt:lpstr>
      <vt:lpstr>Örnek Proje Kazanımları</vt:lpstr>
      <vt:lpstr>PowerPoint Presentation</vt:lpstr>
      <vt:lpstr>PowerPoint Presentation</vt:lpstr>
      <vt:lpstr>Maliyet Dönüşümü ve  Devlet Destekleri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ecenur sözen</dc:creator>
  <cp:lastModifiedBy>Erdinç  Mert</cp:lastModifiedBy>
  <cp:revision>21</cp:revision>
  <dcterms:created xsi:type="dcterms:W3CDTF">2024-03-22T10:14:29Z</dcterms:created>
  <dcterms:modified xsi:type="dcterms:W3CDTF">2024-12-10T08:12:34Z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2024-01-11T00:00:00Z</vt:filetime>
  </property>
  <property fmtid="{D5CDD505-2E9C-101B-9397-08002B2CF9AE}" pid="3" name="Creator">
    <vt:lpwstr>Microsoft® Word 2016</vt:lpwstr>
  </property>
  <property fmtid="{D5CDD505-2E9C-101B-9397-08002B2CF9AE}" pid="4" name="LastSaved">
    <vt:filetime>2024-03-22T00:00:00Z</vt:filetime>
  </property>
  <property fmtid="{D5CDD505-2E9C-101B-9397-08002B2CF9AE}" pid="5" name="Producer">
    <vt:lpwstr>www.ilovepdf.com</vt:lpwstr>
  </property>
</Properties>
</file>